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22"/>
  </p:notesMasterIdLst>
  <p:sldIdLst>
    <p:sldId id="258" r:id="rId2"/>
    <p:sldId id="382" r:id="rId3"/>
    <p:sldId id="384" r:id="rId4"/>
    <p:sldId id="387" r:id="rId5"/>
    <p:sldId id="419" r:id="rId6"/>
    <p:sldId id="424" r:id="rId7"/>
    <p:sldId id="389" r:id="rId8"/>
    <p:sldId id="420" r:id="rId9"/>
    <p:sldId id="402" r:id="rId10"/>
    <p:sldId id="404" r:id="rId11"/>
    <p:sldId id="405" r:id="rId12"/>
    <p:sldId id="418" r:id="rId13"/>
    <p:sldId id="406" r:id="rId14"/>
    <p:sldId id="408" r:id="rId15"/>
    <p:sldId id="421" r:id="rId16"/>
    <p:sldId id="422" r:id="rId17"/>
    <p:sldId id="416" r:id="rId18"/>
    <p:sldId id="417" r:id="rId19"/>
    <p:sldId id="423" r:id="rId20"/>
    <p:sldId id="324" r:id="rId21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80566" autoAdjust="0"/>
  </p:normalViewPr>
  <p:slideViewPr>
    <p:cSldViewPr snapToGrid="0">
      <p:cViewPr varScale="1">
        <p:scale>
          <a:sx n="84" d="100"/>
          <a:sy n="84" d="100"/>
        </p:scale>
        <p:origin x="69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2016-05-18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9145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50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5992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626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100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8353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083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4188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0026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33909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6178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291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288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232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215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kryteriów wyboru finansowanych operacji dla poszczególnych działań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28725" y="5600700"/>
            <a:ext cx="665956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>20 maja 2016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162881"/>
              </p:ext>
            </p:extLst>
          </p:nvPr>
        </p:nvGraphicFramePr>
        <p:xfrm>
          <a:off x="243840" y="1374976"/>
          <a:ext cx="8625840" cy="4749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1441813"/>
                <a:gridCol w="5866130"/>
                <a:gridCol w="843280"/>
              </a:tblGrid>
              <a:tr h="811016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2275004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4.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Strategia biznesowa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Za każdy element zawierający rzetelną, pogłębioną analizę i adekwatne wnioski – 1 pkt.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Punkty w ramach kryterium sumują się, jednak ich suma nie może przekroczyć 4 pkt.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Brak spełnienia ww. warunków lub brak informacji w tym zakresie – 0 pkt.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29753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5.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Nakłady na B+R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Nakłady na B+R są ponoszone przez wnioskodawcę – 1 pkt.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Brak spełnienia ww. warunków lub brak informacji w tym zakresie – 0 pkt.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25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MERYTORYCZNO-SZCZEGÓŁOWE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93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346316"/>
              </p:ext>
            </p:extLst>
          </p:nvPr>
        </p:nvGraphicFramePr>
        <p:xfrm>
          <a:off x="243840" y="1422144"/>
          <a:ext cx="8625840" cy="5137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1899013"/>
                <a:gridCol w="5408930"/>
                <a:gridCol w="843280"/>
              </a:tblGrid>
              <a:tr h="722465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1919775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6.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Udział środków własnych</a:t>
                      </a: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Wkład własny wnioskodawcy przekraczający wymagany minimalny wkład własny, liczony od kwoty kwalifikowalnej ogółem:</a:t>
                      </a:r>
                    </a:p>
                    <a:p>
                      <a:pPr marL="0" algn="l" defTabSz="914400" rtl="0" eaLnBrk="1" latinLnBrk="0" hangingPunct="1"/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pl-PL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powyżej 10 % – 10 pkt;</a:t>
                      </a:r>
                    </a:p>
                    <a:p>
                      <a:pPr marL="0" algn="l" defTabSz="914400" rtl="0" eaLnBrk="1" latinLnBrk="0" hangingPunct="1"/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pl-PL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powyżej 5 % do 10 % – 5 pkt;</a:t>
                      </a:r>
                    </a:p>
                    <a:p>
                      <a:pPr marL="342900" indent="-342900" algn="l" defTabSz="914400" rtl="0" eaLnBrk="1" latinLnBrk="0" hangingPunct="1">
                        <a:buFontTx/>
                        <a:buChar char="-"/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od 2 % do 5 % – 2 pkt.</a:t>
                      </a:r>
                    </a:p>
                    <a:p>
                      <a:pPr marL="0" algn="l" defTabSz="914400" rtl="0" eaLnBrk="1" latinLnBrk="0" hangingPunct="1"/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Brak spełnienia ww. warunków lub brak informacji w tym zakresie – 0 pkt.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79166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7.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Siedziba wnioskodawcy</a:t>
                      </a:r>
                      <a:endParaRPr lang="pl-PL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" marR="89535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pl-PL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Wnioskodawca posiada prawną siedzibę na terenie województwa mazowieckiego – 15 pkt.</a:t>
                      </a:r>
                    </a:p>
                    <a:p>
                      <a:pPr marL="5715" marR="89535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pl-PL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Brak spełnienia ww. warunków lub brak informacji w tym zakresie – 0 pkt.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pl-PL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25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MERYTORYCZNO-SZCZEGÓŁOWE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43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961640"/>
              </p:ext>
            </p:extLst>
          </p:nvPr>
        </p:nvGraphicFramePr>
        <p:xfrm>
          <a:off x="243840" y="1842333"/>
          <a:ext cx="862584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2173333"/>
                <a:gridCol w="5134610"/>
                <a:gridCol w="843280"/>
              </a:tblGrid>
              <a:tr h="94469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kryterium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2082148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8.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Siedziba wnioskodawcy</a:t>
                      </a:r>
                      <a:endParaRPr lang="pl-PL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" marR="89535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pl-PL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Kryterium promuje projekty dotyczące obszarów inteligentnej specjalizacji województwa mazowieckiego zgodnie z </a:t>
                      </a:r>
                      <a:r>
                        <a:rPr lang="pl-PL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załącznikiem nr 2 do Regionalnej Strategii Innowacji dla Województwa Mazowieckiego</a:t>
                      </a:r>
                      <a:r>
                        <a:rPr lang="pl-PL" sz="2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2013-</a:t>
                      </a:r>
                      <a:r>
                        <a:rPr lang="pl-PL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2020.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pl-PL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75280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MERYTORYCZNO-SZCZEGÓŁOWE </a:t>
            </a:r>
            <a:r>
              <a:rPr lang="pl-PL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Wersja przekazana do KM</a:t>
            </a:r>
            <a:endParaRPr lang="pl-PL" sz="2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64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765497"/>
              </p:ext>
            </p:extLst>
          </p:nvPr>
        </p:nvGraphicFramePr>
        <p:xfrm>
          <a:off x="243840" y="1842333"/>
          <a:ext cx="8625840" cy="269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2173333"/>
                <a:gridCol w="5134610"/>
                <a:gridCol w="843280"/>
              </a:tblGrid>
              <a:tr h="721333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kryterium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1722584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8.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Siedziba wnioskodawcy</a:t>
                      </a:r>
                      <a:endParaRPr lang="pl-PL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" marR="89535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pl-PL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Kryterium promuje projekty dotyczące obszarów inteligentnej specjalizacji województwa mazowieckiego zgodnie z załącznikiem nr </a:t>
                      </a:r>
                      <a:r>
                        <a:rPr lang="pl-PL" sz="2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pl-PL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do Regionalnej Strategii Innowacji </a:t>
                      </a:r>
                      <a:r>
                        <a:rPr lang="pl-PL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dla</a:t>
                      </a:r>
                      <a:r>
                        <a:rPr lang="pl-PL" sz="2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Mazowsza do 2020 roku.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pl-PL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72746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MERYTORYCZNO-SZCZEGÓŁOWE </a:t>
            </a:r>
            <a:r>
              <a:rPr lang="pl-PL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Nowa wersja kryterium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88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501573"/>
              </p:ext>
            </p:extLst>
          </p:nvPr>
        </p:nvGraphicFramePr>
        <p:xfrm>
          <a:off x="243840" y="1385133"/>
          <a:ext cx="8625840" cy="2281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250"/>
                <a:gridCol w="2091690"/>
                <a:gridCol w="5214620"/>
                <a:gridCol w="843280"/>
              </a:tblGrid>
              <a:tr h="80974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1336988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9.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Partnerstwo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Projekt realizowany jest w formule partnerstwa – 1 pkt.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Brak spełnienia ww. warunków lub brak informacji w tym zakresie – 0 pkt.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pl-PL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25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MERYTORYCZNO-SZCZEGÓŁOWE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85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229226"/>
              </p:ext>
            </p:extLst>
          </p:nvPr>
        </p:nvGraphicFramePr>
        <p:xfrm>
          <a:off x="243840" y="1385133"/>
          <a:ext cx="8625840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250"/>
                <a:gridCol w="2091690"/>
                <a:gridCol w="5214620"/>
                <a:gridCol w="843280"/>
              </a:tblGrid>
              <a:tr h="80974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kryterium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1336988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10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Wzrost zatrudnienia we wspieranych przedsiębiorstwach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Zgodnie z RPO WM 2014-2020, kryterium promuje projekty przyczyniające się do powstawania nowych miejsc pracy w wyniku realizacji projektu.</a:t>
                      </a:r>
                    </a:p>
                    <a:p>
                      <a:endParaRPr lang="pl-PL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Kryterium powiązane jest ze wskaźnikiem rezultatu:</a:t>
                      </a:r>
                      <a:endParaRPr lang="pl-PL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„Wzrost zatrudnienia we wspieranych przedsiębiorstwach [EPC]”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  <a:endParaRPr lang="pl-PL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75280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MERYTORYCZNO-SZCZEGÓŁOWE </a:t>
            </a:r>
            <a:r>
              <a:rPr lang="pl-PL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Wersja przekazana do KM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63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33589"/>
              </p:ext>
            </p:extLst>
          </p:nvPr>
        </p:nvGraphicFramePr>
        <p:xfrm>
          <a:off x="243840" y="1385133"/>
          <a:ext cx="8625840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250"/>
                <a:gridCol w="2091690"/>
                <a:gridCol w="5214620"/>
                <a:gridCol w="843280"/>
              </a:tblGrid>
              <a:tr h="80974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kryterium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1336988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10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Wzrost zatrudnienia we wspieranych przedsiębiorstwach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Zgodnie z RPO WM 2014-2020, kryterium promuje projekty przyczyniające się do powstawania nowych miejsc pracy w wyniku realizacji projektu.</a:t>
                      </a:r>
                    </a:p>
                    <a:p>
                      <a:endParaRPr lang="pl-PL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Kryterium powiązane jest ze wskaźnikiem rezultatu:</a:t>
                      </a:r>
                    </a:p>
                    <a:p>
                      <a:r>
                        <a:rPr lang="pl-PL" sz="2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„Wzrost zatrudnienia we wspieranych przedsiębiorstwach (CI 8)”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  <a:endParaRPr lang="pl-PL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72746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MERYTORYCZNO-SZCZEGÓŁOWE </a:t>
            </a:r>
            <a:r>
              <a:rPr lang="pl-PL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Nowa wersja kryterium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70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786011"/>
              </p:ext>
            </p:extLst>
          </p:nvPr>
        </p:nvGraphicFramePr>
        <p:xfrm>
          <a:off x="148590" y="1436371"/>
          <a:ext cx="8979142" cy="4424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630"/>
                <a:gridCol w="2057400"/>
                <a:gridCol w="5555552"/>
                <a:gridCol w="897560"/>
              </a:tblGrid>
              <a:tr h="569483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200" dirty="0" smtClean="0"/>
                    </a:p>
                  </a:txBody>
                  <a:tcPr anchor="ctr"/>
                </a:tc>
              </a:tr>
              <a:tr h="1898277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11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Produkty/usługi będące przedmiotem sprzedaży zagranicznej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posiada: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pl-PL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i więcej produktów, które mogą być przedmiotem sprzedaży zagranicznej – 5 pkt;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pl-PL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produkty, które mogą być przedmiotem sprzedaży zagranicznej – 3 pkt.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50850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12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Doświadczenie i potencjał wnioskodawcy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spełnia co najmniej jeden z wymienionych warunków – 2 pkt.</a:t>
                      </a:r>
                    </a:p>
                    <a:p>
                      <a:endParaRPr lang="pl-PL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pl-P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928182"/>
            <a:ext cx="4725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MERYTORYCZNO-SZCZEGÓŁOWE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48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888001"/>
              </p:ext>
            </p:extLst>
          </p:nvPr>
        </p:nvGraphicFramePr>
        <p:xfrm>
          <a:off x="148590" y="1539240"/>
          <a:ext cx="8979142" cy="216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930"/>
                <a:gridCol w="1943100"/>
                <a:gridCol w="5555552"/>
                <a:gridCol w="897560"/>
              </a:tblGrid>
              <a:tr h="541020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200" dirty="0" smtClean="0"/>
                    </a:p>
                  </a:txBody>
                  <a:tcPr anchor="ctr"/>
                </a:tc>
              </a:tr>
              <a:tr h="1472367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13.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Lokalizacja siedziby wnioskodawcy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Projekty realizowane są przez podmioty, których prawna siedziba zlokalizowana jest poza terytorium ZIT WOF – 2 pkt.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951042"/>
            <a:ext cx="4725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MERYTORYCZNO-SZCZEGÓŁOWE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87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600783"/>
              </p:ext>
            </p:extLst>
          </p:nvPr>
        </p:nvGraphicFramePr>
        <p:xfrm>
          <a:off x="148590" y="1539240"/>
          <a:ext cx="8979142" cy="2112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930"/>
                <a:gridCol w="1943100"/>
                <a:gridCol w="5555552"/>
                <a:gridCol w="897560"/>
              </a:tblGrid>
              <a:tr h="541020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200" dirty="0" smtClean="0"/>
                    </a:p>
                  </a:txBody>
                  <a:tcPr anchor="ctr"/>
                </a:tc>
              </a:tr>
              <a:tr h="1472367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solidFill>
                            <a:srgbClr val="FF0000"/>
                          </a:solidFill>
                        </a:rPr>
                        <a:t>14.</a:t>
                      </a:r>
                      <a:endParaRPr lang="pl-PL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Termin zakończenia realizacji projektu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Rzeczowe zakończenie realizacji projektu planowane jest przed dniem 30 czerwca 2018 r. – 3 pkt.</a:t>
                      </a:r>
                    </a:p>
                    <a:p>
                      <a:r>
                        <a:rPr lang="pl-PL" sz="2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wyżej wymienionych warunków lub brak informacji w tym zakresie – 0 pkt.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pl-PL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951042"/>
            <a:ext cx="8420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MERYTORYCZNO-SZCZEGÓŁOWE </a:t>
            </a:r>
            <a:r>
              <a:rPr lang="pl-PL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Nowe </a:t>
            </a:r>
            <a:r>
              <a:rPr lang="pl-PL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kryterium</a:t>
            </a:r>
            <a:endParaRPr lang="pl-PL" sz="32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97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25425" y="2025650"/>
            <a:ext cx="8545513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3600" dirty="0">
                <a:latin typeface="+mn-lt"/>
              </a:rPr>
              <a:t>Kryteria szczegółowe wyboru projektów konkursowych </a:t>
            </a:r>
            <a:r>
              <a:rPr lang="pl-PL" sz="3600" dirty="0" smtClean="0">
                <a:latin typeface="+mn-lt"/>
              </a:rPr>
              <a:t>w </a:t>
            </a:r>
            <a:r>
              <a:rPr lang="pl-PL" sz="3600" dirty="0">
                <a:latin typeface="+mn-lt"/>
              </a:rPr>
              <a:t>ramach Regionalnego Programu Operacyjnego Województwa Mazowieckiego na lata 2014 – 2020 </a:t>
            </a:r>
            <a:r>
              <a:rPr lang="pl-PL" sz="3600" dirty="0" smtClean="0">
                <a:latin typeface="+mn-lt"/>
              </a:rPr>
              <a:t/>
            </a:r>
            <a:br>
              <a:rPr lang="pl-PL" sz="3600" dirty="0" smtClean="0">
                <a:latin typeface="+mn-lt"/>
              </a:rPr>
            </a:br>
            <a:r>
              <a:rPr lang="pl-PL" sz="3600" dirty="0" smtClean="0">
                <a:latin typeface="+mn-lt"/>
              </a:rPr>
              <a:t>ze </a:t>
            </a:r>
            <a:r>
              <a:rPr lang="pl-PL" sz="3600" dirty="0">
                <a:latin typeface="+mn-lt"/>
              </a:rPr>
              <a:t>środków </a:t>
            </a:r>
            <a:r>
              <a:rPr lang="pl-PL" sz="3600" dirty="0" smtClean="0">
                <a:latin typeface="+mn-lt"/>
              </a:rPr>
              <a:t>EFRR</a:t>
            </a:r>
            <a:endParaRPr lang="pl-PL" sz="3600" dirty="0">
              <a:latin typeface="+mn-lt"/>
            </a:endParaRPr>
          </a:p>
          <a:p>
            <a:pPr algn="ctr" eaLnBrk="0" hangingPunct="0">
              <a:defRPr/>
            </a:pPr>
            <a:r>
              <a:rPr lang="pl-PL" sz="3600" dirty="0" smtClean="0">
                <a:latin typeface="+mn-lt"/>
              </a:rPr>
              <a:t>Poddziałanie 3.2.2</a:t>
            </a:r>
            <a:endParaRPr lang="pl-PL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88487" y="2561678"/>
            <a:ext cx="8545513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pl-PL" sz="2800" b="1" dirty="0"/>
              <a:t>Poddziałanie 3.2.2 – Internacjonalizacja przedsiębiorstw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18282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094297"/>
              </p:ext>
            </p:extLst>
          </p:nvPr>
        </p:nvGraphicFramePr>
        <p:xfrm>
          <a:off x="543560" y="1784713"/>
          <a:ext cx="8012610" cy="3590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49657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011827">
                <a:tc>
                  <a:txBody>
                    <a:bodyPr/>
                    <a:lstStyle/>
                    <a:p>
                      <a:pPr algn="l"/>
                      <a:r>
                        <a:rPr lang="pl-PL" sz="2200" dirty="0" smtClean="0"/>
                        <a:t>1.</a:t>
                      </a:r>
                      <a:endParaRPr lang="pl-PL" sz="22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Strategia biznesowa w zakresie internacjonalizacji</a:t>
                      </a:r>
                      <a:endParaRPr lang="pl-PL" sz="22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22501">
                <a:tc>
                  <a:txBody>
                    <a:bodyPr/>
                    <a:lstStyle/>
                    <a:p>
                      <a:pPr algn="l"/>
                      <a:r>
                        <a:rPr lang="pl-PL" sz="2200" dirty="0" smtClean="0"/>
                        <a:t>2.</a:t>
                      </a:r>
                      <a:endParaRPr lang="pl-PL" sz="22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Zagraniczne kontrakty handlowe</a:t>
                      </a:r>
                      <a:endParaRPr lang="pl-PL" sz="22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37775">
                <a:tc>
                  <a:txBody>
                    <a:bodyPr/>
                    <a:lstStyle/>
                    <a:p>
                      <a:pPr algn="l"/>
                      <a:r>
                        <a:rPr lang="pl-PL" sz="2200" dirty="0" smtClean="0"/>
                        <a:t>3.</a:t>
                      </a:r>
                      <a:endParaRPr lang="pl-PL" sz="22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Wsparcie eksportu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05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202477"/>
              </p:ext>
            </p:extLst>
          </p:nvPr>
        </p:nvGraphicFramePr>
        <p:xfrm>
          <a:off x="102867" y="1784713"/>
          <a:ext cx="8801102" cy="216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3"/>
                <a:gridCol w="2331720"/>
                <a:gridCol w="5310836"/>
                <a:gridCol w="678483"/>
              </a:tblGrid>
              <a:tr h="49657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Opis 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945814">
                <a:tc>
                  <a:txBody>
                    <a:bodyPr/>
                    <a:lstStyle/>
                    <a:p>
                      <a:pPr algn="l"/>
                      <a:r>
                        <a:rPr lang="pl-PL" sz="2200" dirty="0" smtClean="0">
                          <a:solidFill>
                            <a:srgbClr val="FF0000"/>
                          </a:solidFill>
                        </a:rPr>
                        <a:t>4.</a:t>
                      </a:r>
                      <a:endParaRPr lang="pl-PL" sz="22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Stabilność firmy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przed dniem złożenia wniosku zamknął przynajmniej jeden rok obrotowy trwający przynajmniej 12 miesięcy zakończony dodatnim wynikiem finansowym.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  <a:endParaRPr lang="pl-PL" sz="2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54686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r>
              <a:rPr lang="pl-PL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Nowe kryterium</a:t>
            </a:r>
            <a:endParaRPr lang="pl-PL" sz="32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2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274335"/>
              </p:ext>
            </p:extLst>
          </p:nvPr>
        </p:nvGraphicFramePr>
        <p:xfrm>
          <a:off x="102867" y="1384663"/>
          <a:ext cx="8801102" cy="5249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3"/>
                <a:gridCol w="2331720"/>
                <a:gridCol w="5310836"/>
                <a:gridCol w="678483"/>
              </a:tblGrid>
              <a:tr h="49657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Opis 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945814">
                <a:tc>
                  <a:txBody>
                    <a:bodyPr/>
                    <a:lstStyle/>
                    <a:p>
                      <a:pPr algn="l"/>
                      <a:r>
                        <a:rPr lang="pl-PL" sz="2200" dirty="0" smtClean="0">
                          <a:solidFill>
                            <a:srgbClr val="FF0000"/>
                          </a:solidFill>
                        </a:rPr>
                        <a:t>5.</a:t>
                      </a:r>
                      <a:endParaRPr lang="pl-PL" sz="22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2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Wykonalność finansowa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2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Wnioskodawca przedstawił wiarygodne analizy, wskazujące, że:</a:t>
                      </a:r>
                    </a:p>
                    <a:p>
                      <a:pPr marL="742950" lvl="1" indent="-28575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  <a:tabLst>
                          <a:tab pos="504190" algn="l"/>
                        </a:tabLst>
                      </a:pPr>
                      <a:r>
                        <a:rPr lang="pl-PL" sz="2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planowane koszty są właściwie oszacowane i kwalifikowalne w ramach działania, </a:t>
                      </a:r>
                    </a:p>
                    <a:p>
                      <a:pPr marL="742950" lvl="1" indent="-28575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  <a:tabLst>
                          <a:tab pos="504190" algn="l"/>
                        </a:tabLst>
                      </a:pPr>
                      <a:r>
                        <a:rPr lang="pl-PL" sz="2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założenia finansowe są uzasadnione i rzetelne, </a:t>
                      </a:r>
                    </a:p>
                    <a:p>
                      <a:pPr marL="742950" lvl="1" indent="-28575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SzPts val="800"/>
                        <a:buFont typeface="Symbol" panose="05050102010706020507" pitchFamily="18" charset="2"/>
                        <a:buChar char=""/>
                        <a:tabLst>
                          <a:tab pos="504190" algn="l"/>
                        </a:tabLst>
                      </a:pPr>
                      <a:r>
                        <a:rPr lang="pl-PL" sz="2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harmonogram rzeczowo-finansowy projektu jest czytelny i realny do przeprowadzenia, umożliwia prawidłową i terminową realizację przedsięwzięcia.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  <a:endParaRPr lang="pl-PL" sz="2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54686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r>
              <a:rPr lang="pl-PL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Nowe kryterium</a:t>
            </a:r>
            <a:endParaRPr lang="pl-PL" sz="32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53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164984"/>
              </p:ext>
            </p:extLst>
          </p:nvPr>
        </p:nvGraphicFramePr>
        <p:xfrm>
          <a:off x="243840" y="1382593"/>
          <a:ext cx="8625840" cy="4961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2401261"/>
                <a:gridCol w="4906682"/>
                <a:gridCol w="843280"/>
              </a:tblGrid>
              <a:tr h="96817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190881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endParaRPr lang="pl-PL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Wielkość przedsiębiorstwa</a:t>
                      </a:r>
                      <a:endParaRPr lang="pl-PL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Projekty realizowane są przez: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pl-PL" sz="2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mikro i małe przedsiębiorstwa – 3 pkt;</a:t>
                      </a:r>
                    </a:p>
                    <a:p>
                      <a:pPr marL="0" indent="0" algn="l" defTabSz="914400" rtl="0" eaLnBrk="1" latinLnBrk="0" hangingPunct="1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średnie przedsiębiorstwo – 1 pkt.</a:t>
                      </a:r>
                    </a:p>
                    <a:p>
                      <a:pPr marL="0" indent="0" algn="l" defTabSz="914400" rtl="0" eaLnBrk="1" latinLnBrk="0" hangingPunct="1">
                        <a:spcAft>
                          <a:spcPts val="0"/>
                        </a:spcAft>
                        <a:buFontTx/>
                        <a:buNone/>
                      </a:pPr>
                      <a:endParaRPr lang="pl-PL" sz="2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pkt.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pl-PL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08810">
                <a:tc>
                  <a:txBody>
                    <a:bodyPr/>
                    <a:lstStyle/>
                    <a:p>
                      <a:pPr algn="l"/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endParaRPr lang="pl-PL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Efektywność kosztowa </a:t>
                      </a:r>
                      <a:endParaRPr lang="pl-PL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320">
                        <a:spcAft>
                          <a:spcPts val="0"/>
                        </a:spcAft>
                      </a:pP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Średnia wartość dofinansowania UE na 1 nowy kontrakt handlowy w projekcie:</a:t>
                      </a:r>
                    </a:p>
                    <a:p>
                      <a:pPr marL="363220" indent="-34290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poniżej 77 920 euro  – 3 pkt;</a:t>
                      </a:r>
                    </a:p>
                    <a:p>
                      <a:pPr marL="20320">
                        <a:spcAft>
                          <a:spcPts val="0"/>
                        </a:spcAft>
                      </a:pP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pkt.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pl-PL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25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MERYTORYCZNO-SZCZEGÓŁOWE</a:t>
            </a:r>
            <a:endParaRPr lang="pl-PL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90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470962"/>
              </p:ext>
            </p:extLst>
          </p:nvPr>
        </p:nvGraphicFramePr>
        <p:xfrm>
          <a:off x="243840" y="1351152"/>
          <a:ext cx="8625840" cy="4888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1784713"/>
                <a:gridCol w="5523230"/>
                <a:gridCol w="843280"/>
              </a:tblGrid>
              <a:tr h="820548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Opis kryterium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200" dirty="0" smtClean="0"/>
                    </a:p>
                  </a:txBody>
                  <a:tcPr anchor="ctr"/>
                </a:tc>
              </a:tr>
              <a:tr h="2405774">
                <a:tc>
                  <a:txBody>
                    <a:bodyPr/>
                    <a:lstStyle/>
                    <a:p>
                      <a:pPr algn="l"/>
                      <a:r>
                        <a:rPr lang="pl-PL" sz="19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</a:t>
                      </a:r>
                      <a:endParaRPr lang="pl-PL" sz="19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Zwiększenie efektywności przedsiębiorstwa</a:t>
                      </a:r>
                      <a:endParaRPr lang="pl-PL" sz="19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Kryterium promuje wymierne rezultaty projektu, czyli liczbę podpisanych kontraktów handlowych ponad wymaganą liczbę.</a:t>
                      </a:r>
                    </a:p>
                    <a:p>
                      <a:pPr marR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Za nowy kontrakt handlowy nie uznaje się kontraktu:</a:t>
                      </a:r>
                    </a:p>
                    <a:p>
                      <a:pPr marR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pl-PL" sz="19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9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podpisanego z przedsiębiorstwami powiązanymi w rozumieniu art. 3 Załącznika I do Rozporządzenia Komisji nr 651/2014 z dnia 17 czerwca 2014 r.;</a:t>
                      </a:r>
                    </a:p>
                    <a:p>
                      <a:pPr marR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pl-PL" sz="19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9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 ten sam lub zbliżony produkt z kontrahentem, z którym miał podpisaną umowę po 01.01.2010 r.</a:t>
                      </a:r>
                    </a:p>
                    <a:p>
                      <a:pPr marR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9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R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Kryterium powiązane jest ze wskaźnikiem rezultatu „Liczba podpisanych kontraktów handlowych”. 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pl-PL" sz="19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75280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MERYTORYCZNO-SZCZEGÓŁOWE </a:t>
            </a:r>
            <a:r>
              <a:rPr lang="pl-PL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Wersja przekazana do </a:t>
            </a:r>
            <a:r>
              <a:rPr lang="pl-PL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KM</a:t>
            </a:r>
            <a:endParaRPr lang="pl-PL" sz="2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7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072697"/>
              </p:ext>
            </p:extLst>
          </p:nvPr>
        </p:nvGraphicFramePr>
        <p:xfrm>
          <a:off x="243840" y="1282572"/>
          <a:ext cx="8774431" cy="5407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066"/>
                <a:gridCol w="1778915"/>
                <a:gridCol w="5883789"/>
                <a:gridCol w="708661"/>
              </a:tblGrid>
              <a:tr h="765693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Opis kryterium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200" dirty="0" smtClean="0"/>
                    </a:p>
                  </a:txBody>
                  <a:tcPr anchor="ctr"/>
                </a:tc>
              </a:tr>
              <a:tr h="3541005">
                <a:tc>
                  <a:txBody>
                    <a:bodyPr/>
                    <a:lstStyle/>
                    <a:p>
                      <a:pPr algn="l"/>
                      <a:r>
                        <a:rPr lang="pl-PL" sz="19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</a:t>
                      </a:r>
                      <a:endParaRPr lang="pl-PL" sz="19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Zwiększenie efektywności przedsiębiorstwa</a:t>
                      </a:r>
                      <a:endParaRPr lang="pl-PL" sz="19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Kryterium promuje wymierne rezultaty projektu, czyli liczbę podpisanych kontraktów handlowych ponad wymaganą liczbę.</a:t>
                      </a:r>
                    </a:p>
                    <a:p>
                      <a:pPr marR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Za nowy kontrakt handlowy nie uznaje się kontraktu:</a:t>
                      </a:r>
                    </a:p>
                    <a:p>
                      <a:pPr marR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pl-PL" sz="19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9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podpisanego z przedsiębiorstwami powiązanymi w rozumieniu art. 3 Załącznika I do Rozporządzenia Komisji nr 651/2014 z dnia 17 czerwca 2014 r.;</a:t>
                      </a:r>
                    </a:p>
                    <a:p>
                      <a:pPr marR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pl-PL" sz="19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9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 ten sam lub zbliżony produkt z kontrahentem, z którym miał podpisaną umowę po 01.01.2010 r.</a:t>
                      </a:r>
                    </a:p>
                    <a:p>
                      <a:pPr marR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9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R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Kryterium powiązane jest ze wskaźnikiem rezultatu </a:t>
                      </a:r>
                      <a:r>
                        <a:rPr lang="pl-PL" sz="1900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„Liczba kontraktów handlowych zagranicznych podpisanych przez przedsiębiorstwa wsparte w zakresie internacjonalizacji”.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pl-PL" sz="19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922884"/>
            <a:ext cx="76428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MERYTORYCZNO-SZCZEGÓŁOWE </a:t>
            </a:r>
            <a:r>
              <a:rPr lang="pl-PL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Nowa wersja kryterium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  <a:p>
            <a:pPr lvl="0" eaLnBrk="0" hangingPunct="0"/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02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3874</TotalTime>
  <Words>1144</Words>
  <Application>Microsoft Office PowerPoint</Application>
  <PresentationFormat>Pokaz na ekranie (4:3)</PresentationFormat>
  <Paragraphs>233</Paragraphs>
  <Slides>20</Slides>
  <Notes>16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5" baseType="lpstr">
      <vt:lpstr>Arial</vt:lpstr>
      <vt:lpstr>Calibri</vt:lpstr>
      <vt:lpstr>Symbol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Lis Ewelina</cp:lastModifiedBy>
  <cp:revision>575</cp:revision>
  <dcterms:created xsi:type="dcterms:W3CDTF">2015-04-20T12:46:14Z</dcterms:created>
  <dcterms:modified xsi:type="dcterms:W3CDTF">2016-05-18T08:00:17Z</dcterms:modified>
</cp:coreProperties>
</file>