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sldIdLst>
    <p:sldId id="258" r:id="rId2"/>
    <p:sldId id="382" r:id="rId3"/>
    <p:sldId id="384" r:id="rId4"/>
    <p:sldId id="419" r:id="rId5"/>
    <p:sldId id="424" r:id="rId6"/>
    <p:sldId id="420" r:id="rId7"/>
    <p:sldId id="402" r:id="rId8"/>
    <p:sldId id="418" r:id="rId9"/>
    <p:sldId id="406" r:id="rId10"/>
    <p:sldId id="421" r:id="rId11"/>
    <p:sldId id="422" r:id="rId12"/>
    <p:sldId id="423" r:id="rId13"/>
    <p:sldId id="324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566" autoAdjust="0"/>
  </p:normalViewPr>
  <p:slideViewPr>
    <p:cSldViewPr snapToGrid="0">
      <p:cViewPr varScale="1">
        <p:scale>
          <a:sx n="84" d="100"/>
          <a:sy n="84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90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9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maja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226"/>
              </p:ext>
            </p:extLst>
          </p:nvPr>
        </p:nvGraphicFramePr>
        <p:xfrm>
          <a:off x="243840" y="1385133"/>
          <a:ext cx="86258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2091690"/>
                <a:gridCol w="5214620"/>
                <a:gridCol w="843280"/>
              </a:tblGrid>
              <a:tr h="80974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3698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Wzrost zatrudnienia we wspieranych przedsiębiorstwach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 z RPO WM 2014-2020, kryterium promuje projekty przyczyniające się do powstawania nowych miejsc pracy w wyniku realizacji projektu.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rezultatu:</a:t>
                      </a:r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„Wzrost zatrudnienia we wspieranych przedsiębiorstwach [EPC]”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28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przekazana do KM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3589"/>
              </p:ext>
            </p:extLst>
          </p:nvPr>
        </p:nvGraphicFramePr>
        <p:xfrm>
          <a:off x="243840" y="1385133"/>
          <a:ext cx="86258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2091690"/>
                <a:gridCol w="5214620"/>
                <a:gridCol w="843280"/>
              </a:tblGrid>
              <a:tr h="80974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3698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Wzrost zatrudnienia we wspieranych przedsiębiorstwach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 z RPO WM 2014-2020, kryterium promuje projekty przyczyniające się do powstawania nowych miejsc pracy w wyniku realizacji projektu.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„Wzrost zatrudnienia we wspieranych przedsiębiorstwach (CI 8)”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27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00783"/>
              </p:ext>
            </p:extLst>
          </p:nvPr>
        </p:nvGraphicFramePr>
        <p:xfrm>
          <a:off x="148590" y="1539240"/>
          <a:ext cx="8979142" cy="211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/>
                <a:gridCol w="1943100"/>
                <a:gridCol w="5555552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47236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14.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Termin zakończenia realizacji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Rzeczowe zakończenie realizacji projektu planowane jest przed dniem 30 czerwca 2018 r.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51042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kryterium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3.2.2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Poddziałanie 3.2.2 – Internacjonalizacja przedsiębiorstw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02477"/>
              </p:ext>
            </p:extLst>
          </p:nvPr>
        </p:nvGraphicFramePr>
        <p:xfrm>
          <a:off x="102867" y="1784713"/>
          <a:ext cx="880110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3"/>
                <a:gridCol w="2331720"/>
                <a:gridCol w="5310836"/>
                <a:gridCol w="678483"/>
              </a:tblGrid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945814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pl-PL" sz="2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Stabilność firmy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dniem złożenia wniosku zamknął przynajmniej jeden rok obrotowy trwający przynajmniej 12 miesięcy zakończony dodatnim wynikiem finansowym.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468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kryterium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74335"/>
              </p:ext>
            </p:extLst>
          </p:nvPr>
        </p:nvGraphicFramePr>
        <p:xfrm>
          <a:off x="102867" y="1384663"/>
          <a:ext cx="8801102" cy="524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3"/>
                <a:gridCol w="2331720"/>
                <a:gridCol w="5310836"/>
                <a:gridCol w="678483"/>
              </a:tblGrid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945814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endParaRPr lang="pl-PL" sz="2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Wykonalność finansowa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przedstawił wiarygodne analizy, wskazujące, że: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504190" algn="l"/>
                        </a:tabLs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planowane koszty są właściwie oszacowane i kwalifikowalne w ramach działania, 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504190" algn="l"/>
                        </a:tabLs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założenia finansowe są uzasadnione i rzetelne, 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504190" algn="l"/>
                        </a:tabLs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harmonogram rzeczowo-finansowy projektu jest czytelny i realny do przeprowadzenia, umożliwia prawidłową i terminową realizację przedsięwzięcia.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468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kryterium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70962"/>
              </p:ext>
            </p:extLst>
          </p:nvPr>
        </p:nvGraphicFramePr>
        <p:xfrm>
          <a:off x="243840" y="1351152"/>
          <a:ext cx="8625840" cy="488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784713"/>
                <a:gridCol w="5523230"/>
                <a:gridCol w="843280"/>
              </a:tblGrid>
              <a:tr h="82054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2405774">
                <a:tc>
                  <a:txBody>
                    <a:bodyPr/>
                    <a:lstStyle/>
                    <a:p>
                      <a:pPr algn="l"/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Zwiększenie efektywności przedsiębiorstwa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promuje wymierne rezultaty projektu, czyli liczbę podpisanych kontraktów handlowych ponad wymaganą liczbę.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nowy kontrakt handlowy nie uznaje się kontraktu: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podpisanego z przedsiębiorstwami powiązanymi w rozumieniu art. 3 Załącznika I do Rozporządzenia Komisji nr 651/2014 z dnia 17 czerwca 2014 r.;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ten sam lub zbliżony produkt z kontrahentem, z którym miał podpisaną umowę po 01.01.2010 r.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 „Liczba podpisanych kontraktów handlowych”.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28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przekazana do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72697"/>
              </p:ext>
            </p:extLst>
          </p:nvPr>
        </p:nvGraphicFramePr>
        <p:xfrm>
          <a:off x="243840" y="1282572"/>
          <a:ext cx="8774431" cy="540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66"/>
                <a:gridCol w="1778915"/>
                <a:gridCol w="5883789"/>
                <a:gridCol w="708661"/>
              </a:tblGrid>
              <a:tr h="76569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3541005">
                <a:tc>
                  <a:txBody>
                    <a:bodyPr/>
                    <a:lstStyle/>
                    <a:p>
                      <a:pPr algn="l"/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Zwiększenie efektywności przedsiębiorstwa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promuje wymierne rezultaty projektu, czyli liczbę podpisanych kontraktów handlowych ponad wymaganą liczbę.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nowy kontrakt handlowy nie uznaje się kontraktu: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podpisanego z przedsiębiorstwami powiązanymi w rozumieniu art. 3 Załącznika I do Rozporządzenia Komisji nr 651/2014 z dnia 17 czerwca 2014 r.;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ten sam lub zbliżony produkt z kontrahentem, z którym miał podpisaną umowę po 01.01.2010 r.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 </a:t>
                      </a:r>
                      <a:r>
                        <a:rPr lang="pl-PL" sz="19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„Liczba kontraktów handlowych zagranicznych podpisanych przez przedsiębiorstwa wsparte w zakresie internacjonalizacji”.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22884"/>
            <a:ext cx="7642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  <a:p>
            <a:pPr lvl="0" eaLnBrk="0" hangingPunct="0"/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61640"/>
              </p:ext>
            </p:extLst>
          </p:nvPr>
        </p:nvGraphicFramePr>
        <p:xfrm>
          <a:off x="243840" y="1842333"/>
          <a:ext cx="862584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9446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08214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Siedziba wnioskodawcy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dotyczące obszarów inteligentnej specjalizacji województwa mazowieckiego zgodnie z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załącznikiem nr 2 do Regionalnej Strategii Innowacji dla Województwa Mazowieckiego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2013-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28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przekazana do KM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65497"/>
              </p:ext>
            </p:extLst>
          </p:nvPr>
        </p:nvGraphicFramePr>
        <p:xfrm>
          <a:off x="243840" y="1842333"/>
          <a:ext cx="862584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72133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225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Siedziba wnioskodawcy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dotyczące obszarów inteligentnej specjalizacji województwa mazowieckiego zgodnie z załącznikiem nr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Regionalnej Strategii Innowacji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dla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Mazowsza do 2020 roku.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27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3874</TotalTime>
  <Words>640</Words>
  <Application>Microsoft Office PowerPoint</Application>
  <PresentationFormat>Pokaz na ekranie (4:3)</PresentationFormat>
  <Paragraphs>123</Paragraphs>
  <Slides>13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576</cp:revision>
  <dcterms:created xsi:type="dcterms:W3CDTF">2015-04-20T12:46:14Z</dcterms:created>
  <dcterms:modified xsi:type="dcterms:W3CDTF">2016-05-18T08:39:36Z</dcterms:modified>
</cp:coreProperties>
</file>