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9"/>
  </p:notesMasterIdLst>
  <p:handoutMasterIdLst>
    <p:handoutMasterId r:id="rId20"/>
  </p:handoutMasterIdLst>
  <p:sldIdLst>
    <p:sldId id="258" r:id="rId2"/>
    <p:sldId id="382" r:id="rId3"/>
    <p:sldId id="384" r:id="rId4"/>
    <p:sldId id="412" r:id="rId5"/>
    <p:sldId id="400" r:id="rId6"/>
    <p:sldId id="415" r:id="rId7"/>
    <p:sldId id="416" r:id="rId8"/>
    <p:sldId id="404" r:id="rId9"/>
    <p:sldId id="405" r:id="rId10"/>
    <p:sldId id="406" r:id="rId11"/>
    <p:sldId id="389" r:id="rId12"/>
    <p:sldId id="402" r:id="rId13"/>
    <p:sldId id="413" r:id="rId14"/>
    <p:sldId id="403" r:id="rId15"/>
    <p:sldId id="414" r:id="rId16"/>
    <p:sldId id="408" r:id="rId17"/>
    <p:sldId id="324" r:id="rId18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9" autoAdjust="0"/>
    <p:restoredTop sz="96187" autoAdjust="0"/>
  </p:normalViewPr>
  <p:slideViewPr>
    <p:cSldViewPr snapToGrid="0">
      <p:cViewPr varScale="1">
        <p:scale>
          <a:sx n="104" d="100"/>
          <a:sy n="104" d="100"/>
        </p:scale>
        <p:origin x="12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F3594-9286-4A47-A0E9-0DF10AA33E0C}" type="datetimeFigureOut">
              <a:rPr lang="pl-PL" smtClean="0"/>
              <a:t>2016-12-19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C3F5A-B5D4-44B7-9266-994335608E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018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2016-12-19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2384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0192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041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4511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0218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026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17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1542473"/>
            <a:ext cx="7886700" cy="3950361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pl-PL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2014 - 2020</a:t>
            </a: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94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Posiedzenie </a:t>
            </a:r>
            <a:r>
              <a:rPr lang="pl-PL" dirty="0">
                <a:latin typeface="+mj-lt"/>
              </a:rPr>
              <a:t>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16 grudnia 2016 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208181"/>
              </p:ext>
            </p:extLst>
          </p:nvPr>
        </p:nvGraphicFramePr>
        <p:xfrm>
          <a:off x="562028" y="1840730"/>
          <a:ext cx="8012610" cy="4299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761654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9.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Wnioskodawca oświadcza, że przedsięwzięcia finansowane w ramach projektu ze środków EFS stanowią uzupełnienie działań prowadzonych przez szkoły dla dzieci i młodzieży przed rozpoczęciem realizacji projektu. Nakłady ponoszone na rzecz powyższych przedsięwzięć nie zmniejszą się w stosunku do okresu 12 miesięcy przed złożeniem wniosku o dofinansowanie.</a:t>
                      </a: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10.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Wsparcie w ramach projektu obejmuje wyłącznie szkołę/szkoły dla dzieci i młodzieży, które osiągają najsłabsze wyniki edukacyjne, przy czym warunek ten nie dotyczy szkoły/szkół specjalnych.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0/1/nie dotyczy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7314" y="1067709"/>
            <a:ext cx="82873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weryfikowane na etapie oceny merytorycznej</a:t>
            </a:r>
          </a:p>
        </p:txBody>
      </p:sp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33725"/>
              </p:ext>
            </p:extLst>
          </p:nvPr>
        </p:nvGraphicFramePr>
        <p:xfrm>
          <a:off x="243840" y="1557853"/>
          <a:ext cx="8625840" cy="4935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3989730"/>
                <a:gridCol w="3318213"/>
                <a:gridCol w="843280"/>
              </a:tblGrid>
              <a:tr h="90465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43308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ramach projektu są wykorzystane e-podręczniki bądź e-zasoby/e-materiały dydaktyczne stworzone dzięki środkom EFS w latach 2007-2013 i 2014-2020, które zostały dopuszczone do użytku szkolnego przez Ministerstwo Edukacji Narodowej.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0/4 </a:t>
                      </a:r>
                      <a:r>
                        <a:rPr lang="pl-PL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pkt</a:t>
                      </a:r>
                      <a:endParaRPr lang="pl-PL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pl-PL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</a:t>
                      </a:r>
                      <a:endParaRPr lang="pl-PL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4979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wspiera wyłącznie szkoły z obszarów wiejskich.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0/4 pkt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SZCZEGÓŁOWE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136987"/>
              </p:ext>
            </p:extLst>
          </p:nvPr>
        </p:nvGraphicFramePr>
        <p:xfrm>
          <a:off x="243840" y="1557853"/>
          <a:ext cx="8625840" cy="2800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3999458"/>
                <a:gridCol w="3308485"/>
                <a:gridCol w="843280"/>
              </a:tblGrid>
              <a:tr h="123465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528383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obejmuje wsparciem wyłącznie szkołę/szkoły podstawowe z niższym niż 10% udziałem uczniów dodatkowo uczących się drugiego języka obcego w roku 2015. </a:t>
                      </a: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0/4 </a:t>
                      </a:r>
                      <a:r>
                        <a:rPr lang="pl-PL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pkt</a:t>
                      </a:r>
                      <a:endParaRPr lang="pl-PL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pl-PL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</a:t>
                      </a:r>
                      <a:endParaRPr lang="pl-PL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SZCZEGÓŁOWE</a:t>
            </a:r>
          </a:p>
        </p:txBody>
      </p:sp>
    </p:spTree>
    <p:extLst>
      <p:ext uri="{BB962C8B-B14F-4D97-AF65-F5344CB8AC3E}">
        <p14:creationId xmlns:p14="http://schemas.microsoft.com/office/powerpoint/2010/main" val="2962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212250"/>
              </p:ext>
            </p:extLst>
          </p:nvPr>
        </p:nvGraphicFramePr>
        <p:xfrm>
          <a:off x="243840" y="1557853"/>
          <a:ext cx="8625840" cy="4952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3999458"/>
                <a:gridCol w="3308485"/>
                <a:gridCol w="843280"/>
              </a:tblGrid>
              <a:tr h="123465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245279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zakłada stworzenie nowej/nowych lub doposażenie istniejącej/istniejących międzyszkolnych pracowni przedmiotowych lub/i TIK, dostępnych dla szkół tego samego organu prowadzącego.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pl-PL" sz="13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3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brak stworzenia lub doposażenia</a:t>
                      </a:r>
                      <a:r>
                        <a:rPr lang="pl-PL" sz="13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3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międzyszkolnej/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międzyszkolnych pracowni w ramach projektu lub nie udostępnienie jej/ich innym szkołom lub brak informacji w tym zakresie – 0 pkt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pl-PL" sz="13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3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stworzenie międzyszkolnej/międzyszkolnych pracowni i udostępnienia 1 szkole- 2 pkt,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stworzenie międzyszkolnej/międzyszkolnych pracowni i udostępnienia 2 szkołom i więcej- 4pkt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lub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doposażenie międzyszkolnej/międzyszkolnych pracowni i udostępnienia 1 szkole- 2 pkt,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doposażenie międzyszkolnej/międzyszkolnych pracowni i udostępnienia 2 szkołom i więcej- 4pkt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</a:t>
                      </a:r>
                      <a:endParaRPr lang="pl-PL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SZCZEGÓŁOWE</a:t>
            </a:r>
          </a:p>
        </p:txBody>
      </p:sp>
    </p:spTree>
    <p:extLst>
      <p:ext uri="{BB962C8B-B14F-4D97-AF65-F5344CB8AC3E}">
        <p14:creationId xmlns:p14="http://schemas.microsoft.com/office/powerpoint/2010/main" val="18635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900832"/>
              </p:ext>
            </p:extLst>
          </p:nvPr>
        </p:nvGraphicFramePr>
        <p:xfrm>
          <a:off x="265105" y="1504694"/>
          <a:ext cx="8625840" cy="484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3978193"/>
                <a:gridCol w="3329750"/>
                <a:gridCol w="843280"/>
              </a:tblGrid>
              <a:tr h="9085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035352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5.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zakłada współpracę szkół dotyczącą wykorzystania posiadanych zasobów w zakresie technologii informacyjno-komunikacyjnych (TIK). 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brak współpracy lub brak informacji w tym zakresie – 0 pkt,</a:t>
                      </a:r>
                    </a:p>
                    <a:p>
                      <a:pPr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współpraca podjęta między 1 szkołą i 1 innym podmiotem (tj. szkołą lub placówką systemu oświaty) – 2 pkt,</a:t>
                      </a:r>
                    </a:p>
                    <a:p>
                      <a:pPr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współpraca podjęta między 1 szkołą i minimum 2 innymi podmiotami (tj. szkołą/szkołami lub placówką/placówkami systemu oświaty) – 4 pkt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l-P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7213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6.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projekcie wykorzystane są pozytywnie </a:t>
                      </a:r>
                      <a:r>
                        <a:rPr lang="pl-PL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zwalidowane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produkty projektów innowacyjnych zrealizowanych w latach 2007 – 2013 w ramach POKL).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0/2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pkt</a:t>
                      </a:r>
                      <a:endParaRPr lang="pl-P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l-P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91863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924450"/>
              </p:ext>
            </p:extLst>
          </p:nvPr>
        </p:nvGraphicFramePr>
        <p:xfrm>
          <a:off x="243840" y="1594890"/>
          <a:ext cx="8625840" cy="4758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3978193"/>
                <a:gridCol w="3329750"/>
                <a:gridCol w="843280"/>
              </a:tblGrid>
              <a:tr h="87121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253903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7.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działania umożliwiające kształcenie u uczniów jednocześnie przynajmniej 2 kompetencji kluczowych i co najmniej 2 powiązanych z nimi postaw/umiejętności- niezbędnych na rynku pracy, w tym obowiązkowo tych dotyczących innowacyjności i kreatywności. 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kształcenie </a:t>
                      </a: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kompetencji i 2 powiązanych z nimi postaw/umiejętności – 4 pkt,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kształcenie </a:t>
                      </a: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przynajmniej 2 kompetencji i co najmniej 3 powiązanych z nimi postaw/umiejętności – 8 pkt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pl-P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6377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8.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jest zgodny z programem rewitalizacji obowiązującym na obszarze, na którym jest realizowany.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144145" algn="l"/>
                        </a:tabLst>
                      </a:pPr>
                      <a: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projekt </a:t>
                      </a: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 jest zgodny z programem rewitalizacji lub brak informacji w tym zakresie – 0 pkt,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144145" algn="l"/>
                        </a:tabLst>
                      </a:pPr>
                      <a: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projekt </a:t>
                      </a: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jest zgodny z programem rewitalizacji – 2 pkt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l-P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91863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923021"/>
              </p:ext>
            </p:extLst>
          </p:nvPr>
        </p:nvGraphicFramePr>
        <p:xfrm>
          <a:off x="265051" y="1567394"/>
          <a:ext cx="8625840" cy="292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3998587"/>
                <a:gridCol w="3309356"/>
                <a:gridCol w="843280"/>
              </a:tblGrid>
              <a:tr h="103106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890559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9.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uwzględnia współpracę z rodzicami w procesie wsparcia uczniów ze specjalnymi potrzebami edukacyjnymi.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0/6 pkt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91863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2788" y="1090103"/>
            <a:ext cx="8545513" cy="58169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pl-PL" sz="12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600" b="1" dirty="0">
                <a:latin typeface="+mn-lt"/>
              </a:rPr>
              <a:t>Kryteria dostępu </a:t>
            </a:r>
            <a:endParaRPr lang="pl-PL" sz="3600" b="1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oraz </a:t>
            </a:r>
          </a:p>
          <a:p>
            <a:pPr algn="ctr" eaLnBrk="0" hangingPunct="0">
              <a:defRPr/>
            </a:pPr>
            <a:r>
              <a:rPr lang="pl-PL" sz="3600" b="1" dirty="0">
                <a:latin typeface="+mn-lt"/>
              </a:rPr>
              <a:t>kryteria </a:t>
            </a:r>
            <a:r>
              <a:rPr lang="pl-PL" sz="3600" b="1" dirty="0" smtClean="0">
                <a:latin typeface="+mn-lt"/>
              </a:rPr>
              <a:t>merytoryczne </a:t>
            </a:r>
            <a:r>
              <a:rPr lang="pl-PL" sz="3600" b="1" dirty="0">
                <a:latin typeface="+mn-lt"/>
              </a:rPr>
              <a:t>szczegółowe</a:t>
            </a:r>
            <a:endParaRPr lang="pl-PL" sz="3600" b="1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wyboru </a:t>
            </a:r>
            <a:r>
              <a:rPr lang="pl-PL" sz="3600" dirty="0">
                <a:latin typeface="+mn-lt"/>
              </a:rPr>
              <a:t>projektów konkursowych w ramach Regionalnego Programu Operacyjnego Województwa Mazowieckiego </a:t>
            </a:r>
            <a:br>
              <a:rPr lang="pl-PL" sz="3600" dirty="0">
                <a:latin typeface="+mn-lt"/>
              </a:rPr>
            </a:br>
            <a:r>
              <a:rPr lang="pl-PL" sz="3600" dirty="0">
                <a:latin typeface="+mn-lt"/>
              </a:rPr>
              <a:t>na lata 2014 – </a:t>
            </a:r>
            <a:r>
              <a:rPr lang="pl-PL" sz="3600" dirty="0" smtClean="0">
                <a:latin typeface="+mn-lt"/>
              </a:rPr>
              <a:t>2020</a:t>
            </a:r>
          </a:p>
          <a:p>
            <a:pPr algn="ctr" eaLnBrk="0" hangingPunct="0">
              <a:defRPr/>
            </a:pPr>
            <a:endParaRPr lang="pl-PL" sz="3600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3600" b="1" dirty="0" smtClean="0">
                <a:latin typeface="+mn-lt"/>
              </a:rPr>
              <a:t>EFS</a:t>
            </a:r>
          </a:p>
          <a:p>
            <a:pPr algn="ctr" eaLnBrk="0" hangingPunct="0">
              <a:defRPr/>
            </a:pPr>
            <a:endParaRPr lang="pl-PL" sz="3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41643" y="1511927"/>
            <a:ext cx="774833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Działanie 10.1 </a:t>
            </a:r>
          </a:p>
          <a:p>
            <a:pPr algn="ctr"/>
            <a:r>
              <a:rPr lang="pl-PL" b="1" dirty="0"/>
              <a:t>Kształcenie i rozwój dzieci i młodzieży</a:t>
            </a:r>
          </a:p>
          <a:p>
            <a:pPr algn="ctr"/>
            <a:endParaRPr lang="pl-PL" b="1" dirty="0" smtClean="0"/>
          </a:p>
          <a:p>
            <a:pPr algn="ctr"/>
            <a:endParaRPr lang="pl-PL" b="1" dirty="0"/>
          </a:p>
          <a:p>
            <a:pPr algn="ctr"/>
            <a:r>
              <a:rPr lang="pl-PL" b="1" dirty="0" smtClean="0"/>
              <a:t>Poddziałanie 10.1.2 (10i) - Edukacja ogólna w ramach ZIT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Rodzaj przedsięwzięć do realizacji w ramach projektów:</a:t>
            </a:r>
          </a:p>
          <a:p>
            <a:pPr algn="ctr"/>
            <a:endParaRPr lang="pl-PL" dirty="0" smtClean="0"/>
          </a:p>
          <a:p>
            <a:pPr marL="457200" lvl="0" indent="-457200" algn="ctr">
              <a:buFont typeface="+mj-lt"/>
              <a:buAutoNum type="arabicParenR"/>
            </a:pPr>
            <a:r>
              <a:rPr lang="pl-PL" b="1" dirty="0" smtClean="0"/>
              <a:t>kształcenie kompetencji kluczowych niezbędnych na rynku pracy oraz właściwych postaw i umiejętności</a:t>
            </a:r>
            <a:r>
              <a:rPr lang="pl-PL" dirty="0" smtClean="0"/>
              <a:t>;</a:t>
            </a:r>
          </a:p>
          <a:p>
            <a:pPr marL="457200" lvl="0" indent="-457200" algn="ctr">
              <a:buFont typeface="+mj-lt"/>
              <a:buAutoNum type="arabicParenR"/>
            </a:pPr>
            <a:r>
              <a:rPr lang="pl-PL" b="1" dirty="0" smtClean="0"/>
              <a:t>tworzenie warunków dla nauczania opartego na metodzie eksperymentu</a:t>
            </a:r>
            <a:r>
              <a:rPr lang="pl-PL" dirty="0" smtClean="0"/>
              <a:t>;</a:t>
            </a:r>
          </a:p>
          <a:p>
            <a:pPr marL="457200" indent="-457200" algn="ctr">
              <a:buFont typeface="+mj-lt"/>
              <a:buAutoNum type="arabicParenR"/>
            </a:pPr>
            <a:r>
              <a:rPr lang="pl-PL" b="1" dirty="0" smtClean="0"/>
              <a:t>rozwój kompetencji w zakresie korzystania z technologii informacyjno-komunikacyjnych oraz kompetencji informatycznych</a:t>
            </a:r>
            <a:endParaRPr lang="pl-PL" dirty="0" smtClean="0"/>
          </a:p>
          <a:p>
            <a:pPr marL="457200" indent="-457200" algn="ctr">
              <a:buFont typeface="+mj-lt"/>
              <a:buAutoNum type="arabicParenR"/>
            </a:pPr>
            <a:endParaRPr lang="pl-PL" dirty="0"/>
          </a:p>
          <a:p>
            <a:pPr marL="457200" indent="-457200" algn="ctr">
              <a:buFont typeface="+mj-lt"/>
              <a:buAutoNum type="arabicParenR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059902"/>
              </p:ext>
            </p:extLst>
          </p:nvPr>
        </p:nvGraphicFramePr>
        <p:xfrm>
          <a:off x="543560" y="1587573"/>
          <a:ext cx="8012610" cy="4667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73944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016780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nie przekracza 24 miesięcy.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1108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Wnioskodawcą w ramach projektu jest:</a:t>
                      </a:r>
                    </a:p>
                    <a:p>
                      <a:pPr marL="0" indent="0" algn="ctr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 prowadzący objętej/objętych wsparciem szkoły/szkół dla dzieci i młodzieży z terenu Zintegrowanych Inwestycji Terytorialnych dla Warszawskiego Obszaru Funkcjonalnego (ZIT WOF) lub podmiot posiadający co najmniej 3- letnie doświadczenie w obszarze kształcenia ogólnego dzieci i młodzieży z wyłączeniem osób fizycznych innych niż prowadzące działalność gospodarczą lub oświatową na podstawie odrębnych przepisów) w partnerstwie z organem prowadzącym każdej  objętej wsparciem szkoły.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weryfikowane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na etapie oceny formalnej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522760"/>
              </p:ext>
            </p:extLst>
          </p:nvPr>
        </p:nvGraphicFramePr>
        <p:xfrm>
          <a:off x="501029" y="1775256"/>
          <a:ext cx="8012610" cy="2491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174625" algn="l"/>
                        </a:tabLst>
                        <a:defRPr/>
                      </a:pPr>
                      <a:r>
                        <a:rPr lang="pl-PL" sz="1800" u="none" strike="sng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Wnioskodawca zapewnia, że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Inwestycje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174625" algn="l"/>
                        </a:tabLst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infrastrukturę w ramach cross-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financingu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zaplanowane we wniosku o dofinansowanie lub mogące wystąpić na etapie realizacji projektu będą finansowane wyłącznie, jeżeli zostanie zagwarantowana trwałość inwestycji z EFS.</a:t>
                      </a:r>
                    </a:p>
                    <a:p>
                      <a:pPr algn="l" defTabSz="179388">
                        <a:tabLst>
                          <a:tab pos="360363" algn="l"/>
                        </a:tabLst>
                      </a:pPr>
                      <a:endParaRPr lang="pl-PL" sz="1800" kern="1200" dirty="0" err="1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025179"/>
            <a:ext cx="82901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weryfikowane na etapie oceny formalnej </a:t>
            </a:r>
          </a:p>
        </p:txBody>
      </p:sp>
    </p:spTree>
    <p:extLst>
      <p:ext uri="{BB962C8B-B14F-4D97-AF65-F5344CB8AC3E}">
        <p14:creationId xmlns:p14="http://schemas.microsoft.com/office/powerpoint/2010/main" val="2342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739946"/>
              </p:ext>
            </p:extLst>
          </p:nvPr>
        </p:nvGraphicFramePr>
        <p:xfrm>
          <a:off x="223519" y="2043793"/>
          <a:ext cx="8680336" cy="4615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4663"/>
                <a:gridCol w="4285673"/>
              </a:tblGrid>
              <a:tr h="308852">
                <a:tc>
                  <a:txBody>
                    <a:bodyPr/>
                    <a:lstStyle/>
                    <a:p>
                      <a:pPr algn="ctr"/>
                      <a:r>
                        <a:rPr lang="pl-PL" sz="1400" smtClean="0"/>
                        <a:t>Aktualny </a:t>
                      </a:r>
                      <a:r>
                        <a:rPr lang="pl-PL" sz="1400" dirty="0" smtClean="0"/>
                        <a:t>opis kryterium dostępu nr 3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Proponowana zmiana opisu kryterium dostępu nr 3</a:t>
                      </a:r>
                      <a:endParaRPr lang="pl-PL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306773">
                <a:tc>
                  <a:txBody>
                    <a:bodyPr/>
                    <a:lstStyle/>
                    <a:p>
                      <a:pPr algn="l"/>
                      <a:endParaRPr lang="pl-PL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pl-PL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pl-PL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pl-PL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pl-PL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Wnioskodawca oświadcza, że zachowa trwałość inwestycji z EFS zgodnie zapisami art. 71 rozporządzenia Parlamentu Europejskiego i Rady (UE) nr 1303/2013 </a:t>
                      </a:r>
                      <a:r>
                        <a:rPr lang="pl-PL" sz="900" dirty="0" smtClean="0"/>
                        <a:t>z dnia 17 grudnia 2013 r. ustanawiającego wspólne przepisy dotyczące Europejskiego Funduszu Rozwoju Regionalnego, Europejskiego Funduszu Społecznego, Funduszu Spójności, Europejskiego Funduszu Rolnego na rzecz Rozwoju Obszarów Wiejskich oraz Europejskiego Funduszu Morskiego i Rybackiego oraz ustanawiającego przepisy ogólne dotyczące Europejskiego Funduszu Rozwoju Regionalnego, Europejskiego Funduszu Społecznego, Funduszu Spójności i Europejskiego Funduszu Morskiego i Rybackiego oraz uchylającego rozporządzenie Rady (WE) nr 1083/2006.</a:t>
                      </a:r>
                    </a:p>
                    <a:p>
                      <a:pPr algn="l"/>
                      <a:endParaRPr lang="pl-PL" sz="500" dirty="0" smtClean="0"/>
                    </a:p>
                    <a:p>
                      <a:pPr algn="l"/>
                      <a:r>
                        <a:rPr lang="pl-PL" sz="900" dirty="0" smtClean="0"/>
                        <a:t>Trwałość projektu musi być zachowana przez okres 5 lat (3 lat w przypadku MŚP - w odniesieniu do projektu, z którym związany jest wymóg utrzymania inwestycji lub miejsc pracy) od daty płatności końcowej na rzecz Beneficjenta.</a:t>
                      </a:r>
                    </a:p>
                    <a:p>
                      <a:pPr algn="l"/>
                      <a:endParaRPr lang="pl-PL" sz="500" dirty="0" smtClean="0"/>
                    </a:p>
                    <a:p>
                      <a:pPr algn="l"/>
                      <a:r>
                        <a:rPr lang="pl-PL" sz="900" dirty="0" smtClean="0"/>
                        <a:t>W zakresie kwalifikowalności wydatków infrastrukturalnych: zaproponowane w ramach projektu zakupy sprzętu/infrastruktury są zaprojektowane zgodnie z koncepcją uniwersalnego projektowania. Oznacza to, że projektowanie produktów, środowiska, programów i usług przebiega w taki sposób, aby były użyteczne dla wszystkich, w możliwie największym stopniu, bez potrzeby adaptacji lub specjalistycznego projektowania. Uniwersalne projektowanie nie wyklucza możliwości zapewniania dodatkowych udogodnień dla szczególnych grup osób z niepełnosprawnościami, jeżeli jest to potrzebne.</a:t>
                      </a:r>
                    </a:p>
                    <a:p>
                      <a:pPr algn="l"/>
                      <a:endParaRPr lang="pl-PL" sz="500" dirty="0" smtClean="0"/>
                    </a:p>
                    <a:p>
                      <a:pPr algn="l"/>
                      <a:r>
                        <a:rPr lang="pl-PL" sz="900" dirty="0" smtClean="0"/>
                        <a:t>Spełnienie kryterium jest warunkiem koniecznym do otrzymania dofinansowania. Ocena kryterium jest 0/1. Uzyskanie oceny „0” jest jednoznaczne z odrzuceniem projektu.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będzie oceniane na podstawie deklaracji Wnioskodawcy.</a:t>
                      </a:r>
                    </a:p>
                    <a:p>
                      <a:endParaRPr lang="pl-PL" sz="5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9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jest zobowiązany do złożenia we wniosku o dofinansowanie deklaracji, że zapewni trwałość inwestycji realizowanych w ramach cross-</a:t>
                      </a:r>
                      <a:r>
                        <a:rPr lang="pl-PL" sz="90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financingu</a:t>
                      </a:r>
                      <a:r>
                        <a:rPr lang="pl-PL" sz="9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zaplanowanych w projekcie lub mogących wystąpić na etapie realizacji projektu. </a:t>
                      </a:r>
                    </a:p>
                    <a:p>
                      <a:endParaRPr lang="pl-PL" sz="5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9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Trwałość inwestycji z EFS zostanie zapewniona zgodnie z zapisami art. 71 rozporządzenia Parlamentu Europejskiego i Rady (UE) nr 1303/2013 z dnia 17 grudnia 2013 r. ustanawiającego wspólne przepisy dotyczące Europejskiego Funduszu Rozwoju Regionalnego, Europejskiego Funduszu Społecznego, Funduszu Spójności, Europejskiego Funduszu Rolnego na rzecz Rozwoju Obszarów Wiejskich oraz Europejskiego Funduszu Morskiego i Rybackiego oraz ustanawiającego przepisy ogólne dotyczące Europejskiego Funduszu Rozwoju Regionalnego, Europejskiego Funduszu Społecznego, Funduszu Spójności i Europejskiego Funduszu Morskiego i Rybackiego oraz uchylającego rozporządzenie Rady (WE) nr 1083/2006.</a:t>
                      </a:r>
                    </a:p>
                    <a:p>
                      <a:endParaRPr lang="pl-PL" sz="5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9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Trwałość projektu musi być zachowana przez okres 5 lat (3 lat w przypadku MŚP w odniesieniu do projektu, z którym związany jest wymóg utrzymania inwestycji lub miejsc pracy) od daty płatności końcowej na rzecz Beneficjenta.</a:t>
                      </a:r>
                    </a:p>
                    <a:p>
                      <a:endParaRPr lang="pl-PL" sz="5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9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Jednocześnie należy pamiętać, że w zakresie kwalifikowalności wydatków infrastrukturalnych zaproponowane w ramach projektu zakupy sprzętu/infrastruktury powinny być zaprojektowane zgodnie z koncepcją uniwersalnego projektowania. Oznacza to, że projektowanie produktów, środowiska, programów i usług przebiega w taki sposób, aby były użyteczne dla wszystkich, w możliwie największym stopniu, bez potrzeby adaptacji lub specjalistycznego projektowania. Uniwersalne projektowanie nie wyklucza możliwości zapewniania dodatkowych udogodnień dla szczególnych grup osób z niepełnosprawnościami, jeżeli jest to potrzebne.</a:t>
                      </a:r>
                    </a:p>
                    <a:p>
                      <a:endParaRPr lang="pl-PL" sz="5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9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Ocena kryterium jest 0/1 - spełnienie kryterium (ocena „1”) jest warunkiem koniecznym do otrzymania dofinansowania. Uzyskanie oceny „0” skutkuje odrzuceniem wniosku.</a:t>
                      </a:r>
                    </a:p>
                  </a:txBody>
                  <a:tcPr marL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8" y="997353"/>
            <a:ext cx="8828117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Zmiana porządkująca w opisie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KRYTERIÓW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DOSTĘPU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nr 3</a:t>
            </a:r>
          </a:p>
          <a:p>
            <a:pPr eaLnBrk="0" hangingPunct="0"/>
            <a:r>
              <a:rPr lang="pl-PL" sz="1400" dirty="0" smtClean="0">
                <a:latin typeface="Calibri" pitchFamily="34" charset="0"/>
                <a:cs typeface="Calibri" pitchFamily="34" charset="0"/>
              </a:rPr>
              <a:t>Proponuje się wprowadzenie zmiany porządkującej mającej na celu ułatwienie przygotowania wniosku </a:t>
            </a:r>
            <a:br>
              <a:rPr lang="pl-PL" sz="1400" dirty="0" smtClean="0">
                <a:latin typeface="Calibri" pitchFamily="34" charset="0"/>
                <a:cs typeface="Calibri" pitchFamily="34" charset="0"/>
              </a:rPr>
            </a:br>
            <a:r>
              <a:rPr lang="pl-PL" sz="1400" dirty="0" smtClean="0">
                <a:latin typeface="Calibri" pitchFamily="34" charset="0"/>
                <a:cs typeface="Calibri" pitchFamily="34" charset="0"/>
              </a:rPr>
              <a:t>o dofinansowanie poprzez określenie w opisie kryterium treści deklaracji  w sprawie zapewnienia </a:t>
            </a:r>
            <a:r>
              <a:rPr lang="pl-PL" sz="1400" dirty="0">
                <a:latin typeface="Calibri" pitchFamily="34" charset="0"/>
                <a:cs typeface="Calibri" pitchFamily="34" charset="0"/>
              </a:rPr>
              <a:t>trwałość inwestycji realizowanych </a:t>
            </a:r>
            <a:r>
              <a:rPr lang="pl-PL" sz="1400" dirty="0" smtClean="0">
                <a:latin typeface="Calibri" pitchFamily="34" charset="0"/>
                <a:cs typeface="Calibri" pitchFamily="34" charset="0"/>
              </a:rPr>
              <a:t>w </a:t>
            </a:r>
            <a:r>
              <a:rPr lang="pl-PL" sz="1400" dirty="0">
                <a:latin typeface="Calibri" pitchFamily="34" charset="0"/>
                <a:cs typeface="Calibri" pitchFamily="34" charset="0"/>
              </a:rPr>
              <a:t>ramach </a:t>
            </a:r>
            <a:r>
              <a:rPr lang="pl-PL" sz="1400" dirty="0" smtClean="0">
                <a:latin typeface="Calibri" pitchFamily="34" charset="0"/>
                <a:cs typeface="Calibri" pitchFamily="34" charset="0"/>
              </a:rPr>
              <a:t>cross-</a:t>
            </a:r>
            <a:r>
              <a:rPr lang="pl-PL" sz="1400" dirty="0" err="1" smtClean="0">
                <a:latin typeface="Calibri" pitchFamily="34" charset="0"/>
                <a:cs typeface="Calibri" pitchFamily="34" charset="0"/>
              </a:rPr>
              <a:t>financingu</a:t>
            </a:r>
            <a:r>
              <a:rPr lang="pl-PL" sz="1400" dirty="0" smtClean="0">
                <a:latin typeface="Calibri" pitchFamily="34" charset="0"/>
                <a:cs typeface="Calibri" pitchFamily="34" charset="0"/>
              </a:rPr>
              <a:t>, którą Wnioskodawca jest zobowiązany złożyć.</a:t>
            </a:r>
            <a:endParaRPr lang="pl-PL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985416"/>
              </p:ext>
            </p:extLst>
          </p:nvPr>
        </p:nvGraphicFramePr>
        <p:xfrm>
          <a:off x="501029" y="1775256"/>
          <a:ext cx="8012610" cy="253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 osiągnięcie w okresie do 6 miesięcy od daty zakończenia realizacji projektu gotowości technicznej w zakresie wykorzystania narzędzi TIK, w które zostały wyposażone objęte wsparciem szkoła/szkoły dla dzieci i młodzieży.</a:t>
                      </a:r>
                    </a:p>
                    <a:p>
                      <a:pPr algn="ctr"/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0/1/nie dotyczy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025179"/>
            <a:ext cx="82901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weryfikowane na etapie oceny formalnej </a:t>
            </a:r>
          </a:p>
        </p:txBody>
      </p:sp>
    </p:spTree>
    <p:extLst>
      <p:ext uri="{BB962C8B-B14F-4D97-AF65-F5344CB8AC3E}">
        <p14:creationId xmlns:p14="http://schemas.microsoft.com/office/powerpoint/2010/main" val="17967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935970"/>
              </p:ext>
            </p:extLst>
          </p:nvPr>
        </p:nvGraphicFramePr>
        <p:xfrm>
          <a:off x="543560" y="1753991"/>
          <a:ext cx="8012610" cy="447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5.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Wnioskodawca zapewnia, że w przypadku tworzenia w ramach projektu materiałów edukacyjnych i szkoleniowych zostaną one opublikowane na licencjach Creative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Commons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Uznanie Autorstwa lub innych, kompatybilnych wolnych licencjach.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0/1/nie dotyczy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sprzyja oszczędnemu, efektywnemu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wydajnemu wydatkowaniu środków oraz zapewnia realizację wskaźników z zachowaniem efektywności kosztowej.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103000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weryfikowane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na etapie oceny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formalnej 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869475"/>
              </p:ext>
            </p:extLst>
          </p:nvPr>
        </p:nvGraphicFramePr>
        <p:xfrm>
          <a:off x="540761" y="1764904"/>
          <a:ext cx="8012610" cy="4033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7.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zakłada wsparcie uczniów w zakresie rozwijania kompetencji kluczowych oraz kształtowania właściwych postaw/umiejętności niezbędnych na rynku pracy.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4189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Wnioskodawca zapewnia zgodność proponowanego w projekcie wsparcia z przeprowadzoną przed przygotowaniem wniosku o dofinansowanie projektu diagnozą dotyczącą potrzeb szkoły/szkół dla dzieci i młodzieży, zatwierdzoną przez ich organ prowadzący. </a:t>
                      </a:r>
                      <a:endParaRPr lang="pl-PL" sz="20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025179"/>
            <a:ext cx="83298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weryfikowane na etapie oceny merytorycznej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3881</TotalTime>
  <Words>1575</Words>
  <Application>Microsoft Office PowerPoint</Application>
  <PresentationFormat>Pokaz na ekranie (4:3)</PresentationFormat>
  <Paragraphs>216</Paragraphs>
  <Slides>17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Mączak Joanna</cp:lastModifiedBy>
  <cp:revision>595</cp:revision>
  <cp:lastPrinted>2016-11-29T11:17:04Z</cp:lastPrinted>
  <dcterms:created xsi:type="dcterms:W3CDTF">2015-04-20T12:46:14Z</dcterms:created>
  <dcterms:modified xsi:type="dcterms:W3CDTF">2016-12-19T11:04:54Z</dcterms:modified>
</cp:coreProperties>
</file>