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1"/>
  </p:notesMasterIdLst>
  <p:sldIdLst>
    <p:sldId id="258" r:id="rId2"/>
    <p:sldId id="382" r:id="rId3"/>
    <p:sldId id="449" r:id="rId4"/>
    <p:sldId id="413" r:id="rId5"/>
    <p:sldId id="442" r:id="rId6"/>
    <p:sldId id="414" r:id="rId7"/>
    <p:sldId id="416" r:id="rId8"/>
    <p:sldId id="412" r:id="rId9"/>
    <p:sldId id="417" r:id="rId10"/>
    <p:sldId id="443" r:id="rId11"/>
    <p:sldId id="420" r:id="rId12"/>
    <p:sldId id="421" r:id="rId13"/>
    <p:sldId id="423" r:id="rId14"/>
    <p:sldId id="433" r:id="rId15"/>
    <p:sldId id="424" r:id="rId16"/>
    <p:sldId id="425" r:id="rId17"/>
    <p:sldId id="426" r:id="rId18"/>
    <p:sldId id="448" r:id="rId19"/>
    <p:sldId id="427" r:id="rId20"/>
    <p:sldId id="428" r:id="rId21"/>
    <p:sldId id="437" r:id="rId22"/>
    <p:sldId id="438" r:id="rId23"/>
    <p:sldId id="439" r:id="rId24"/>
    <p:sldId id="441" r:id="rId25"/>
    <p:sldId id="444" r:id="rId26"/>
    <p:sldId id="445" r:id="rId27"/>
    <p:sldId id="446" r:id="rId28"/>
    <p:sldId id="447" r:id="rId29"/>
    <p:sldId id="324" r:id="rId30"/>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3553" autoAdjust="0"/>
  </p:normalViewPr>
  <p:slideViewPr>
    <p:cSldViewPr snapToGrid="0">
      <p:cViewPr varScale="1">
        <p:scale>
          <a:sx n="63" d="100"/>
          <a:sy n="63" d="100"/>
        </p:scale>
        <p:origin x="1134"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2016-05-18</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29</a:t>
            </a:fld>
            <a:endParaRPr lang="pl-PL" dirty="0"/>
          </a:p>
        </p:txBody>
      </p:sp>
    </p:spTree>
    <p:extLst>
      <p:ext uri="{BB962C8B-B14F-4D97-AF65-F5344CB8AC3E}">
        <p14:creationId xmlns:p14="http://schemas.microsoft.com/office/powerpoint/2010/main" val="401175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2"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49037" y="3949784"/>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52788" y="5462337"/>
            <a:ext cx="6659563" cy="941377"/>
          </a:xfrm>
          <a:prstGeom prst="rect">
            <a:avLst/>
          </a:prstGeom>
          <a:noFill/>
        </p:spPr>
        <p:txBody>
          <a:bodyPr wrap="square">
            <a:spAutoFit/>
          </a:bodyPr>
          <a:lstStyle/>
          <a:p>
            <a:pPr algn="ctr" eaLnBrk="0" hangingPunct="0">
              <a:defRPr/>
            </a:pPr>
            <a:endParaRPr lang="pl-PL" dirty="0" smtClean="0">
              <a:latin typeface="+mj-lt"/>
            </a:endParaRPr>
          </a:p>
          <a:p>
            <a:pPr algn="ctr" eaLnBrk="0" hangingPunct="0">
              <a:defRPr/>
            </a:pPr>
            <a:r>
              <a:rPr lang="pl-PL" dirty="0" smtClean="0">
                <a:latin typeface="+mj-lt"/>
              </a:rPr>
              <a:t>Posiedzenie </a:t>
            </a:r>
            <a:r>
              <a:rPr lang="pl-PL" dirty="0">
                <a:latin typeface="+mj-lt"/>
              </a:rPr>
              <a:t>Komitetu Monitorującego RPO WM na lata 2014 -2020 </a:t>
            </a:r>
            <a:r>
              <a:rPr lang="pl-PL" dirty="0" smtClean="0">
                <a:latin typeface="+mj-lt"/>
              </a:rPr>
              <a:t> </a:t>
            </a:r>
            <a:r>
              <a:rPr lang="pl-PL" b="1" dirty="0" smtClean="0">
                <a:latin typeface="+mj-lt"/>
              </a:rPr>
              <a:t>20 maja 2016 r.</a:t>
            </a:r>
            <a:endParaRPr lang="pl-PL" b="1"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289833468"/>
              </p:ext>
            </p:extLst>
          </p:nvPr>
        </p:nvGraphicFramePr>
        <p:xfrm>
          <a:off x="156292" y="1236840"/>
          <a:ext cx="8625840" cy="3947775"/>
        </p:xfrm>
        <a:graphic>
          <a:graphicData uri="http://schemas.openxmlformats.org/drawingml/2006/table">
            <a:tbl>
              <a:tblPr firstRow="1" bandRow="1">
                <a:tableStyleId>{5C22544A-7EE6-4342-B048-85BDC9FD1C3A}</a:tableStyleId>
              </a:tblPr>
              <a:tblGrid>
                <a:gridCol w="466279"/>
                <a:gridCol w="2013949"/>
                <a:gridCol w="5262341"/>
                <a:gridCol w="883271"/>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Punktacja</a:t>
                      </a:r>
                      <a:endParaRPr lang="pl-PL" sz="1350" dirty="0" smtClean="0"/>
                    </a:p>
                  </a:txBody>
                  <a:tcPr anchor="ctr"/>
                </a:tc>
              </a:tr>
              <a:tr h="1011927">
                <a:tc>
                  <a:txBody>
                    <a:bodyPr/>
                    <a:lstStyle/>
                    <a:p>
                      <a:pPr algn="l"/>
                      <a:r>
                        <a:rPr lang="pl-PL" sz="2000" dirty="0" smtClean="0"/>
                        <a:t>7.</a:t>
                      </a:r>
                      <a:endParaRPr lang="pl-PL" sz="2000" dirty="0"/>
                    </a:p>
                  </a:txBody>
                  <a:tcPr anchor="ctr" anchorCtr="1">
                    <a:solidFill>
                      <a:schemeClr val="accent1">
                        <a:lumMod val="20000"/>
                        <a:lumOff val="80000"/>
                      </a:schemeClr>
                    </a:solidFill>
                  </a:tcPr>
                </a:tc>
                <a:tc>
                  <a:txBody>
                    <a:bodyPr/>
                    <a:lstStyle/>
                    <a:p>
                      <a:pPr>
                        <a:lnSpc>
                          <a:spcPct val="115000"/>
                        </a:lnSpc>
                        <a:spcBef>
                          <a:spcPts val="1200"/>
                        </a:spcBef>
                        <a:spcAft>
                          <a:spcPts val="1000"/>
                        </a:spcAft>
                      </a:pPr>
                      <a:endParaRPr lang="pl-PL" sz="2000" b="1" dirty="0" smtClean="0">
                        <a:effectLst/>
                        <a:latin typeface="+mn-lt"/>
                        <a:ea typeface="Calibri" panose="020F0502020204030204" pitchFamily="34" charset="0"/>
                        <a:cs typeface="Calibri" panose="020F0502020204030204" pitchFamily="34" charset="0"/>
                      </a:endParaRPr>
                    </a:p>
                    <a:p>
                      <a:pPr>
                        <a:lnSpc>
                          <a:spcPct val="115000"/>
                        </a:lnSpc>
                        <a:spcBef>
                          <a:spcPts val="1200"/>
                        </a:spcBef>
                        <a:spcAft>
                          <a:spcPts val="1000"/>
                        </a:spcAft>
                      </a:pPr>
                      <a:r>
                        <a:rPr lang="pl-PL" sz="2000" b="1" dirty="0" smtClean="0">
                          <a:effectLst/>
                          <a:latin typeface="+mn-lt"/>
                          <a:ea typeface="Calibri" panose="020F0502020204030204" pitchFamily="34" charset="0"/>
                          <a:cs typeface="Calibri" panose="020F0502020204030204" pitchFamily="34" charset="0"/>
                        </a:rPr>
                        <a:t>Eksperymentalny charakter projektu</a:t>
                      </a:r>
                      <a:endParaRPr lang="pl-PL" sz="2000" baseline="30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15000"/>
                        </a:lnSpc>
                        <a:spcBef>
                          <a:spcPts val="1200"/>
                        </a:spcBef>
                        <a:spcAft>
                          <a:spcPts val="1000"/>
                        </a:spcAft>
                      </a:pPr>
                      <a:endParaRPr lang="pl-PL" sz="2000" kern="1200" dirty="0" smtClean="0">
                        <a:solidFill>
                          <a:schemeClr val="dk1"/>
                        </a:solidFill>
                        <a:effectLst/>
                        <a:latin typeface="+mn-lt"/>
                        <a:ea typeface="+mn-ea"/>
                        <a:cs typeface="+mn-cs"/>
                      </a:endParaRPr>
                    </a:p>
                    <a:p>
                      <a:pPr algn="just">
                        <a:lnSpc>
                          <a:spcPct val="115000"/>
                        </a:lnSpc>
                        <a:spcBef>
                          <a:spcPts val="1200"/>
                        </a:spcBef>
                        <a:spcAft>
                          <a:spcPts val="1000"/>
                        </a:spcAft>
                      </a:pPr>
                      <a:r>
                        <a:rPr lang="pl-PL" sz="2000" kern="1200" dirty="0" smtClean="0">
                          <a:solidFill>
                            <a:schemeClr val="dk1"/>
                          </a:solidFill>
                          <a:effectLst/>
                          <a:latin typeface="+mn-lt"/>
                          <a:ea typeface="+mn-ea"/>
                          <a:cs typeface="+mn-cs"/>
                        </a:rPr>
                        <a:t>Zgodnie z RPO WM 2014 - 2020, projekt wykracza poza priorytetowe kierunki badań określone dla obszarów inteligentnej specjalizacji województwa mazowieckiego, wskazane w Regulaminie Konkursu.</a:t>
                      </a:r>
                    </a:p>
                    <a:p>
                      <a:pPr algn="just">
                        <a:lnSpc>
                          <a:spcPct val="115000"/>
                        </a:lnSpc>
                        <a:spcBef>
                          <a:spcPts val="1200"/>
                        </a:spcBef>
                        <a:spcAft>
                          <a:spcPts val="1000"/>
                        </a:spcAft>
                      </a:pPr>
                      <a:endParaRPr lang="pl-PL" sz="2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kern="1200" dirty="0" smtClean="0">
                          <a:solidFill>
                            <a:schemeClr val="dk1"/>
                          </a:solidFill>
                          <a:effectLst/>
                          <a:latin typeface="+mn-lt"/>
                          <a:ea typeface="Times New Roman" panose="02020603050405020304" pitchFamily="18" charset="0"/>
                          <a:cs typeface="+mn-cs"/>
                        </a:rPr>
                        <a:t>0/1</a:t>
                      </a:r>
                    </a:p>
                    <a:p>
                      <a:pPr algn="ctr">
                        <a:lnSpc>
                          <a:spcPct val="115000"/>
                        </a:lnSpc>
                        <a:spcAft>
                          <a:spcPts val="0"/>
                        </a:spcAft>
                      </a:pPr>
                      <a:endParaRPr lang="pl-PL" sz="20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DOSTĘPU</a:t>
            </a:r>
            <a:endParaRPr lang="pl-PL" sz="2000" b="1" dirty="0"/>
          </a:p>
        </p:txBody>
      </p:sp>
    </p:spTree>
    <p:extLst>
      <p:ext uri="{BB962C8B-B14F-4D97-AF65-F5344CB8AC3E}">
        <p14:creationId xmlns:p14="http://schemas.microsoft.com/office/powerpoint/2010/main" val="253729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088125518"/>
              </p:ext>
            </p:extLst>
          </p:nvPr>
        </p:nvGraphicFramePr>
        <p:xfrm>
          <a:off x="156292" y="1236840"/>
          <a:ext cx="8625840" cy="5314549"/>
        </p:xfrm>
        <a:graphic>
          <a:graphicData uri="http://schemas.openxmlformats.org/drawingml/2006/table">
            <a:tbl>
              <a:tblPr firstRow="1" bandRow="1">
                <a:tableStyleId>{5C22544A-7EE6-4342-B048-85BDC9FD1C3A}</a:tableStyleId>
              </a:tblPr>
              <a:tblGrid>
                <a:gridCol w="466279"/>
                <a:gridCol w="1400782"/>
                <a:gridCol w="5856051"/>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1.</a:t>
                      </a:r>
                      <a:endParaRPr lang="pl-PL" sz="2000" dirty="0"/>
                    </a:p>
                  </a:txBody>
                  <a:tcPr anchor="ctr" anchorCtr="1">
                    <a:solidFill>
                      <a:schemeClr val="accent1">
                        <a:lumMod val="20000"/>
                        <a:lumOff val="80000"/>
                      </a:schemeClr>
                    </a:solidFill>
                  </a:tcPr>
                </a:tc>
                <a:tc>
                  <a:txBody>
                    <a:bodyPr/>
                    <a:lstStyle/>
                    <a:p>
                      <a:pPr algn="l">
                        <a:lnSpc>
                          <a:spcPct val="115000"/>
                        </a:lnSpc>
                        <a:spcAft>
                          <a:spcPts val="1000"/>
                        </a:spcAft>
                      </a:pPr>
                      <a:r>
                        <a:rPr lang="pl-PL" sz="2000" b="1" dirty="0">
                          <a:effectLst/>
                          <a:latin typeface="Calibri" panose="020F0502020204030204" pitchFamily="34" charset="0"/>
                          <a:ea typeface="Calibri" panose="020F0502020204030204" pitchFamily="34" charset="0"/>
                          <a:cs typeface="Calibri" panose="020F0502020204030204" pitchFamily="34" charset="0"/>
                        </a:rPr>
                        <a:t>Współpraca ze sferą B+R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lnSpc>
                          <a:spcPct val="115000"/>
                        </a:lnSpc>
                        <a:spcBef>
                          <a:spcPts val="1200"/>
                        </a:spcBef>
                        <a:spcAft>
                          <a:spcPts val="0"/>
                        </a:spcAft>
                      </a:pPr>
                      <a:endParaRPr lang="pl-PL" sz="2000" dirty="0" smtClean="0">
                        <a:effectLst/>
                        <a:latin typeface="+mn-lt"/>
                        <a:ea typeface="Calibri" panose="020F0502020204030204" pitchFamily="34" charset="0"/>
                        <a:cs typeface="Calibri" panose="020F0502020204030204" pitchFamily="34" charset="0"/>
                      </a:endParaRPr>
                    </a:p>
                    <a:p>
                      <a:pPr algn="just">
                        <a:lnSpc>
                          <a:spcPct val="115000"/>
                        </a:lnSpc>
                        <a:spcBef>
                          <a:spcPts val="1200"/>
                        </a:spcBef>
                        <a:spcAft>
                          <a:spcPts val="0"/>
                        </a:spcAft>
                      </a:pPr>
                      <a:r>
                        <a:rPr lang="pl-PL" sz="2000" dirty="0" smtClean="0">
                          <a:effectLst/>
                          <a:latin typeface="+mn-lt"/>
                          <a:ea typeface="Calibri" panose="020F0502020204030204" pitchFamily="34" charset="0"/>
                          <a:cs typeface="Calibri" panose="020F0502020204030204" pitchFamily="34" charset="0"/>
                        </a:rPr>
                        <a:t>Zgodnie </a:t>
                      </a:r>
                      <a:r>
                        <a:rPr lang="pl-PL" sz="2000" dirty="0">
                          <a:effectLst/>
                          <a:latin typeface="+mn-lt"/>
                          <a:ea typeface="Calibri" panose="020F0502020204030204" pitchFamily="34" charset="0"/>
                          <a:cs typeface="Calibri" panose="020F0502020204030204" pitchFamily="34" charset="0"/>
                        </a:rPr>
                        <a:t>z RPO WM 2014 – 2020, kryterium promuje współpracę Wnioskodawcy </a:t>
                      </a:r>
                      <a:r>
                        <a:rPr lang="pl-PL" sz="2000" dirty="0" smtClean="0">
                          <a:effectLst/>
                          <a:latin typeface="+mn-lt"/>
                          <a:ea typeface="Calibri" panose="020F0502020204030204" pitchFamily="34" charset="0"/>
                          <a:cs typeface="Calibri" panose="020F0502020204030204" pitchFamily="34" charset="0"/>
                        </a:rPr>
                        <a:t>z </a:t>
                      </a:r>
                      <a:r>
                        <a:rPr lang="pl-PL" sz="2000" dirty="0">
                          <a:effectLst/>
                          <a:latin typeface="+mn-lt"/>
                          <a:ea typeface="Calibri" panose="020F0502020204030204" pitchFamily="34" charset="0"/>
                          <a:cs typeface="Calibri" panose="020F0502020204030204" pitchFamily="34" charset="0"/>
                        </a:rPr>
                        <a:t>jednostkami </a:t>
                      </a:r>
                      <a:r>
                        <a:rPr lang="pl-PL" sz="2000" dirty="0" smtClean="0">
                          <a:effectLst/>
                          <a:latin typeface="+mn-lt"/>
                          <a:ea typeface="Calibri" panose="020F0502020204030204" pitchFamily="34" charset="0"/>
                          <a:cs typeface="Calibri" panose="020F0502020204030204" pitchFamily="34" charset="0"/>
                        </a:rPr>
                        <a:t>naukowymi.</a:t>
                      </a:r>
                      <a:endParaRPr lang="pl-PL" sz="20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endParaRPr lang="pl-PL" sz="2000" dirty="0" smtClean="0">
                        <a:effectLst/>
                        <a:latin typeface="+mn-lt"/>
                        <a:ea typeface="Calibri" panose="020F0502020204030204" pitchFamily="34" charset="0"/>
                        <a:cs typeface="Calibri" panose="020F0502020204030204" pitchFamily="34" charset="0"/>
                      </a:endParaRPr>
                    </a:p>
                    <a:p>
                      <a:pPr algn="just">
                        <a:lnSpc>
                          <a:spcPct val="115000"/>
                        </a:lnSpc>
                        <a:spcAft>
                          <a:spcPts val="0"/>
                        </a:spcAft>
                      </a:pPr>
                      <a:r>
                        <a:rPr lang="pl-PL" sz="2000" dirty="0" smtClean="0">
                          <a:effectLst/>
                          <a:latin typeface="+mn-lt"/>
                          <a:ea typeface="Calibri" panose="020F0502020204030204" pitchFamily="34" charset="0"/>
                          <a:cs typeface="Calibri" panose="020F0502020204030204" pitchFamily="34" charset="0"/>
                        </a:rPr>
                        <a:t>Współpraca </a:t>
                      </a:r>
                      <a:r>
                        <a:rPr lang="pl-PL" sz="2000" dirty="0">
                          <a:effectLst/>
                          <a:latin typeface="+mn-lt"/>
                          <a:ea typeface="Calibri" panose="020F0502020204030204" pitchFamily="34" charset="0"/>
                          <a:cs typeface="Calibri" panose="020F0502020204030204" pitchFamily="34" charset="0"/>
                        </a:rPr>
                        <a:t>zostanie określona wskaźnikiem:</a:t>
                      </a:r>
                      <a:endParaRPr lang="pl-PL" sz="20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pl-PL" sz="2000" dirty="0">
                          <a:effectLst/>
                          <a:latin typeface="+mn-lt"/>
                          <a:ea typeface="Calibri" panose="020F0502020204030204" pitchFamily="34" charset="0"/>
                          <a:cs typeface="Calibri" panose="020F0502020204030204" pitchFamily="34" charset="0"/>
                        </a:rPr>
                        <a:t>„Liczba przedsiębiorstw współpracujących </a:t>
                      </a:r>
                      <a:r>
                        <a:rPr lang="pl-PL" sz="2000" dirty="0" smtClean="0">
                          <a:effectLst/>
                          <a:latin typeface="+mn-lt"/>
                          <a:ea typeface="Calibri" panose="020F0502020204030204" pitchFamily="34" charset="0"/>
                          <a:cs typeface="Calibri" panose="020F0502020204030204" pitchFamily="34" charset="0"/>
                        </a:rPr>
                        <a:t>z </a:t>
                      </a:r>
                      <a:r>
                        <a:rPr lang="pl-PL" sz="2000" dirty="0">
                          <a:effectLst/>
                          <a:latin typeface="+mn-lt"/>
                          <a:ea typeface="Calibri" panose="020F0502020204030204" pitchFamily="34" charset="0"/>
                          <a:cs typeface="Calibri" panose="020F0502020204030204" pitchFamily="34" charset="0"/>
                        </a:rPr>
                        <a:t>ośrodkami badawczymi (CI 26) [szt.]”</a:t>
                      </a:r>
                      <a:endParaRPr lang="pl-PL" sz="20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pl-PL" sz="2000" dirty="0">
                          <a:solidFill>
                            <a:srgbClr val="333399"/>
                          </a:solidFill>
                          <a:effectLst/>
                          <a:latin typeface="+mn-lt"/>
                          <a:ea typeface="Calibri" panose="020F0502020204030204" pitchFamily="34" charset="0"/>
                          <a:cs typeface="Calibri" panose="020F0502020204030204" pitchFamily="34" charset="0"/>
                        </a:rPr>
                        <a:t> </a:t>
                      </a:r>
                      <a:endParaRPr lang="pl-PL" sz="20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pl-PL" sz="2000" dirty="0">
                          <a:effectLst/>
                          <a:latin typeface="+mn-lt"/>
                          <a:ea typeface="Calibri" panose="020F0502020204030204" pitchFamily="34" charset="0"/>
                          <a:cs typeface="Calibri" panose="020F0502020204030204" pitchFamily="34" charset="0"/>
                        </a:rPr>
                        <a:t>Jako ośrodki badawcze należy wykazywać jednostki naukowe w rozumieniu ustawy </a:t>
                      </a:r>
                      <a:r>
                        <a:rPr lang="pl-PL" sz="2000" dirty="0" smtClean="0">
                          <a:effectLst/>
                          <a:latin typeface="+mn-lt"/>
                          <a:ea typeface="Calibri" panose="020F0502020204030204" pitchFamily="34" charset="0"/>
                          <a:cs typeface="Calibri" panose="020F0502020204030204" pitchFamily="34" charset="0"/>
                        </a:rPr>
                        <a:t>o </a:t>
                      </a:r>
                      <a:r>
                        <a:rPr lang="pl-PL" sz="2000" dirty="0">
                          <a:effectLst/>
                          <a:latin typeface="+mn-lt"/>
                          <a:ea typeface="Calibri" panose="020F0502020204030204" pitchFamily="34" charset="0"/>
                          <a:cs typeface="Calibri" panose="020F0502020204030204" pitchFamily="34" charset="0"/>
                        </a:rPr>
                        <a:t>zasadach finansowania nauki.</a:t>
                      </a:r>
                      <a:endParaRPr lang="pl-PL" sz="20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pl-PL" sz="2000" dirty="0">
                          <a:effectLst/>
                          <a:latin typeface="+mn-lt"/>
                          <a:ea typeface="Calibri" panose="020F0502020204030204" pitchFamily="34" charset="0"/>
                          <a:cs typeface="Calibri" panose="020F0502020204030204" pitchFamily="34" charset="0"/>
                        </a:rPr>
                        <a:t> </a:t>
                      </a:r>
                      <a:endParaRPr lang="pl-PL" sz="2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kern="1200" dirty="0" smtClean="0">
                          <a:solidFill>
                            <a:schemeClr val="dk1"/>
                          </a:solidFill>
                          <a:effectLst/>
                          <a:latin typeface="+mn-lt"/>
                          <a:ea typeface="+mn-ea"/>
                          <a:cs typeface="+mn-cs"/>
                        </a:rPr>
                        <a:t>4</a:t>
                      </a:r>
                    </a:p>
                    <a:p>
                      <a:pPr algn="ctr">
                        <a:lnSpc>
                          <a:spcPct val="115000"/>
                        </a:lnSpc>
                        <a:spcAft>
                          <a:spcPts val="0"/>
                        </a:spcAft>
                      </a:pPr>
                      <a:endParaRPr lang="pl-PL" sz="2000" dirty="0">
                        <a:effectLst/>
                        <a:latin typeface="+mn-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3210494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124917012"/>
              </p:ext>
            </p:extLst>
          </p:nvPr>
        </p:nvGraphicFramePr>
        <p:xfrm>
          <a:off x="156292" y="1236840"/>
          <a:ext cx="8625840" cy="3851509"/>
        </p:xfrm>
        <a:graphic>
          <a:graphicData uri="http://schemas.openxmlformats.org/drawingml/2006/table">
            <a:tbl>
              <a:tblPr firstRow="1" bandRow="1">
                <a:tableStyleId>{5C22544A-7EE6-4342-B048-85BDC9FD1C3A}</a:tableStyleId>
              </a:tblPr>
              <a:tblGrid>
                <a:gridCol w="466279"/>
                <a:gridCol w="1892029"/>
                <a:gridCol w="536480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latin typeface="+mj-lt"/>
                        </a:rPr>
                        <a:t>2.</a:t>
                      </a:r>
                      <a:endParaRPr lang="pl-PL" sz="2000" dirty="0">
                        <a:latin typeface="+mj-lt"/>
                      </a:endParaRPr>
                    </a:p>
                  </a:txBody>
                  <a:tcPr anchor="ctr" anchorCtr="1">
                    <a:solidFill>
                      <a:schemeClr val="accent1">
                        <a:lumMod val="20000"/>
                        <a:lumOff val="80000"/>
                      </a:schemeClr>
                    </a:solidFill>
                  </a:tcPr>
                </a:tc>
                <a:tc>
                  <a:txBody>
                    <a:bodyPr/>
                    <a:lstStyle/>
                    <a:p>
                      <a:pPr algn="just">
                        <a:lnSpc>
                          <a:spcPct val="115000"/>
                        </a:lnSpc>
                        <a:spcBef>
                          <a:spcPts val="1200"/>
                        </a:spcBef>
                        <a:spcAft>
                          <a:spcPts val="1000"/>
                        </a:spcAft>
                      </a:pPr>
                      <a:endParaRPr lang="pl-PL" sz="2000" b="1" dirty="0" smtClean="0">
                        <a:effectLst/>
                        <a:latin typeface="+mj-lt"/>
                        <a:ea typeface="Calibri" panose="020F0502020204030204" pitchFamily="34" charset="0"/>
                        <a:cs typeface="Calibri" panose="020F0502020204030204" pitchFamily="34" charset="0"/>
                      </a:endParaRPr>
                    </a:p>
                    <a:p>
                      <a:pPr algn="just">
                        <a:lnSpc>
                          <a:spcPct val="115000"/>
                        </a:lnSpc>
                        <a:spcBef>
                          <a:spcPts val="1200"/>
                        </a:spcBef>
                        <a:spcAft>
                          <a:spcPts val="1000"/>
                        </a:spcAft>
                      </a:pPr>
                      <a:r>
                        <a:rPr lang="pl-PL" sz="2000" b="1" dirty="0" smtClean="0">
                          <a:effectLst/>
                          <a:latin typeface="+mj-lt"/>
                          <a:ea typeface="Calibri" panose="020F0502020204030204" pitchFamily="34" charset="0"/>
                          <a:cs typeface="Calibri" panose="020F0502020204030204" pitchFamily="34" charset="0"/>
                        </a:rPr>
                        <a:t>Udział </a:t>
                      </a:r>
                      <a:r>
                        <a:rPr lang="pl-PL" sz="2000" b="1" dirty="0">
                          <a:effectLst/>
                          <a:latin typeface="+mj-lt"/>
                          <a:ea typeface="Calibri" panose="020F0502020204030204" pitchFamily="34" charset="0"/>
                          <a:cs typeface="Calibri" panose="020F0502020204030204" pitchFamily="34" charset="0"/>
                        </a:rPr>
                        <a:t>Wnioskodawcy </a:t>
                      </a:r>
                      <a:r>
                        <a:rPr lang="pl-PL" sz="2000" b="1" dirty="0" smtClean="0">
                          <a:effectLst/>
                          <a:latin typeface="+mj-lt"/>
                          <a:ea typeface="Calibri" panose="020F0502020204030204" pitchFamily="34" charset="0"/>
                          <a:cs typeface="Calibri" panose="020F0502020204030204" pitchFamily="34" charset="0"/>
                        </a:rPr>
                        <a:t>w </a:t>
                      </a:r>
                      <a:r>
                        <a:rPr lang="pl-PL" sz="2000" b="1" dirty="0">
                          <a:effectLst/>
                          <a:latin typeface="+mj-lt"/>
                          <a:ea typeface="Calibri" panose="020F0502020204030204" pitchFamily="34" charset="0"/>
                          <a:cs typeface="Calibri" panose="020F0502020204030204" pitchFamily="34" charset="0"/>
                        </a:rPr>
                        <a:t>regionalnym klastrze </a:t>
                      </a:r>
                      <a:r>
                        <a:rPr lang="pl-PL" sz="2000" b="1" dirty="0" smtClean="0">
                          <a:effectLst/>
                          <a:latin typeface="+mj-lt"/>
                          <a:ea typeface="Calibri" panose="020F0502020204030204" pitchFamily="34" charset="0"/>
                          <a:cs typeface="Calibri" panose="020F0502020204030204" pitchFamily="34" charset="0"/>
                        </a:rPr>
                        <a:t>kluczowym</a:t>
                      </a:r>
                    </a:p>
                    <a:p>
                      <a:pPr algn="just">
                        <a:lnSpc>
                          <a:spcPct val="115000"/>
                        </a:lnSpc>
                        <a:spcBef>
                          <a:spcPts val="1200"/>
                        </a:spcBef>
                        <a:spcAft>
                          <a:spcPts val="1000"/>
                        </a:spcAft>
                      </a:pPr>
                      <a:endParaRPr lang="pl-PL" sz="2000" baseline="300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15000"/>
                        </a:lnSpc>
                        <a:spcBef>
                          <a:spcPts val="1200"/>
                        </a:spcBef>
                        <a:spcAft>
                          <a:spcPts val="1000"/>
                        </a:spcAft>
                      </a:pPr>
                      <a:endParaRPr lang="pl-PL" sz="2000" dirty="0" smtClean="0">
                        <a:effectLst/>
                        <a:latin typeface="+mj-lt"/>
                        <a:ea typeface="Calibri" panose="020F0502020204030204" pitchFamily="34" charset="0"/>
                        <a:cs typeface="Calibri" panose="020F0502020204030204" pitchFamily="34" charset="0"/>
                      </a:endParaRPr>
                    </a:p>
                    <a:p>
                      <a:pPr algn="just">
                        <a:lnSpc>
                          <a:spcPct val="115000"/>
                        </a:lnSpc>
                        <a:spcBef>
                          <a:spcPts val="1200"/>
                        </a:spcBef>
                        <a:spcAft>
                          <a:spcPts val="1000"/>
                        </a:spcAft>
                      </a:pPr>
                      <a:r>
                        <a:rPr lang="pl-PL" sz="2000" dirty="0" smtClean="0">
                          <a:effectLst/>
                          <a:latin typeface="+mj-lt"/>
                          <a:ea typeface="Calibri" panose="020F0502020204030204" pitchFamily="34" charset="0"/>
                          <a:cs typeface="Calibri" panose="020F0502020204030204" pitchFamily="34" charset="0"/>
                        </a:rPr>
                        <a:t>Projekt </a:t>
                      </a:r>
                      <a:r>
                        <a:rPr lang="pl-PL" sz="2000" dirty="0">
                          <a:effectLst/>
                          <a:latin typeface="+mj-lt"/>
                          <a:ea typeface="Calibri" panose="020F0502020204030204" pitchFamily="34" charset="0"/>
                          <a:cs typeface="Calibri" panose="020F0502020204030204" pitchFamily="34" charset="0"/>
                        </a:rPr>
                        <a:t>jest realizowany przez przedsiębiorstwo lub konsorcjum firm/powiązanie kooperacyjne będące członkiem klastra posiadającego aktualny status mazowieckiego klastra kluczowego.</a:t>
                      </a:r>
                      <a:endParaRPr lang="pl-PL" sz="20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kern="1200" dirty="0" smtClean="0">
                          <a:solidFill>
                            <a:schemeClr val="dk1"/>
                          </a:solidFill>
                          <a:effectLst/>
                          <a:latin typeface="+mj-lt"/>
                          <a:ea typeface="+mn-ea"/>
                          <a:cs typeface="+mn-cs"/>
                        </a:rPr>
                        <a:t>3</a:t>
                      </a:r>
                    </a:p>
                    <a:p>
                      <a:pPr algn="ctr">
                        <a:lnSpc>
                          <a:spcPct val="115000"/>
                        </a:lnSpc>
                        <a:spcAft>
                          <a:spcPts val="0"/>
                        </a:spcAft>
                      </a:pPr>
                      <a:endParaRPr lang="pl-PL" sz="20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172254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20911069"/>
              </p:ext>
            </p:extLst>
          </p:nvPr>
        </p:nvGraphicFramePr>
        <p:xfrm>
          <a:off x="156292" y="1236840"/>
          <a:ext cx="8625840" cy="3114909"/>
        </p:xfrm>
        <a:graphic>
          <a:graphicData uri="http://schemas.openxmlformats.org/drawingml/2006/table">
            <a:tbl>
              <a:tblPr firstRow="1" bandRow="1">
                <a:tableStyleId>{5C22544A-7EE6-4342-B048-85BDC9FD1C3A}</a:tableStyleId>
              </a:tblPr>
              <a:tblGrid>
                <a:gridCol w="466279"/>
                <a:gridCol w="1459148"/>
                <a:gridCol w="5797685"/>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latin typeface="+mj-lt"/>
                        </a:rPr>
                        <a:t>3.</a:t>
                      </a:r>
                      <a:endParaRPr lang="pl-PL" sz="2000" dirty="0">
                        <a:latin typeface="+mj-lt"/>
                      </a:endParaRPr>
                    </a:p>
                  </a:txBody>
                  <a:tcPr anchor="ctr" anchorCtr="1">
                    <a:solidFill>
                      <a:schemeClr val="accent1">
                        <a:lumMod val="20000"/>
                        <a:lumOff val="80000"/>
                      </a:schemeClr>
                    </a:solidFill>
                  </a:tcPr>
                </a:tc>
                <a:tc>
                  <a:txBody>
                    <a:bodyPr/>
                    <a:lstStyle/>
                    <a:p>
                      <a:pPr algn="just">
                        <a:lnSpc>
                          <a:spcPct val="115000"/>
                        </a:lnSpc>
                        <a:spcBef>
                          <a:spcPts val="1200"/>
                        </a:spcBef>
                        <a:spcAft>
                          <a:spcPts val="1000"/>
                        </a:spcAft>
                      </a:pPr>
                      <a:endParaRPr lang="pl-PL" sz="2000" b="1" dirty="0" smtClean="0">
                        <a:effectLst/>
                        <a:latin typeface="+mj-lt"/>
                        <a:ea typeface="Calibri" panose="020F0502020204030204" pitchFamily="34" charset="0"/>
                        <a:cs typeface="Calibri" panose="020F0502020204030204" pitchFamily="34" charset="0"/>
                      </a:endParaRPr>
                    </a:p>
                    <a:p>
                      <a:pPr algn="just">
                        <a:lnSpc>
                          <a:spcPct val="115000"/>
                        </a:lnSpc>
                        <a:spcBef>
                          <a:spcPts val="1200"/>
                        </a:spcBef>
                        <a:spcAft>
                          <a:spcPts val="1000"/>
                        </a:spcAft>
                      </a:pPr>
                      <a:r>
                        <a:rPr lang="pl-PL" sz="2000" b="1" dirty="0" smtClean="0">
                          <a:effectLst/>
                          <a:latin typeface="+mj-lt"/>
                          <a:ea typeface="Calibri" panose="020F0502020204030204" pitchFamily="34" charset="0"/>
                          <a:cs typeface="Calibri" panose="020F0502020204030204" pitchFamily="34" charset="0"/>
                        </a:rPr>
                        <a:t>Udział </a:t>
                      </a:r>
                      <a:r>
                        <a:rPr lang="pl-PL" sz="2000" b="1" dirty="0">
                          <a:effectLst/>
                          <a:latin typeface="+mj-lt"/>
                          <a:ea typeface="Calibri" panose="020F0502020204030204" pitchFamily="34" charset="0"/>
                          <a:cs typeface="Calibri" panose="020F0502020204030204" pitchFamily="34" charset="0"/>
                        </a:rPr>
                        <a:t>środków własnych </a:t>
                      </a:r>
                      <a:endParaRPr lang="pl-PL" sz="20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15000"/>
                        </a:lnSpc>
                        <a:spcBef>
                          <a:spcPts val="1200"/>
                        </a:spcBef>
                        <a:spcAft>
                          <a:spcPts val="1000"/>
                        </a:spcAft>
                      </a:pPr>
                      <a:endParaRPr lang="pl-PL" sz="2000" dirty="0" smtClean="0">
                        <a:effectLst/>
                        <a:latin typeface="+mj-lt"/>
                        <a:ea typeface="Calibri" panose="020F0502020204030204" pitchFamily="34" charset="0"/>
                        <a:cs typeface="Calibri" panose="020F0502020204030204" pitchFamily="34" charset="0"/>
                      </a:endParaRPr>
                    </a:p>
                    <a:p>
                      <a:pPr algn="just">
                        <a:lnSpc>
                          <a:spcPct val="115000"/>
                        </a:lnSpc>
                        <a:spcBef>
                          <a:spcPts val="1200"/>
                        </a:spcBef>
                        <a:spcAft>
                          <a:spcPts val="1000"/>
                        </a:spcAft>
                      </a:pPr>
                      <a:r>
                        <a:rPr lang="pl-PL" sz="2000" dirty="0" smtClean="0">
                          <a:effectLst/>
                          <a:latin typeface="+mj-lt"/>
                          <a:ea typeface="Calibri" panose="020F0502020204030204" pitchFamily="34" charset="0"/>
                          <a:cs typeface="Calibri" panose="020F0502020204030204" pitchFamily="34" charset="0"/>
                        </a:rPr>
                        <a:t>Kryterium </a:t>
                      </a:r>
                      <a:r>
                        <a:rPr lang="pl-PL" sz="2000" dirty="0">
                          <a:effectLst/>
                          <a:latin typeface="+mj-lt"/>
                          <a:ea typeface="Calibri" panose="020F0502020204030204" pitchFamily="34" charset="0"/>
                          <a:cs typeface="Calibri" panose="020F0502020204030204" pitchFamily="34" charset="0"/>
                        </a:rPr>
                        <a:t>promuje projekty, w których pomniejszono dofinansowanie poprzez zaangażowanie wkładu własnego Wnioskodawcy</a:t>
                      </a:r>
                      <a:r>
                        <a:rPr lang="pl-PL" sz="2000" dirty="0" smtClean="0">
                          <a:effectLst/>
                          <a:latin typeface="+mj-lt"/>
                          <a:ea typeface="Calibri" panose="020F0502020204030204" pitchFamily="34" charset="0"/>
                          <a:cs typeface="Calibri" panose="020F0502020204030204" pitchFamily="34" charset="0"/>
                        </a:rPr>
                        <a:t>.</a:t>
                      </a:r>
                      <a:endParaRPr lang="pl-PL" sz="20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l-PL" sz="2000" dirty="0">
                          <a:effectLst/>
                          <a:latin typeface="+mj-lt"/>
                          <a:ea typeface="Calibri" panose="020F0502020204030204" pitchFamily="34" charset="0"/>
                          <a:cs typeface="Calibri" panose="020F0502020204030204" pitchFamily="34" charset="0"/>
                        </a:rPr>
                        <a:t> </a:t>
                      </a:r>
                      <a:endParaRPr lang="pl-PL" sz="20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kern="1200" dirty="0" smtClean="0">
                          <a:solidFill>
                            <a:schemeClr val="dk1"/>
                          </a:solidFill>
                          <a:effectLst/>
                          <a:latin typeface="+mj-lt"/>
                          <a:ea typeface="+mn-ea"/>
                          <a:cs typeface="+mn-cs"/>
                        </a:rPr>
                        <a:t>10</a:t>
                      </a:r>
                    </a:p>
                    <a:p>
                      <a:pPr algn="ctr">
                        <a:lnSpc>
                          <a:spcPct val="115000"/>
                        </a:lnSpc>
                        <a:spcAft>
                          <a:spcPts val="0"/>
                        </a:spcAft>
                      </a:pPr>
                      <a:endParaRPr lang="pl-PL" sz="20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49573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0" y="398833"/>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5" name="Tabela 4"/>
          <p:cNvGraphicFramePr>
            <a:graphicFrameLocks noGrp="1"/>
          </p:cNvGraphicFramePr>
          <p:nvPr>
            <p:extLst>
              <p:ext uri="{D42A27DB-BD31-4B8C-83A1-F6EECF244321}">
                <p14:modId xmlns:p14="http://schemas.microsoft.com/office/powerpoint/2010/main" val="3902372061"/>
              </p:ext>
            </p:extLst>
          </p:nvPr>
        </p:nvGraphicFramePr>
        <p:xfrm>
          <a:off x="78471" y="1285479"/>
          <a:ext cx="8625840" cy="4191869"/>
        </p:xfrm>
        <a:graphic>
          <a:graphicData uri="http://schemas.openxmlformats.org/drawingml/2006/table">
            <a:tbl>
              <a:tblPr firstRow="1" bandRow="1">
                <a:tableStyleId>{5C22544A-7EE6-4342-B048-85BDC9FD1C3A}</a:tableStyleId>
              </a:tblPr>
              <a:tblGrid>
                <a:gridCol w="466279"/>
                <a:gridCol w="1680290"/>
                <a:gridCol w="5576543"/>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latin typeface="+mj-lt"/>
                        </a:rPr>
                        <a:t>4.</a:t>
                      </a:r>
                      <a:endParaRPr lang="pl-PL" sz="2000" dirty="0">
                        <a:latin typeface="+mj-lt"/>
                      </a:endParaRPr>
                    </a:p>
                  </a:txBody>
                  <a:tcPr anchor="ctr" anchorCtr="1">
                    <a:solidFill>
                      <a:schemeClr val="accent1">
                        <a:lumMod val="20000"/>
                        <a:lumOff val="80000"/>
                      </a:schemeClr>
                    </a:solidFill>
                  </a:tcPr>
                </a:tc>
                <a:tc>
                  <a:txBody>
                    <a:bodyPr/>
                    <a:lstStyle/>
                    <a:p>
                      <a:pPr algn="just">
                        <a:lnSpc>
                          <a:spcPct val="115000"/>
                        </a:lnSpc>
                        <a:spcBef>
                          <a:spcPts val="1200"/>
                        </a:spcBef>
                        <a:spcAft>
                          <a:spcPts val="1000"/>
                        </a:spcAft>
                      </a:pPr>
                      <a:endParaRPr lang="pl-PL" sz="2000" b="1" dirty="0" smtClean="0">
                        <a:effectLst/>
                        <a:latin typeface="+mj-lt"/>
                        <a:ea typeface="Calibri" panose="020F0502020204030204" pitchFamily="34" charset="0"/>
                        <a:cs typeface="Calibri" panose="020F0502020204030204" pitchFamily="34" charset="0"/>
                      </a:endParaRPr>
                    </a:p>
                    <a:p>
                      <a:pPr algn="just">
                        <a:lnSpc>
                          <a:spcPct val="115000"/>
                        </a:lnSpc>
                        <a:spcBef>
                          <a:spcPts val="1200"/>
                        </a:spcBef>
                        <a:spcAft>
                          <a:spcPts val="1000"/>
                        </a:spcAft>
                      </a:pPr>
                      <a:r>
                        <a:rPr lang="pl-PL" sz="2000" b="1" dirty="0" smtClean="0">
                          <a:effectLst/>
                          <a:latin typeface="+mj-lt"/>
                          <a:ea typeface="Calibri" panose="020F0502020204030204" pitchFamily="34" charset="0"/>
                          <a:cs typeface="Calibri" panose="020F0502020204030204" pitchFamily="34" charset="0"/>
                        </a:rPr>
                        <a:t>Przewidywane </a:t>
                      </a:r>
                      <a:r>
                        <a:rPr lang="pl-PL" sz="2000" b="1" dirty="0">
                          <a:effectLst/>
                          <a:latin typeface="+mj-lt"/>
                          <a:ea typeface="Calibri" panose="020F0502020204030204" pitchFamily="34" charset="0"/>
                          <a:cs typeface="Calibri" panose="020F0502020204030204" pitchFamily="34" charset="0"/>
                        </a:rPr>
                        <a:t>ryzyka</a:t>
                      </a:r>
                      <a:endParaRPr lang="pl-PL" sz="20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15000"/>
                        </a:lnSpc>
                        <a:spcBef>
                          <a:spcPts val="1200"/>
                        </a:spcBef>
                        <a:spcAft>
                          <a:spcPts val="1000"/>
                        </a:spcAft>
                      </a:pPr>
                      <a:r>
                        <a:rPr lang="pl-PL" sz="2000" dirty="0">
                          <a:effectLst/>
                          <a:latin typeface="+mj-lt"/>
                          <a:ea typeface="Calibri" panose="020F0502020204030204" pitchFamily="34" charset="0"/>
                          <a:cs typeface="Calibri" panose="020F0502020204030204" pitchFamily="34" charset="0"/>
                        </a:rPr>
                        <a:t>Wnioskodawca </a:t>
                      </a:r>
                      <a:r>
                        <a:rPr lang="pl-PL" sz="2000" dirty="0" smtClean="0">
                          <a:effectLst/>
                          <a:latin typeface="+mj-lt"/>
                          <a:ea typeface="Calibri" panose="020F0502020204030204" pitchFamily="34" charset="0"/>
                          <a:cs typeface="Calibri" panose="020F0502020204030204" pitchFamily="34" charset="0"/>
                        </a:rPr>
                        <a:t>zidentyfikował </a:t>
                      </a:r>
                      <a:r>
                        <a:rPr lang="pl-PL" sz="2000" dirty="0">
                          <a:effectLst/>
                          <a:latin typeface="+mj-lt"/>
                          <a:ea typeface="Calibri" panose="020F0502020204030204" pitchFamily="34" charset="0"/>
                          <a:cs typeface="Calibri" panose="020F0502020204030204" pitchFamily="34" charset="0"/>
                        </a:rPr>
                        <a:t>ryzyka </a:t>
                      </a:r>
                      <a:r>
                        <a:rPr lang="pl-PL" sz="2000" dirty="0" smtClean="0">
                          <a:effectLst/>
                          <a:latin typeface="+mj-lt"/>
                          <a:ea typeface="Calibri" panose="020F0502020204030204" pitchFamily="34" charset="0"/>
                          <a:cs typeface="Calibri" panose="020F0502020204030204" pitchFamily="34" charset="0"/>
                        </a:rPr>
                        <a:t>na </a:t>
                      </a:r>
                      <a:r>
                        <a:rPr lang="pl-PL" sz="2000" dirty="0">
                          <a:effectLst/>
                          <a:latin typeface="+mj-lt"/>
                          <a:ea typeface="Calibri" panose="020F0502020204030204" pitchFamily="34" charset="0"/>
                          <a:cs typeface="Calibri" panose="020F0502020204030204" pitchFamily="34" charset="0"/>
                        </a:rPr>
                        <a:t>etapie:</a:t>
                      </a:r>
                      <a:endParaRPr lang="pl-PL" sz="2000" dirty="0">
                        <a:effectLst/>
                        <a:latin typeface="+mj-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pl-PL" sz="2000" dirty="0">
                          <a:effectLst/>
                          <a:latin typeface="+mj-lt"/>
                          <a:ea typeface="Calibri" panose="020F0502020204030204" pitchFamily="34" charset="0"/>
                          <a:cs typeface="Calibri" panose="020F0502020204030204" pitchFamily="34" charset="0"/>
                        </a:rPr>
                        <a:t>przeprowadzenia </a:t>
                      </a:r>
                      <a:r>
                        <a:rPr lang="pl-PL" sz="2000" dirty="0" smtClean="0">
                          <a:effectLst/>
                          <a:latin typeface="+mj-lt"/>
                          <a:ea typeface="Calibri" panose="020F0502020204030204" pitchFamily="34" charset="0"/>
                          <a:cs typeface="Calibri" panose="020F0502020204030204" pitchFamily="34" charset="0"/>
                        </a:rPr>
                        <a:t>badań;</a:t>
                      </a:r>
                    </a:p>
                    <a:p>
                      <a:pPr marL="342900" lvl="0" indent="-342900">
                        <a:lnSpc>
                          <a:spcPct val="115000"/>
                        </a:lnSpc>
                        <a:spcAft>
                          <a:spcPts val="0"/>
                        </a:spcAft>
                        <a:buFont typeface="Symbol" panose="05050102010706020507" pitchFamily="18" charset="2"/>
                        <a:buChar char=""/>
                      </a:pPr>
                      <a:r>
                        <a:rPr lang="pl-PL" sz="2000" kern="1200" dirty="0" smtClean="0">
                          <a:solidFill>
                            <a:schemeClr val="dk1"/>
                          </a:solidFill>
                          <a:effectLst/>
                          <a:latin typeface="+mj-lt"/>
                          <a:ea typeface="Calibri" panose="020F0502020204030204" pitchFamily="34" charset="0"/>
                          <a:cs typeface="Calibri" panose="020F0502020204030204" pitchFamily="34" charset="0"/>
                        </a:rPr>
                        <a:t>wprowadzenia na rynek nowych lub znacząco ulepszonych produktów (wyrobów, usług) lub technologii produkcji, powstałych w wyniku zakładanego wdrożenia prac B+R.</a:t>
                      </a:r>
                    </a:p>
                    <a:p>
                      <a:pPr marL="0" lvl="0" indent="0">
                        <a:lnSpc>
                          <a:spcPct val="115000"/>
                        </a:lnSpc>
                        <a:spcAft>
                          <a:spcPts val="0"/>
                        </a:spcAft>
                        <a:buFont typeface="Symbol" panose="05050102010706020507" pitchFamily="18" charset="2"/>
                        <a:buNone/>
                      </a:pPr>
                      <a:endParaRPr lang="pl-PL" sz="2000" kern="1200" dirty="0" smtClean="0">
                        <a:solidFill>
                          <a:schemeClr val="dk1"/>
                        </a:solidFill>
                        <a:effectLst/>
                        <a:latin typeface="+mj-lt"/>
                        <a:ea typeface="Calibri" panose="020F0502020204030204" pitchFamily="34" charset="0"/>
                        <a:cs typeface="Calibri" panose="020F0502020204030204" pitchFamily="34" charset="0"/>
                      </a:endParaRPr>
                    </a:p>
                    <a:p>
                      <a:r>
                        <a:rPr lang="pl-PL" sz="2000" kern="1200" dirty="0" smtClean="0">
                          <a:solidFill>
                            <a:schemeClr val="dk1"/>
                          </a:solidFill>
                          <a:effectLst/>
                          <a:latin typeface="+mj-lt"/>
                          <a:ea typeface="Calibri" panose="020F0502020204030204" pitchFamily="34" charset="0"/>
                          <a:cs typeface="Calibri" panose="020F0502020204030204" pitchFamily="34" charset="0"/>
                        </a:rPr>
                        <a:t>Przedstawiono adekwatny sposób ich minimalizacji. </a:t>
                      </a:r>
                      <a:endParaRPr lang="pl-PL" sz="2000" kern="1200" dirty="0">
                        <a:solidFill>
                          <a:schemeClr val="dk1"/>
                        </a:solidFill>
                        <a:effectLst/>
                        <a:latin typeface="+mj-lt"/>
                        <a:ea typeface="Calibri" panose="020F0502020204030204" pitchFamily="34" charset="0"/>
                        <a:cs typeface="Calibri" panose="020F0502020204030204" pitchFamily="34" charset="0"/>
                      </a:endParaRPr>
                    </a:p>
                    <a:p>
                      <a:pPr>
                        <a:lnSpc>
                          <a:spcPct val="115000"/>
                        </a:lnSpc>
                        <a:spcAft>
                          <a:spcPts val="600"/>
                        </a:spcAft>
                      </a:pPr>
                      <a:r>
                        <a:rPr lang="pl-PL" sz="2000" dirty="0">
                          <a:effectLst/>
                          <a:latin typeface="+mj-lt"/>
                          <a:ea typeface="Calibri" panose="020F0502020204030204" pitchFamily="34" charset="0"/>
                          <a:cs typeface="Calibri" panose="020F0502020204030204" pitchFamily="34" charset="0"/>
                        </a:rPr>
                        <a:t> </a:t>
                      </a:r>
                      <a:endParaRPr lang="pl-PL" sz="20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kern="1200" dirty="0" smtClean="0">
                          <a:solidFill>
                            <a:schemeClr val="dk1"/>
                          </a:solidFill>
                          <a:effectLst/>
                          <a:latin typeface="+mj-lt"/>
                          <a:ea typeface="+mn-ea"/>
                          <a:cs typeface="+mn-cs"/>
                        </a:rPr>
                        <a:t>4</a:t>
                      </a:r>
                    </a:p>
                    <a:p>
                      <a:pPr algn="ctr">
                        <a:lnSpc>
                          <a:spcPct val="115000"/>
                        </a:lnSpc>
                        <a:spcAft>
                          <a:spcPts val="0"/>
                        </a:spcAft>
                      </a:pPr>
                      <a:endParaRPr lang="pl-PL" sz="20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23024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149662425"/>
              </p:ext>
            </p:extLst>
          </p:nvPr>
        </p:nvGraphicFramePr>
        <p:xfrm>
          <a:off x="156292" y="1236840"/>
          <a:ext cx="8625840" cy="5370429"/>
        </p:xfrm>
        <a:graphic>
          <a:graphicData uri="http://schemas.openxmlformats.org/drawingml/2006/table">
            <a:tbl>
              <a:tblPr firstRow="1" bandRow="1">
                <a:tableStyleId>{5C22544A-7EE6-4342-B048-85BDC9FD1C3A}</a:tableStyleId>
              </a:tblPr>
              <a:tblGrid>
                <a:gridCol w="466279"/>
                <a:gridCol w="1861549"/>
                <a:gridCol w="539528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latin typeface="+mj-lt"/>
                        </a:rPr>
                        <a:t>5.</a:t>
                      </a:r>
                      <a:endParaRPr lang="pl-PL" sz="2000" dirty="0">
                        <a:latin typeface="+mj-lt"/>
                      </a:endParaRPr>
                    </a:p>
                  </a:txBody>
                  <a:tcPr anchor="ctr" anchorCtr="1">
                    <a:solidFill>
                      <a:schemeClr val="accent1">
                        <a:lumMod val="20000"/>
                        <a:lumOff val="80000"/>
                      </a:schemeClr>
                    </a:solidFill>
                  </a:tcPr>
                </a:tc>
                <a:tc>
                  <a:txBody>
                    <a:bodyPr/>
                    <a:lstStyle/>
                    <a:p>
                      <a:endParaRPr lang="pl-PL" sz="2000" b="1" kern="1200" dirty="0" smtClean="0">
                        <a:solidFill>
                          <a:schemeClr val="dk1"/>
                        </a:solidFill>
                        <a:effectLst/>
                        <a:latin typeface="+mj-lt"/>
                        <a:ea typeface="+mn-ea"/>
                        <a:cs typeface="+mn-cs"/>
                      </a:endParaRPr>
                    </a:p>
                    <a:p>
                      <a:endParaRPr lang="pl-PL" sz="2000" b="1" kern="1200" dirty="0" smtClean="0">
                        <a:solidFill>
                          <a:schemeClr val="dk1"/>
                        </a:solidFill>
                        <a:effectLst/>
                        <a:latin typeface="+mj-lt"/>
                        <a:ea typeface="+mn-ea"/>
                        <a:cs typeface="+mn-cs"/>
                      </a:endParaRPr>
                    </a:p>
                    <a:p>
                      <a:endParaRPr lang="pl-PL" sz="2000" b="1" kern="1200" dirty="0" smtClean="0">
                        <a:solidFill>
                          <a:schemeClr val="dk1"/>
                        </a:solidFill>
                        <a:effectLst/>
                        <a:latin typeface="+mj-lt"/>
                        <a:ea typeface="+mn-ea"/>
                        <a:cs typeface="+mn-cs"/>
                      </a:endParaRPr>
                    </a:p>
                    <a:p>
                      <a:r>
                        <a:rPr lang="pl-PL" sz="2000" b="1" kern="1200" dirty="0" smtClean="0">
                          <a:solidFill>
                            <a:schemeClr val="dk1"/>
                          </a:solidFill>
                          <a:effectLst/>
                          <a:latin typeface="+mj-lt"/>
                          <a:ea typeface="+mn-ea"/>
                          <a:cs typeface="+mn-cs"/>
                        </a:rPr>
                        <a:t>Metody projektowania zorientowanego </a:t>
                      </a:r>
                      <a:br>
                        <a:rPr lang="pl-PL" sz="2000" b="1" kern="1200" dirty="0" smtClean="0">
                          <a:solidFill>
                            <a:schemeClr val="dk1"/>
                          </a:solidFill>
                          <a:effectLst/>
                          <a:latin typeface="+mj-lt"/>
                          <a:ea typeface="+mn-ea"/>
                          <a:cs typeface="+mn-cs"/>
                        </a:rPr>
                      </a:br>
                      <a:r>
                        <a:rPr lang="pl-PL" sz="2000" b="1" kern="1200" dirty="0" smtClean="0">
                          <a:solidFill>
                            <a:schemeClr val="dk1"/>
                          </a:solidFill>
                          <a:effectLst/>
                          <a:latin typeface="+mj-lt"/>
                          <a:ea typeface="+mn-ea"/>
                          <a:cs typeface="+mn-cs"/>
                        </a:rPr>
                        <a:t>na użytkownika</a:t>
                      </a:r>
                      <a:endParaRPr lang="pl-PL" sz="2000" kern="1200" dirty="0" smtClean="0">
                        <a:solidFill>
                          <a:schemeClr val="dk1"/>
                        </a:solidFill>
                        <a:effectLst/>
                        <a:latin typeface="+mj-lt"/>
                        <a:ea typeface="+mn-ea"/>
                        <a:cs typeface="+mn-cs"/>
                      </a:endParaRPr>
                    </a:p>
                    <a:p>
                      <a:pPr algn="just">
                        <a:lnSpc>
                          <a:spcPct val="115000"/>
                        </a:lnSpc>
                        <a:spcAft>
                          <a:spcPts val="1000"/>
                        </a:spcAft>
                      </a:pPr>
                      <a:r>
                        <a:rPr lang="pl-PL" sz="2000" b="1" dirty="0">
                          <a:effectLst/>
                          <a:latin typeface="+mj-lt"/>
                          <a:ea typeface="Calibri" panose="020F0502020204030204" pitchFamily="34" charset="0"/>
                          <a:cs typeface="Calibri" panose="020F0502020204030204" pitchFamily="34" charset="0"/>
                        </a:rPr>
                        <a:t> </a:t>
                      </a:r>
                      <a:endParaRPr lang="pl-PL" sz="20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indent="0" algn="just">
                        <a:lnSpc>
                          <a:spcPct val="115000"/>
                        </a:lnSpc>
                        <a:spcBef>
                          <a:spcPts val="1200"/>
                        </a:spcBef>
                        <a:spcAft>
                          <a:spcPts val="1000"/>
                        </a:spcAft>
                      </a:pPr>
                      <a:endParaRPr lang="pl-PL" sz="2000" kern="1200" dirty="0" smtClean="0">
                        <a:solidFill>
                          <a:schemeClr val="dk1"/>
                        </a:solidFill>
                        <a:effectLst/>
                        <a:latin typeface="+mj-lt"/>
                        <a:ea typeface="+mn-ea"/>
                        <a:cs typeface="+mn-cs"/>
                      </a:endParaRPr>
                    </a:p>
                    <a:p>
                      <a:pPr marL="0" indent="0" algn="just">
                        <a:lnSpc>
                          <a:spcPct val="115000"/>
                        </a:lnSpc>
                        <a:spcBef>
                          <a:spcPts val="1200"/>
                        </a:spcBef>
                        <a:spcAft>
                          <a:spcPts val="1000"/>
                        </a:spcAft>
                      </a:pPr>
                      <a:r>
                        <a:rPr lang="pl-PL" sz="2000" kern="1200" dirty="0" smtClean="0">
                          <a:solidFill>
                            <a:schemeClr val="dk1"/>
                          </a:solidFill>
                          <a:effectLst/>
                          <a:latin typeface="+mj-lt"/>
                          <a:ea typeface="+mn-ea"/>
                          <a:cs typeface="+mn-cs"/>
                        </a:rPr>
                        <a:t>Kryterium promuje projekty obejmujące włączenie końcowych użytkowników (w rozumieniu ostatecznych odbiorców produktów) w proces tworzenia nowego lub znacząco ulepszonego produktu (wyrobu, usługi) lub technologii produkcji poprzez ich udział w testowaniu, recenzowaniu, opiniowaniu, identyfikacji potrzeb w zakresie nowego rozwiązania, usługi, prototypu wyrobu.</a:t>
                      </a:r>
                    </a:p>
                    <a:p>
                      <a:pPr marL="0" indent="0" algn="just">
                        <a:lnSpc>
                          <a:spcPct val="115000"/>
                        </a:lnSpc>
                        <a:spcBef>
                          <a:spcPts val="1200"/>
                        </a:spcBef>
                        <a:spcAft>
                          <a:spcPts val="1000"/>
                        </a:spcAft>
                      </a:pPr>
                      <a:endParaRPr lang="pl-PL" sz="20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kern="1200" dirty="0" smtClean="0">
                          <a:solidFill>
                            <a:schemeClr val="dk1"/>
                          </a:solidFill>
                          <a:effectLst/>
                          <a:latin typeface="+mj-lt"/>
                          <a:ea typeface="+mn-ea"/>
                          <a:cs typeface="+mn-cs"/>
                        </a:rPr>
                        <a:t>5</a:t>
                      </a:r>
                    </a:p>
                    <a:p>
                      <a:pPr algn="ctr">
                        <a:lnSpc>
                          <a:spcPct val="115000"/>
                        </a:lnSpc>
                        <a:spcAft>
                          <a:spcPts val="0"/>
                        </a:spcAft>
                      </a:pPr>
                      <a:endParaRPr lang="pl-PL" sz="20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327628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953692460"/>
              </p:ext>
            </p:extLst>
          </p:nvPr>
        </p:nvGraphicFramePr>
        <p:xfrm>
          <a:off x="156292" y="1236840"/>
          <a:ext cx="8625840" cy="5183993"/>
        </p:xfrm>
        <a:graphic>
          <a:graphicData uri="http://schemas.openxmlformats.org/drawingml/2006/table">
            <a:tbl>
              <a:tblPr firstRow="1" bandRow="1">
                <a:tableStyleId>{5C22544A-7EE6-4342-B048-85BDC9FD1C3A}</a:tableStyleId>
              </a:tblPr>
              <a:tblGrid>
                <a:gridCol w="466279"/>
                <a:gridCol w="1585608"/>
                <a:gridCol w="5671225"/>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1800" dirty="0" smtClean="0"/>
                        <a:t>6.</a:t>
                      </a:r>
                      <a:endParaRPr lang="pl-PL" sz="1800" dirty="0"/>
                    </a:p>
                  </a:txBody>
                  <a:tcPr anchor="ctr" anchorCtr="1">
                    <a:solidFill>
                      <a:schemeClr val="accent1">
                        <a:lumMod val="20000"/>
                        <a:lumOff val="80000"/>
                      </a:schemeClr>
                    </a:solidFill>
                  </a:tcPr>
                </a:tc>
                <a:tc>
                  <a:txBody>
                    <a:bodyPr/>
                    <a:lstStyle/>
                    <a:p>
                      <a:pPr>
                        <a:lnSpc>
                          <a:spcPct val="115000"/>
                        </a:lnSpc>
                        <a:spcBef>
                          <a:spcPts val="600"/>
                        </a:spcBef>
                        <a:spcAft>
                          <a:spcPts val="600"/>
                        </a:spcAft>
                      </a:pPr>
                      <a:r>
                        <a:rPr lang="pl-PL" sz="2000" b="1" dirty="0" smtClean="0">
                          <a:effectLst/>
                          <a:latin typeface="Calibri" panose="020F0502020204030204" pitchFamily="34" charset="0"/>
                          <a:ea typeface="Calibri" panose="020F0502020204030204" pitchFamily="34" charset="0"/>
                          <a:cs typeface="Calibri" panose="020F0502020204030204" pitchFamily="34" charset="0"/>
                        </a:rPr>
                        <a:t>Staże </a:t>
                      </a:r>
                      <a:r>
                        <a:rPr lang="pl-PL" sz="2000" b="1" dirty="0">
                          <a:effectLst/>
                          <a:latin typeface="Calibri" panose="020F0502020204030204" pitchFamily="34" charset="0"/>
                          <a:ea typeface="Calibri" panose="020F0502020204030204" pitchFamily="34" charset="0"/>
                          <a:cs typeface="Calibri" panose="020F0502020204030204" pitchFamily="34" charset="0"/>
                        </a:rPr>
                        <a:t>lub </a:t>
                      </a:r>
                      <a:r>
                        <a:rPr lang="pl-PL" sz="2000" b="1" dirty="0" smtClean="0">
                          <a:effectLst/>
                          <a:latin typeface="Calibri" panose="020F0502020204030204" pitchFamily="34" charset="0"/>
                          <a:ea typeface="Calibri" panose="020F0502020204030204" pitchFamily="34" charset="0"/>
                          <a:cs typeface="Calibri" panose="020F0502020204030204" pitchFamily="34" charset="0"/>
                        </a:rPr>
                        <a:t>praktyki absolwenckie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pl-PL" sz="1800" b="1" dirty="0">
                          <a:effectLst/>
                          <a:latin typeface="Calibri" panose="020F0502020204030204" pitchFamily="34" charset="0"/>
                          <a:ea typeface="Calibri" panose="020F0502020204030204" pitchFamily="34"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lnSpc>
                          <a:spcPct val="115000"/>
                        </a:lnSpc>
                        <a:spcBef>
                          <a:spcPts val="1200"/>
                        </a:spcBef>
                        <a:spcAft>
                          <a:spcPts val="0"/>
                        </a:spcAft>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Kryterium promuje projekty, w których utworzone zostaną na etapie badań lub wdrożeń: </a:t>
                      </a:r>
                      <a:endParaRPr lang="pl-PL" sz="18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Aft>
                          <a:spcPts val="0"/>
                        </a:spcAft>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praktyki absolwenckie (w rozumieniu ustawy </a:t>
                      </a:r>
                      <a:r>
                        <a:rPr lang="pl-PL"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z </a:t>
                      </a: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dnia 17 lipca 2009 r. o praktykach absolwenckich) lub </a:t>
                      </a:r>
                      <a:endParaRPr lang="pl-PL" sz="18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 staże (w rozumieniu ustawy z dnia 20 kwietnia 2004 r. o promocji zatrudnienia i instytucjach rynku pracy) dla bezrobotnych do 25 roku życia lub bezrobotnych w okresie 12 miesięcy od dnia określonego w dyplomie, świadectwie lub innym dokumencie poświadczającym ukończenie szkoły wyższej, którzy nie ukończyli 27 roku życia.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Powyższe praktyki absolwenckie i staże muszą zostać utworzone maksymalnie do roku </a:t>
                      </a:r>
                      <a:r>
                        <a:rPr lang="pl-PL" sz="1800" dirty="0" smtClean="0">
                          <a:effectLst/>
                          <a:latin typeface="Calibri" panose="020F0502020204030204" pitchFamily="34" charset="0"/>
                          <a:ea typeface="Calibri" panose="020F0502020204030204" pitchFamily="34" charset="0"/>
                          <a:cs typeface="Calibri" panose="020F0502020204030204" pitchFamily="34" charset="0"/>
                        </a:rPr>
                        <a:t>po </a:t>
                      </a:r>
                      <a:r>
                        <a:rPr lang="pl-PL" sz="1800" dirty="0">
                          <a:effectLst/>
                          <a:latin typeface="Calibri" panose="020F0502020204030204" pitchFamily="34" charset="0"/>
                          <a:ea typeface="Calibri" panose="020F0502020204030204" pitchFamily="34" charset="0"/>
                          <a:cs typeface="Calibri" panose="020F0502020204030204" pitchFamily="34" charset="0"/>
                        </a:rPr>
                        <a:t>rzeczowym zakończeniu projektu.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3</a:t>
                      </a:r>
                    </a:p>
                    <a:p>
                      <a:pPr algn="ctr">
                        <a:lnSpc>
                          <a:spcPct val="115000"/>
                        </a:lnSpc>
                        <a:spcAft>
                          <a:spcPts val="0"/>
                        </a:spcAft>
                      </a:pPr>
                      <a:endParaRPr lang="pl-PL" sz="1800" dirty="0">
                        <a:effectLst/>
                        <a:latin typeface="+mn-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313469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474520042"/>
              </p:ext>
            </p:extLst>
          </p:nvPr>
        </p:nvGraphicFramePr>
        <p:xfrm>
          <a:off x="156292" y="1236841"/>
          <a:ext cx="8625840" cy="5343154"/>
        </p:xfrm>
        <a:graphic>
          <a:graphicData uri="http://schemas.openxmlformats.org/drawingml/2006/table">
            <a:tbl>
              <a:tblPr firstRow="1" bandRow="1">
                <a:tableStyleId>{5C22544A-7EE6-4342-B048-85BDC9FD1C3A}</a:tableStyleId>
              </a:tblPr>
              <a:tblGrid>
                <a:gridCol w="466278"/>
                <a:gridCol w="1876790"/>
                <a:gridCol w="5334000"/>
                <a:gridCol w="948772"/>
              </a:tblGrid>
              <a:tr h="620905">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4634494">
                <a:tc>
                  <a:txBody>
                    <a:bodyPr/>
                    <a:lstStyle/>
                    <a:p>
                      <a:pPr algn="l"/>
                      <a:r>
                        <a:rPr lang="pl-PL" sz="2000" dirty="0" smtClean="0"/>
                        <a:t>7.</a:t>
                      </a:r>
                      <a:endParaRPr lang="pl-PL" sz="2000" dirty="0"/>
                    </a:p>
                  </a:txBody>
                  <a:tcPr anchor="ctr" anchorCtr="1">
                    <a:solidFill>
                      <a:schemeClr val="accent1">
                        <a:lumMod val="20000"/>
                        <a:lumOff val="80000"/>
                      </a:schemeClr>
                    </a:solidFill>
                  </a:tcPr>
                </a:tc>
                <a:tc>
                  <a:txBody>
                    <a:bodyPr/>
                    <a:lstStyle/>
                    <a:p>
                      <a:pPr>
                        <a:lnSpc>
                          <a:spcPct val="115000"/>
                        </a:lnSpc>
                        <a:spcAft>
                          <a:spcPts val="1000"/>
                        </a:spcAft>
                      </a:pPr>
                      <a:r>
                        <a:rPr lang="pl-PL" sz="1900" b="1" kern="1200" dirty="0" smtClean="0">
                          <a:solidFill>
                            <a:schemeClr val="dk1"/>
                          </a:solidFill>
                          <a:effectLst/>
                          <a:latin typeface="+mn-lt"/>
                          <a:ea typeface="+mn-ea"/>
                          <a:cs typeface="+mn-cs"/>
                        </a:rPr>
                        <a:t>Niskoemisyjność, oszczędność energii </a:t>
                      </a:r>
                      <a:br>
                        <a:rPr lang="pl-PL" sz="1900" b="1" kern="1200" dirty="0" smtClean="0">
                          <a:solidFill>
                            <a:schemeClr val="dk1"/>
                          </a:solidFill>
                          <a:effectLst/>
                          <a:latin typeface="+mn-lt"/>
                          <a:ea typeface="+mn-ea"/>
                          <a:cs typeface="+mn-cs"/>
                        </a:rPr>
                      </a:br>
                      <a:r>
                        <a:rPr lang="pl-PL" sz="1900" b="1" kern="1200" dirty="0" smtClean="0">
                          <a:solidFill>
                            <a:schemeClr val="dk1"/>
                          </a:solidFill>
                          <a:effectLst/>
                          <a:latin typeface="+mn-lt"/>
                          <a:ea typeface="+mn-ea"/>
                          <a:cs typeface="+mn-cs"/>
                        </a:rPr>
                        <a:t>i efektywne wykorzystanie zasobów naturalnych</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lnSpc>
                          <a:spcPct val="100000"/>
                        </a:lnSpc>
                        <a:spcBef>
                          <a:spcPts val="1200"/>
                        </a:spcBef>
                        <a:spcAft>
                          <a:spcPts val="0"/>
                        </a:spcAft>
                      </a:pPr>
                      <a:r>
                        <a:rPr lang="pl-PL" sz="1900" dirty="0" smtClean="0">
                          <a:effectLst/>
                          <a:latin typeface="Calibri" panose="020F0502020204030204" pitchFamily="34" charset="0"/>
                          <a:ea typeface="Calibri" panose="020F0502020204030204" pitchFamily="34" charset="0"/>
                          <a:cs typeface="Calibri" panose="020F0502020204030204" pitchFamily="34" charset="0"/>
                        </a:rPr>
                        <a:t>Zgodnie </a:t>
                      </a:r>
                      <a:r>
                        <a:rPr lang="pl-PL" sz="1900" dirty="0">
                          <a:effectLst/>
                          <a:latin typeface="Calibri" panose="020F0502020204030204" pitchFamily="34" charset="0"/>
                          <a:ea typeface="Calibri" panose="020F0502020204030204" pitchFamily="34" charset="0"/>
                          <a:cs typeface="Calibri" panose="020F0502020204030204" pitchFamily="34" charset="0"/>
                        </a:rPr>
                        <a:t>z RPO WM 2014-2020, promowane są projekty, w których Wnioskodawca udowodni, </a:t>
                      </a:r>
                      <a:r>
                        <a:rPr lang="pl-PL" sz="1900" dirty="0" smtClean="0">
                          <a:effectLst/>
                          <a:latin typeface="Calibri" panose="020F0502020204030204" pitchFamily="34" charset="0"/>
                          <a:ea typeface="Calibri" panose="020F0502020204030204" pitchFamily="34" charset="0"/>
                          <a:cs typeface="Calibri" panose="020F0502020204030204" pitchFamily="34" charset="0"/>
                        </a:rPr>
                        <a:t>że:</a:t>
                      </a:r>
                    </a:p>
                    <a:p>
                      <a:pPr marL="285750" indent="-285750" algn="just">
                        <a:lnSpc>
                          <a:spcPct val="100000"/>
                        </a:lnSpc>
                        <a:spcBef>
                          <a:spcPts val="1200"/>
                        </a:spcBef>
                        <a:spcAft>
                          <a:spcPts val="0"/>
                        </a:spcAft>
                        <a:buFont typeface="Arial" panose="020B0604020202020204" pitchFamily="34" charset="0"/>
                        <a:buChar char="•"/>
                      </a:pPr>
                      <a:r>
                        <a:rPr lang="pl-PL" sz="1900" dirty="0" smtClean="0">
                          <a:effectLst/>
                          <a:latin typeface="Calibri" panose="020F0502020204030204" pitchFamily="34" charset="0"/>
                          <a:ea typeface="Calibri" panose="020F0502020204030204" pitchFamily="34" charset="0"/>
                          <a:cs typeface="Calibri" panose="020F0502020204030204" pitchFamily="34" charset="0"/>
                        </a:rPr>
                        <a:t>sposób </a:t>
                      </a:r>
                      <a:r>
                        <a:rPr lang="pl-PL" sz="1900" dirty="0">
                          <a:effectLst/>
                          <a:latin typeface="Calibri" panose="020F0502020204030204" pitchFamily="34" charset="0"/>
                          <a:ea typeface="Calibri" panose="020F0502020204030204" pitchFamily="34" charset="0"/>
                          <a:cs typeface="Calibri" panose="020F0502020204030204" pitchFamily="34" charset="0"/>
                        </a:rPr>
                        <a:t>realizacji projektu zapewnia wybór rozwiązań/metod eksploatacji urządzeń</a:t>
                      </a:r>
                      <a:r>
                        <a:rPr lang="pl-PL" sz="1900" dirty="0" smtClean="0">
                          <a:effectLst/>
                          <a:latin typeface="Calibri" panose="020F0502020204030204" pitchFamily="34" charset="0"/>
                          <a:ea typeface="Calibri" panose="020F0502020204030204" pitchFamily="34" charset="0"/>
                          <a:cs typeface="Calibri" panose="020F0502020204030204" pitchFamily="34" charset="0"/>
                        </a:rPr>
                        <a:t>/ sposobów </a:t>
                      </a:r>
                      <a:r>
                        <a:rPr lang="pl-PL" sz="1900" dirty="0">
                          <a:effectLst/>
                          <a:latin typeface="Calibri" panose="020F0502020204030204" pitchFamily="34" charset="0"/>
                          <a:ea typeface="Calibri" panose="020F0502020204030204" pitchFamily="34" charset="0"/>
                          <a:cs typeface="Calibri" panose="020F0502020204030204" pitchFamily="34" charset="0"/>
                        </a:rPr>
                        <a:t>realizacji prac B+R, mających pozytywny wpływ na ochronę środowiska, w szczególności poprzez dokonywanie zakupów dostaw i usług niezbędnych do realizacji projektu, </a:t>
                      </a:r>
                      <a:r>
                        <a:rPr lang="pl-PL" sz="1900" dirty="0" smtClean="0">
                          <a:effectLst/>
                          <a:latin typeface="Calibri" panose="020F0502020204030204" pitchFamily="34" charset="0"/>
                          <a:ea typeface="Calibri" panose="020F0502020204030204" pitchFamily="34" charset="0"/>
                          <a:cs typeface="Calibri" panose="020F0502020204030204" pitchFamily="34" charset="0"/>
                        </a:rPr>
                        <a:t>w </a:t>
                      </a:r>
                      <a:r>
                        <a:rPr lang="pl-PL" sz="1900" dirty="0">
                          <a:effectLst/>
                          <a:latin typeface="Calibri" panose="020F0502020204030204" pitchFamily="34" charset="0"/>
                          <a:ea typeface="Calibri" panose="020F0502020204030204" pitchFamily="34" charset="0"/>
                          <a:cs typeface="Calibri" panose="020F0502020204030204" pitchFamily="34" charset="0"/>
                        </a:rPr>
                        <a:t>oparciu o wybór ofert (dostaw </a:t>
                      </a:r>
                      <a:r>
                        <a:rPr lang="pl-PL" sz="1900" dirty="0" smtClean="0">
                          <a:effectLst/>
                          <a:latin typeface="Calibri" panose="020F0502020204030204" pitchFamily="34" charset="0"/>
                          <a:ea typeface="Calibri" panose="020F0502020204030204" pitchFamily="34" charset="0"/>
                          <a:cs typeface="Calibri" panose="020F0502020204030204" pitchFamily="34" charset="0"/>
                        </a:rPr>
                        <a:t>i </a:t>
                      </a:r>
                      <a:r>
                        <a:rPr lang="pl-PL" sz="1900" dirty="0">
                          <a:effectLst/>
                          <a:latin typeface="Calibri" panose="020F0502020204030204" pitchFamily="34" charset="0"/>
                          <a:ea typeface="Calibri" panose="020F0502020204030204" pitchFamily="34" charset="0"/>
                          <a:cs typeface="Calibri" panose="020F0502020204030204" pitchFamily="34" charset="0"/>
                        </a:rPr>
                        <a:t>usług) najbardziej korzystnych pod względem gospodarczym i zarazem najbardziej korzystnych gdy chodzi </a:t>
                      </a:r>
                      <a:r>
                        <a:rPr lang="pl-PL" sz="1900" dirty="0" smtClean="0">
                          <a:effectLst/>
                          <a:latin typeface="Calibri" panose="020F0502020204030204" pitchFamily="34" charset="0"/>
                          <a:ea typeface="Calibri" panose="020F0502020204030204" pitchFamily="34" charset="0"/>
                          <a:cs typeface="Calibri" panose="020F0502020204030204" pitchFamily="34" charset="0"/>
                        </a:rPr>
                        <a:t>o </a:t>
                      </a:r>
                      <a:r>
                        <a:rPr lang="pl-PL" sz="1900" dirty="0">
                          <a:effectLst/>
                          <a:latin typeface="Calibri" panose="020F0502020204030204" pitchFamily="34" charset="0"/>
                          <a:ea typeface="Calibri" panose="020F0502020204030204" pitchFamily="34" charset="0"/>
                          <a:cs typeface="Calibri" panose="020F0502020204030204" pitchFamily="34" charset="0"/>
                        </a:rPr>
                        <a:t>oddziaływanie na środowisko </a:t>
                      </a:r>
                      <a:r>
                        <a:rPr lang="pl-PL" sz="1900" dirty="0" smtClean="0">
                          <a:effectLst/>
                          <a:latin typeface="Calibri" panose="020F0502020204030204" pitchFamily="34" charset="0"/>
                          <a:ea typeface="Calibri" panose="020F0502020204030204" pitchFamily="34" charset="0"/>
                          <a:cs typeface="Calibri" panose="020F0502020204030204" pitchFamily="34" charset="0"/>
                        </a:rPr>
                        <a:t>(</a:t>
                      </a:r>
                      <a:r>
                        <a:rPr lang="pl-PL" sz="1900" dirty="0">
                          <a:effectLst/>
                          <a:latin typeface="Calibri" panose="020F0502020204030204" pitchFamily="34" charset="0"/>
                          <a:ea typeface="Calibri" panose="020F0502020204030204" pitchFamily="34" charset="0"/>
                          <a:cs typeface="Calibri" panose="020F0502020204030204" pitchFamily="34" charset="0"/>
                        </a:rPr>
                        <a:t>np. mniejsza energochłonność, zużycie wody, wykorzystanie materiałów pochodzących z recyclingu etc</a:t>
                      </a:r>
                      <a:r>
                        <a:rPr lang="pl-PL" sz="1900" dirty="0" smtClean="0">
                          <a:effectLst/>
                          <a:latin typeface="Calibri" panose="020F0502020204030204" pitchFamily="34" charset="0"/>
                          <a:ea typeface="Calibri" panose="020F0502020204030204" pitchFamily="34" charset="0"/>
                          <a:cs typeface="Calibri" panose="020F0502020204030204" pitchFamily="34" charset="0"/>
                        </a:rPr>
                        <a:t>.),</a:t>
                      </a:r>
                      <a:endParaRPr lang="pl-PL" sz="2000"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kern="1200" dirty="0" smtClean="0">
                          <a:solidFill>
                            <a:schemeClr val="dk1"/>
                          </a:solidFill>
                          <a:effectLst/>
                          <a:latin typeface="+mn-lt"/>
                          <a:ea typeface="+mn-ea"/>
                          <a:cs typeface="+mn-cs"/>
                        </a:rPr>
                        <a:t>2</a:t>
                      </a:r>
                    </a:p>
                    <a:p>
                      <a:pPr algn="ctr">
                        <a:lnSpc>
                          <a:spcPct val="115000"/>
                        </a:lnSpc>
                        <a:spcAft>
                          <a:spcPts val="0"/>
                        </a:spcAft>
                      </a:pPr>
                      <a:endParaRPr lang="pl-PL" sz="2000" dirty="0">
                        <a:effectLst/>
                        <a:latin typeface="+mn-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253857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469977118"/>
              </p:ext>
            </p:extLst>
          </p:nvPr>
        </p:nvGraphicFramePr>
        <p:xfrm>
          <a:off x="156292" y="1236840"/>
          <a:ext cx="8625840" cy="3851509"/>
        </p:xfrm>
        <a:graphic>
          <a:graphicData uri="http://schemas.openxmlformats.org/drawingml/2006/table">
            <a:tbl>
              <a:tblPr firstRow="1" bandRow="1">
                <a:tableStyleId>{5C22544A-7EE6-4342-B048-85BDC9FD1C3A}</a:tableStyleId>
              </a:tblPr>
              <a:tblGrid>
                <a:gridCol w="466278"/>
                <a:gridCol w="1983470"/>
                <a:gridCol w="5227320"/>
                <a:gridCol w="948772"/>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1900" dirty="0" smtClean="0"/>
                        <a:t>7.</a:t>
                      </a:r>
                      <a:endParaRPr lang="pl-PL" sz="1900" dirty="0"/>
                    </a:p>
                  </a:txBody>
                  <a:tcPr anchor="ctr" anchorCtr="1">
                    <a:solidFill>
                      <a:schemeClr val="accent1">
                        <a:lumMod val="20000"/>
                        <a:lumOff val="80000"/>
                      </a:schemeClr>
                    </a:solidFill>
                  </a:tcPr>
                </a:tc>
                <a:tc>
                  <a:txBody>
                    <a:bodyPr/>
                    <a:lstStyle/>
                    <a:p>
                      <a:pPr>
                        <a:lnSpc>
                          <a:spcPct val="115000"/>
                        </a:lnSpc>
                        <a:spcAft>
                          <a:spcPts val="1000"/>
                        </a:spcAft>
                      </a:pPr>
                      <a:r>
                        <a:rPr lang="pl-PL" sz="1900" b="1" kern="1200" dirty="0" smtClean="0">
                          <a:solidFill>
                            <a:schemeClr val="dk1"/>
                          </a:solidFill>
                          <a:effectLst/>
                          <a:latin typeface="+mn-lt"/>
                          <a:ea typeface="+mn-ea"/>
                          <a:cs typeface="+mn-cs"/>
                        </a:rPr>
                        <a:t>Niskoemisyjność, oszczędność energii </a:t>
                      </a:r>
                      <a:br>
                        <a:rPr lang="pl-PL" sz="1900" b="1" kern="1200" dirty="0" smtClean="0">
                          <a:solidFill>
                            <a:schemeClr val="dk1"/>
                          </a:solidFill>
                          <a:effectLst/>
                          <a:latin typeface="+mn-lt"/>
                          <a:ea typeface="+mn-ea"/>
                          <a:cs typeface="+mn-cs"/>
                        </a:rPr>
                      </a:br>
                      <a:r>
                        <a:rPr lang="pl-PL" sz="1900" b="1" kern="1200" dirty="0" smtClean="0">
                          <a:solidFill>
                            <a:schemeClr val="dk1"/>
                          </a:solidFill>
                          <a:effectLst/>
                          <a:latin typeface="+mn-lt"/>
                          <a:ea typeface="+mn-ea"/>
                          <a:cs typeface="+mn-cs"/>
                        </a:rPr>
                        <a:t>i efektywne wykorzystanie zasobów naturalnych</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285750" indent="-285750" algn="just">
                        <a:lnSpc>
                          <a:spcPct val="100000"/>
                        </a:lnSpc>
                        <a:spcBef>
                          <a:spcPts val="1200"/>
                        </a:spcBef>
                        <a:spcAft>
                          <a:spcPts val="0"/>
                        </a:spcAft>
                        <a:buFont typeface="Arial" panose="020B0604020202020204" pitchFamily="34" charset="0"/>
                        <a:buChar char="•"/>
                      </a:pPr>
                      <a:r>
                        <a:rPr lang="pl-PL" sz="1900" kern="1200" dirty="0" smtClean="0">
                          <a:solidFill>
                            <a:schemeClr val="dk1"/>
                          </a:solidFill>
                          <a:effectLst/>
                          <a:latin typeface="+mn-lt"/>
                          <a:ea typeface="+mn-ea"/>
                          <a:cs typeface="+mn-cs"/>
                        </a:rPr>
                        <a:t>przewidywanym rezultatem projektu jest powstanie rozwiązania (produktu/ technologii/usługi) pozytywnie oddziałującego na ochronę środowiska; dotyczy to w szczególności projektów dotyczących następujących obszarów: czyste procesy, materiały i produkty, produkcja czystej energii, wykorzystanie odpadów w procesie produkcyjnym, zamknięcie obiegu wodnego i ściekowego w ramach projektu etc.</a:t>
                      </a:r>
                      <a:endParaRPr lang="pl-P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endParaRPr lang="pl-PL" sz="2000" dirty="0">
                        <a:effectLst/>
                        <a:latin typeface="+mn-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228655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837614669"/>
              </p:ext>
            </p:extLst>
          </p:nvPr>
        </p:nvGraphicFramePr>
        <p:xfrm>
          <a:off x="156292" y="1236840"/>
          <a:ext cx="8625840" cy="2860909"/>
        </p:xfrm>
        <a:graphic>
          <a:graphicData uri="http://schemas.openxmlformats.org/drawingml/2006/table">
            <a:tbl>
              <a:tblPr firstRow="1" bandRow="1">
                <a:tableStyleId>{5C22544A-7EE6-4342-B048-85BDC9FD1C3A}</a:tableStyleId>
              </a:tblPr>
              <a:tblGrid>
                <a:gridCol w="505189"/>
                <a:gridCol w="2173159"/>
                <a:gridCol w="504476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8.</a:t>
                      </a:r>
                      <a:endParaRPr lang="pl-PL" sz="2000" dirty="0"/>
                    </a:p>
                  </a:txBody>
                  <a:tcPr anchor="ctr" anchorCtr="1">
                    <a:solidFill>
                      <a:schemeClr val="accent1">
                        <a:lumMod val="20000"/>
                        <a:lumOff val="80000"/>
                      </a:schemeClr>
                    </a:solidFill>
                  </a:tcPr>
                </a:tc>
                <a:tc>
                  <a:txBody>
                    <a:bodyPr/>
                    <a:lstStyle/>
                    <a:p>
                      <a:pPr algn="l">
                        <a:lnSpc>
                          <a:spcPct val="115000"/>
                        </a:lnSpc>
                        <a:spcAft>
                          <a:spcPts val="1000"/>
                        </a:spcAft>
                      </a:pPr>
                      <a:r>
                        <a:rPr lang="pl-PL" sz="2000" b="1" dirty="0">
                          <a:effectLst/>
                          <a:latin typeface="Calibri" panose="020F0502020204030204" pitchFamily="34" charset="0"/>
                          <a:ea typeface="Calibri" panose="020F0502020204030204" pitchFamily="34" charset="0"/>
                          <a:cs typeface="Calibri" panose="020F0502020204030204" pitchFamily="34" charset="0"/>
                        </a:rPr>
                        <a:t>Samodzielność </a:t>
                      </a:r>
                      <a:r>
                        <a:rPr lang="pl-PL" sz="2000" b="1" dirty="0" smtClean="0">
                          <a:effectLst/>
                          <a:latin typeface="Calibri" panose="020F0502020204030204" pitchFamily="34" charset="0"/>
                          <a:ea typeface="Calibri" panose="020F0502020204030204" pitchFamily="34" charset="0"/>
                          <a:cs typeface="Calibri" panose="020F0502020204030204" pitchFamily="34" charset="0"/>
                        </a:rPr>
                        <a:t>w </a:t>
                      </a:r>
                      <a:r>
                        <a:rPr lang="pl-PL" sz="2000" b="1" dirty="0">
                          <a:effectLst/>
                          <a:latin typeface="Calibri" panose="020F0502020204030204" pitchFamily="34" charset="0"/>
                          <a:ea typeface="Calibri" panose="020F0502020204030204" pitchFamily="34" charset="0"/>
                          <a:cs typeface="Calibri" panose="020F0502020204030204" pitchFamily="34" charset="0"/>
                        </a:rPr>
                        <a:t>realizacji projektu</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lnSpc>
                          <a:spcPct val="115000"/>
                        </a:lnSpc>
                        <a:spcBef>
                          <a:spcPts val="1200"/>
                        </a:spcBef>
                        <a:spcAft>
                          <a:spcPts val="0"/>
                        </a:spcAft>
                      </a:pPr>
                      <a:endParaRPr lang="pl-PL" sz="2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1200"/>
                        </a:spcBef>
                        <a:spcAft>
                          <a:spcPts val="0"/>
                        </a:spcAft>
                      </a:pPr>
                      <a:r>
                        <a:rPr lang="pl-PL" sz="2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Kryterium </a:t>
                      </a:r>
                      <a:r>
                        <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promuje samodzielność Wnioskodawcy i Partnerów w realizacji projektu.</a:t>
                      </a:r>
                      <a:endParaRPr lang="pl-PL" sz="20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Aft>
                          <a:spcPts val="0"/>
                        </a:spcAft>
                      </a:pPr>
                      <a:r>
                        <a:rPr lang="pl-PL"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15000"/>
                        </a:lnSpc>
                        <a:spcAft>
                          <a:spcPts val="1000"/>
                        </a:spcAft>
                      </a:pPr>
                      <a:r>
                        <a:rPr lang="pl-PL" sz="2000" dirty="0" smtClean="0">
                          <a:effectLst/>
                          <a:latin typeface="Calibri" panose="020F0502020204030204" pitchFamily="34" charset="0"/>
                          <a:ea typeface="Calibri" panose="020F0502020204030204" pitchFamily="34" charset="0"/>
                          <a:cs typeface="Calibri" panose="020F0502020204030204" pitchFamily="34" charset="0"/>
                        </a:rPr>
                        <a:t>6</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118901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73552" y="1616576"/>
            <a:ext cx="8545513" cy="4770537"/>
          </a:xfrm>
          <a:prstGeom prst="rect">
            <a:avLst/>
          </a:prstGeom>
          <a:noFill/>
        </p:spPr>
        <p:txBody>
          <a:bodyPr>
            <a:spAutoFit/>
          </a:bodyPr>
          <a:lstStyle/>
          <a:p>
            <a:pPr algn="ctr" eaLnBrk="0" hangingPunct="0">
              <a:defRPr/>
            </a:pPr>
            <a:r>
              <a:rPr lang="pl-PL" sz="3200" dirty="0">
                <a:latin typeface="+mn-lt"/>
              </a:rPr>
              <a:t>Kryteria szczegółowe wyboru projektów konkursowych </a:t>
            </a:r>
            <a:r>
              <a:rPr lang="pl-PL" sz="3200" dirty="0" smtClean="0">
                <a:latin typeface="+mn-lt"/>
              </a:rPr>
              <a:t>w </a:t>
            </a:r>
            <a:r>
              <a:rPr lang="pl-PL" sz="3200" dirty="0">
                <a:latin typeface="+mn-lt"/>
              </a:rPr>
              <a:t>ramach Regionalnego Programu Operacyjnego Województwa Mazowieckiego na lata 2014 – 2020 </a:t>
            </a:r>
            <a:endParaRPr lang="pl-PL" sz="3200" dirty="0" smtClean="0">
              <a:latin typeface="+mn-lt"/>
            </a:endParaRPr>
          </a:p>
          <a:p>
            <a:pPr algn="ctr" eaLnBrk="0" hangingPunct="0">
              <a:defRPr/>
            </a:pPr>
            <a:r>
              <a:rPr lang="pl-PL" sz="3200" dirty="0" smtClean="0">
                <a:latin typeface="+mn-lt"/>
              </a:rPr>
              <a:t>ze </a:t>
            </a:r>
            <a:r>
              <a:rPr lang="pl-PL" sz="3200" dirty="0">
                <a:latin typeface="+mn-lt"/>
              </a:rPr>
              <a:t>środków </a:t>
            </a:r>
            <a:r>
              <a:rPr lang="pl-PL" sz="3200" dirty="0" smtClean="0">
                <a:latin typeface="+mn-lt"/>
              </a:rPr>
              <a:t>EFRR</a:t>
            </a:r>
          </a:p>
          <a:p>
            <a:pPr algn="ctr" eaLnBrk="0" hangingPunct="0">
              <a:defRPr/>
            </a:pPr>
            <a:endParaRPr lang="pl-PL" sz="3600" b="1" dirty="0" smtClean="0">
              <a:latin typeface="+mn-lt"/>
            </a:endParaRPr>
          </a:p>
          <a:p>
            <a:pPr algn="ctr" eaLnBrk="0" hangingPunct="0">
              <a:defRPr/>
            </a:pPr>
            <a:r>
              <a:rPr lang="pl-PL" sz="3600" b="1" dirty="0" smtClean="0">
                <a:latin typeface="+mn-lt"/>
              </a:rPr>
              <a:t>Działanie </a:t>
            </a:r>
            <a:r>
              <a:rPr lang="pl-PL" sz="3600" b="1" dirty="0">
                <a:latin typeface="+mn-lt"/>
              </a:rPr>
              <a:t>1.2 </a:t>
            </a:r>
            <a:endParaRPr lang="pl-PL" sz="3600" b="1" dirty="0" smtClean="0">
              <a:latin typeface="+mn-lt"/>
            </a:endParaRPr>
          </a:p>
          <a:p>
            <a:pPr algn="ctr" eaLnBrk="0" hangingPunct="0">
              <a:defRPr/>
            </a:pPr>
            <a:r>
              <a:rPr lang="pl-PL" sz="3600" b="1" dirty="0" smtClean="0">
                <a:latin typeface="+mn-lt"/>
              </a:rPr>
              <a:t>Działalność </a:t>
            </a:r>
            <a:r>
              <a:rPr lang="pl-PL" sz="3600" b="1" dirty="0">
                <a:latin typeface="+mn-lt"/>
              </a:rPr>
              <a:t>badawczo - rozwojowa przedsiębiorstw</a:t>
            </a:r>
          </a:p>
        </p:txBody>
      </p:sp>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821980026"/>
              </p:ext>
            </p:extLst>
          </p:nvPr>
        </p:nvGraphicFramePr>
        <p:xfrm>
          <a:off x="156292" y="1236840"/>
          <a:ext cx="8625840" cy="5527909"/>
        </p:xfrm>
        <a:graphic>
          <a:graphicData uri="http://schemas.openxmlformats.org/drawingml/2006/table">
            <a:tbl>
              <a:tblPr firstRow="1" bandRow="1">
                <a:tableStyleId>{5C22544A-7EE6-4342-B048-85BDC9FD1C3A}</a:tableStyleId>
              </a:tblPr>
              <a:tblGrid>
                <a:gridCol w="524644"/>
                <a:gridCol w="1635544"/>
                <a:gridCol w="556292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9.</a:t>
                      </a:r>
                      <a:endParaRPr lang="pl-PL" sz="2000" dirty="0"/>
                    </a:p>
                  </a:txBody>
                  <a:tcPr anchor="ctr" anchorCtr="1">
                    <a:solidFill>
                      <a:schemeClr val="accent1">
                        <a:lumMod val="20000"/>
                        <a:lumOff val="80000"/>
                      </a:schemeClr>
                    </a:solidFill>
                  </a:tcPr>
                </a:tc>
                <a:tc>
                  <a:txBody>
                    <a:bodyPr/>
                    <a:lstStyle/>
                    <a:p>
                      <a:pPr algn="l">
                        <a:lnSpc>
                          <a:spcPct val="115000"/>
                        </a:lnSpc>
                        <a:spcAft>
                          <a:spcPts val="1000"/>
                        </a:spcAft>
                      </a:pPr>
                      <a:r>
                        <a:rPr lang="pl-PL" sz="2000" b="1" dirty="0">
                          <a:effectLst/>
                          <a:latin typeface="Calibri" panose="020F0502020204030204" pitchFamily="34" charset="0"/>
                          <a:ea typeface="Calibri" panose="020F0502020204030204" pitchFamily="34" charset="0"/>
                          <a:cs typeface="Calibri" panose="020F0502020204030204" pitchFamily="34" charset="0"/>
                        </a:rPr>
                        <a:t>Zdolność do wdrożenia wyników projektu </a:t>
                      </a:r>
                      <a:r>
                        <a:rPr lang="pl-PL" sz="2000" b="1" dirty="0" smtClean="0">
                          <a:effectLst/>
                          <a:latin typeface="Calibri" panose="020F0502020204030204" pitchFamily="34" charset="0"/>
                          <a:ea typeface="Calibri" panose="020F0502020204030204" pitchFamily="34" charset="0"/>
                          <a:cs typeface="Calibri" panose="020F0502020204030204" pitchFamily="34" charset="0"/>
                        </a:rPr>
                        <a:t>do </a:t>
                      </a:r>
                      <a:r>
                        <a:rPr lang="pl-PL" sz="2000" b="1" dirty="0">
                          <a:effectLst/>
                          <a:latin typeface="Calibri" panose="020F0502020204030204" pitchFamily="34" charset="0"/>
                          <a:ea typeface="Calibri" panose="020F0502020204030204" pitchFamily="34" charset="0"/>
                          <a:cs typeface="Calibri" panose="020F0502020204030204" pitchFamily="34" charset="0"/>
                        </a:rPr>
                        <a:t>własnej działalności gospodarczej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pl-PL" sz="2000" b="1" dirty="0">
                          <a:effectLst/>
                          <a:latin typeface="Calibri" panose="020F0502020204030204" pitchFamily="34" charset="0"/>
                          <a:ea typeface="Calibri" panose="020F0502020204030204" pitchFamily="34" charset="0"/>
                          <a:cs typeface="Calibri" panose="020F0502020204030204" pitchFamily="34" charset="0"/>
                        </a:rPr>
                        <a:t>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endParaRPr lang="pl-PL" sz="2000" kern="1200" dirty="0" smtClean="0">
                        <a:solidFill>
                          <a:schemeClr val="dk1"/>
                        </a:solidFill>
                        <a:effectLst/>
                        <a:latin typeface="+mn-lt"/>
                        <a:ea typeface="+mn-ea"/>
                        <a:cs typeface="+mn-cs"/>
                      </a:endParaRPr>
                    </a:p>
                    <a:p>
                      <a:pPr algn="just"/>
                      <a:r>
                        <a:rPr lang="pl-PL" sz="2000" kern="1200" dirty="0" smtClean="0">
                          <a:solidFill>
                            <a:schemeClr val="dk1"/>
                          </a:solidFill>
                          <a:effectLst/>
                          <a:latin typeface="+mn-lt"/>
                          <a:ea typeface="+mn-ea"/>
                          <a:cs typeface="+mn-cs"/>
                        </a:rPr>
                        <a:t>Kryterium promuje przedsiębiorców, którzy  wdrożą pozytywne wyniki badań przemysłowych lub prac rozwojowych realizowanych w ramach projektu. Wdrożenie powinno nastąpić w terminie do 1 roku od rzeczowego zakończenia projektu. </a:t>
                      </a:r>
                    </a:p>
                    <a:p>
                      <a:pPr algn="just"/>
                      <a:r>
                        <a:rPr lang="pl-PL" sz="200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2000" kern="1200" dirty="0" smtClean="0">
                          <a:solidFill>
                            <a:schemeClr val="dk1"/>
                          </a:solidFill>
                          <a:effectLst/>
                          <a:latin typeface="+mn-lt"/>
                          <a:ea typeface="+mn-ea"/>
                          <a:cs typeface="+mn-cs"/>
                        </a:rPr>
                        <a:t>W odniesieniu do projektów partnerskich wdrożenie może nastąpić u Wnioskodawcy lub Partnera nie będącego organizacją badawczą lub u obu naraz – przedsiębiorcy ustalają przekazywanie praw do wyników badań lub prac w porozumieniu lub umowie partnerskiej (obowiązkowo na zasadach rynkowych). </a:t>
                      </a:r>
                      <a:endParaRPr lang="pl-PL"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pl-PL" sz="20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000" dirty="0">
                          <a:effectLst/>
                          <a:latin typeface="Calibri" panose="020F0502020204030204" pitchFamily="34" charset="0"/>
                          <a:ea typeface="Calibri" panose="020F0502020204030204" pitchFamily="34" charset="0"/>
                          <a:cs typeface="Calibri" panose="020F0502020204030204" pitchFamily="34" charset="0"/>
                        </a:rPr>
                        <a:t>6</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spTree>
    <p:extLst>
      <p:ext uri="{BB962C8B-B14F-4D97-AF65-F5344CB8AC3E}">
        <p14:creationId xmlns:p14="http://schemas.microsoft.com/office/powerpoint/2010/main" val="232772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0" y="350195"/>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822929950"/>
              </p:ext>
            </p:extLst>
          </p:nvPr>
        </p:nvGraphicFramePr>
        <p:xfrm>
          <a:off x="156292" y="1236840"/>
          <a:ext cx="8625840" cy="2967589"/>
        </p:xfrm>
        <a:graphic>
          <a:graphicData uri="http://schemas.openxmlformats.org/drawingml/2006/table">
            <a:tbl>
              <a:tblPr firstRow="1" bandRow="1">
                <a:tableStyleId>{5C22544A-7EE6-4342-B048-85BDC9FD1C3A}</a:tableStyleId>
              </a:tblPr>
              <a:tblGrid>
                <a:gridCol w="544748"/>
                <a:gridCol w="1380679"/>
                <a:gridCol w="5477321"/>
                <a:gridCol w="1223092"/>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10.</a:t>
                      </a:r>
                      <a:endParaRPr lang="pl-PL" sz="2000" dirty="0"/>
                    </a:p>
                  </a:txBody>
                  <a:tcPr anchor="ctr" anchorCtr="1">
                    <a:solidFill>
                      <a:schemeClr val="accent1">
                        <a:lumMod val="20000"/>
                        <a:lumOff val="80000"/>
                      </a:schemeClr>
                    </a:solidFill>
                  </a:tcPr>
                </a:tc>
                <a:tc>
                  <a:txBody>
                    <a:bodyPr/>
                    <a:lstStyle/>
                    <a:p>
                      <a:pPr algn="just">
                        <a:lnSpc>
                          <a:spcPct val="115000"/>
                        </a:lnSpc>
                        <a:spcAft>
                          <a:spcPts val="0"/>
                        </a:spcAft>
                      </a:pPr>
                      <a:r>
                        <a:rPr lang="pl-PL" sz="2000" b="1" kern="1200" dirty="0" smtClean="0">
                          <a:solidFill>
                            <a:schemeClr val="dk1"/>
                          </a:solidFill>
                          <a:effectLst/>
                          <a:latin typeface="+mn-lt"/>
                          <a:ea typeface="+mn-ea"/>
                          <a:cs typeface="+mn-cs"/>
                        </a:rPr>
                        <a:t>Nowe nisze rynkowe</a:t>
                      </a:r>
                      <a:r>
                        <a:rPr lang="pl-PL" sz="2000" b="1" dirty="0">
                          <a:effectLst/>
                          <a:latin typeface="Calibri" panose="020F0502020204030204" pitchFamily="34" charset="0"/>
                          <a:ea typeface="Calibri" panose="020F0502020204030204" pitchFamily="34" charset="0"/>
                          <a:cs typeface="Calibri" panose="020F0502020204030204" pitchFamily="34" charset="0"/>
                        </a:rPr>
                        <a:t>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lnSpc>
                          <a:spcPct val="115000"/>
                        </a:lnSpc>
                        <a:spcBef>
                          <a:spcPts val="1200"/>
                        </a:spcBef>
                        <a:spcAft>
                          <a:spcPts val="1200"/>
                        </a:spcAft>
                      </a:pPr>
                      <a:endParaRPr lang="pl-PL" sz="2000" kern="1200" dirty="0" smtClean="0">
                        <a:solidFill>
                          <a:schemeClr val="dk1"/>
                        </a:solidFill>
                        <a:effectLst/>
                        <a:latin typeface="+mn-lt"/>
                        <a:ea typeface="+mn-ea"/>
                        <a:cs typeface="+mn-cs"/>
                      </a:endParaRPr>
                    </a:p>
                    <a:p>
                      <a:pPr algn="just">
                        <a:lnSpc>
                          <a:spcPct val="115000"/>
                        </a:lnSpc>
                        <a:spcBef>
                          <a:spcPts val="1200"/>
                        </a:spcBef>
                        <a:spcAft>
                          <a:spcPts val="1200"/>
                        </a:spcAft>
                      </a:pPr>
                      <a:r>
                        <a:rPr lang="pl-PL" sz="2000" kern="1200" dirty="0" smtClean="0">
                          <a:solidFill>
                            <a:schemeClr val="dk1"/>
                          </a:solidFill>
                          <a:effectLst/>
                          <a:latin typeface="+mn-lt"/>
                          <a:ea typeface="+mn-ea"/>
                          <a:cs typeface="+mn-cs"/>
                        </a:rPr>
                        <a:t>Zgodnie z RPO WM 2014 – 2020, projekt może przyczyniać się do powstania niszy rynkowej.</a:t>
                      </a:r>
                    </a:p>
                    <a:p>
                      <a:pPr algn="just">
                        <a:lnSpc>
                          <a:spcPct val="115000"/>
                        </a:lnSpc>
                        <a:spcBef>
                          <a:spcPts val="1200"/>
                        </a:spcBef>
                        <a:spcAft>
                          <a:spcPts val="1200"/>
                        </a:spcAft>
                      </a:pPr>
                      <a:endParaRPr lang="pl-PL"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000" strike="noStrike"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pl-PL" sz="2000" strike="no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06212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0" y="350195"/>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1904868706"/>
              </p:ext>
            </p:extLst>
          </p:nvPr>
        </p:nvGraphicFramePr>
        <p:xfrm>
          <a:off x="156292" y="1236840"/>
          <a:ext cx="8625840" cy="5329789"/>
        </p:xfrm>
        <a:graphic>
          <a:graphicData uri="http://schemas.openxmlformats.org/drawingml/2006/table">
            <a:tbl>
              <a:tblPr firstRow="1" bandRow="1">
                <a:tableStyleId>{5C22544A-7EE6-4342-B048-85BDC9FD1C3A}</a:tableStyleId>
              </a:tblPr>
              <a:tblGrid>
                <a:gridCol w="466279"/>
                <a:gridCol w="1459148"/>
                <a:gridCol w="5797685"/>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1600" dirty="0" smtClean="0"/>
                        <a:t>11.</a:t>
                      </a:r>
                      <a:endParaRPr lang="pl-PL" sz="1600" dirty="0"/>
                    </a:p>
                  </a:txBody>
                  <a:tcPr anchor="ctr" anchorCtr="1">
                    <a:solidFill>
                      <a:schemeClr val="accent1">
                        <a:lumMod val="20000"/>
                        <a:lumOff val="80000"/>
                      </a:schemeClr>
                    </a:solidFill>
                  </a:tcPr>
                </a:tc>
                <a:tc>
                  <a:txBody>
                    <a:bodyPr/>
                    <a:lstStyle/>
                    <a:p>
                      <a:r>
                        <a:rPr lang="pl-PL" sz="1800" b="1" kern="1200" dirty="0" smtClean="0">
                          <a:solidFill>
                            <a:schemeClr val="dk1"/>
                          </a:solidFill>
                          <a:effectLst/>
                          <a:latin typeface="+mn-lt"/>
                          <a:ea typeface="+mn-ea"/>
                          <a:cs typeface="+mn-cs"/>
                        </a:rPr>
                        <a:t>Zapotrzebowanie rynkowe </a:t>
                      </a:r>
                      <a:endParaRPr lang="pl-PL" sz="1800" kern="1200" dirty="0" smtClean="0">
                        <a:solidFill>
                          <a:schemeClr val="dk1"/>
                        </a:solidFill>
                        <a:effectLst/>
                        <a:latin typeface="+mn-lt"/>
                        <a:ea typeface="+mn-ea"/>
                        <a:cs typeface="+mn-cs"/>
                      </a:endParaRPr>
                    </a:p>
                    <a:p>
                      <a:r>
                        <a:rPr lang="pl-PL" sz="1800" b="1" kern="1200" dirty="0" smtClean="0">
                          <a:solidFill>
                            <a:schemeClr val="dk1"/>
                          </a:solidFill>
                          <a:effectLst/>
                          <a:latin typeface="+mn-lt"/>
                          <a:ea typeface="+mn-ea"/>
                          <a:cs typeface="+mn-cs"/>
                        </a:rPr>
                        <a:t>na rezultaty projektu</a:t>
                      </a:r>
                      <a:endParaRPr lang="pl-PL" sz="1800" kern="1200" dirty="0" smtClean="0">
                        <a:solidFill>
                          <a:schemeClr val="dk1"/>
                        </a:solidFill>
                        <a:effectLst/>
                        <a:latin typeface="+mn-lt"/>
                        <a:ea typeface="+mn-ea"/>
                        <a:cs typeface="+mn-cs"/>
                      </a:endParaRPr>
                    </a:p>
                    <a:p>
                      <a:pPr algn="just">
                        <a:lnSpc>
                          <a:spcPct val="115000"/>
                        </a:lnSpc>
                        <a:spcAft>
                          <a:spcPts val="0"/>
                        </a:spcAft>
                      </a:pPr>
                      <a:r>
                        <a:rPr lang="pl-PL" sz="1600" b="1" dirty="0">
                          <a:effectLst/>
                          <a:latin typeface="Calibri" panose="020F0502020204030204" pitchFamily="34" charset="0"/>
                          <a:ea typeface="Calibri" panose="020F0502020204030204" pitchFamily="34" charset="0"/>
                          <a:cs typeface="Calibri" panose="020F0502020204030204" pitchFamily="34"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endParaRPr lang="pl-PL" sz="1800" kern="1200" dirty="0" smtClean="0">
                        <a:solidFill>
                          <a:schemeClr val="dk1"/>
                        </a:solidFill>
                        <a:effectLst/>
                        <a:latin typeface="+mn-lt"/>
                        <a:ea typeface="+mn-ea"/>
                        <a:cs typeface="+mn-cs"/>
                      </a:endParaRPr>
                    </a:p>
                    <a:p>
                      <a:pPr algn="just"/>
                      <a:r>
                        <a:rPr lang="pl-PL" sz="1800" kern="1200" dirty="0" smtClean="0">
                          <a:solidFill>
                            <a:schemeClr val="dk1"/>
                          </a:solidFill>
                          <a:effectLst/>
                          <a:latin typeface="+mn-lt"/>
                          <a:ea typeface="+mn-ea"/>
                          <a:cs typeface="+mn-cs"/>
                        </a:rPr>
                        <a:t>Zgodnie z RPO WM 2014 – 2020, wykorzystanie w sferze gospodarczej wyników projektów badawczo-rozwojowych jest możliwe i zasadne z punktu widzenia potrzeb rynkowych.</a:t>
                      </a:r>
                    </a:p>
                    <a:p>
                      <a:pPr algn="just"/>
                      <a:r>
                        <a:rPr lang="pl-PL" sz="1800" kern="1200" dirty="0" smtClean="0">
                          <a:solidFill>
                            <a:schemeClr val="dk1"/>
                          </a:solidFill>
                          <a:effectLst/>
                          <a:latin typeface="+mn-lt"/>
                          <a:ea typeface="+mn-ea"/>
                          <a:cs typeface="+mn-cs"/>
                        </a:rPr>
                        <a:t>Wnioskodawca wykaże, że istnieje zapotrzebowanie rynkowe na wyniki badań przemysłowych lub prac rozwojowych.</a:t>
                      </a:r>
                    </a:p>
                    <a:p>
                      <a:pPr algn="just"/>
                      <a:r>
                        <a:rPr lang="pl-PL" sz="1800" kern="1200" dirty="0" smtClean="0">
                          <a:solidFill>
                            <a:schemeClr val="dk1"/>
                          </a:solidFill>
                          <a:effectLst/>
                          <a:latin typeface="+mn-lt"/>
                          <a:ea typeface="+mn-ea"/>
                          <a:cs typeface="+mn-cs"/>
                        </a:rPr>
                        <a:t>W przypadku badań i rozwoju ocenie będzie podlegała praktyczna przydatność użytkowa produktu oraz czy produkt posiada dodatkową funkcjonalność, czy zaspokaja inne potrzeby, czy wprowadza nowe unikalne korzyści dla odbiorcy. Ocena następuje na podstawie analizy danych dotyczących cech rynku docelowego oraz użytkowych i funkcjonalnych cech produktów spełniających podobną funkcję podstawową istniejących na rynku docelowym. </a:t>
                      </a:r>
                    </a:p>
                    <a:p>
                      <a:pPr algn="just"/>
                      <a:endParaRPr lang="pl-PL" sz="17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1800" strike="noStrike"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pl-PL" sz="18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99337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1617830315"/>
              </p:ext>
            </p:extLst>
          </p:nvPr>
        </p:nvGraphicFramePr>
        <p:xfrm>
          <a:off x="156292" y="1236840"/>
          <a:ext cx="8625840" cy="4918309"/>
        </p:xfrm>
        <a:graphic>
          <a:graphicData uri="http://schemas.openxmlformats.org/drawingml/2006/table">
            <a:tbl>
              <a:tblPr firstRow="1" bandRow="1">
                <a:tableStyleId>{5C22544A-7EE6-4342-B048-85BDC9FD1C3A}</a:tableStyleId>
              </a:tblPr>
              <a:tblGrid>
                <a:gridCol w="621921"/>
                <a:gridCol w="1653702"/>
                <a:gridCol w="5447489"/>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12.</a:t>
                      </a:r>
                      <a:endParaRPr lang="pl-PL" sz="2000" dirty="0"/>
                    </a:p>
                  </a:txBody>
                  <a:tcPr anchor="ctr" anchorCtr="1">
                    <a:solidFill>
                      <a:schemeClr val="accent1">
                        <a:lumMod val="20000"/>
                        <a:lumOff val="80000"/>
                      </a:schemeClr>
                    </a:solidFill>
                  </a:tcPr>
                </a:tc>
                <a:tc>
                  <a:txBody>
                    <a:bodyPr/>
                    <a:lstStyle/>
                    <a:p>
                      <a:r>
                        <a:rPr lang="pl-PL" sz="2000" b="1" kern="1200" dirty="0" smtClean="0">
                          <a:solidFill>
                            <a:schemeClr val="dk1"/>
                          </a:solidFill>
                          <a:effectLst/>
                          <a:latin typeface="+mn-lt"/>
                          <a:ea typeface="+mn-ea"/>
                          <a:cs typeface="+mn-cs"/>
                        </a:rPr>
                        <a:t>Nowość rezultatów prac B+R</a:t>
                      </a:r>
                      <a:endParaRPr lang="pl-PL" sz="20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algn="just">
                        <a:spcBef>
                          <a:spcPts val="1200"/>
                        </a:spcBef>
                        <a:spcAft>
                          <a:spcPts val="1200"/>
                        </a:spcAft>
                      </a:pPr>
                      <a:endParaRPr lang="pl-PL" sz="2000" kern="1200" dirty="0" smtClean="0">
                        <a:solidFill>
                          <a:schemeClr val="dk1"/>
                        </a:solidFill>
                        <a:effectLst/>
                        <a:latin typeface="+mn-lt"/>
                        <a:ea typeface="+mn-ea"/>
                        <a:cs typeface="+mn-cs"/>
                      </a:endParaRPr>
                    </a:p>
                    <a:p>
                      <a:pPr algn="just">
                        <a:spcBef>
                          <a:spcPts val="1200"/>
                        </a:spcBef>
                        <a:spcAft>
                          <a:spcPts val="1200"/>
                        </a:spcAft>
                      </a:pPr>
                      <a:r>
                        <a:rPr lang="pl-PL" sz="2000" kern="1200" dirty="0" smtClean="0">
                          <a:solidFill>
                            <a:schemeClr val="dk1"/>
                          </a:solidFill>
                          <a:effectLst/>
                          <a:latin typeface="+mn-lt"/>
                          <a:ea typeface="+mn-ea"/>
                          <a:cs typeface="+mn-cs"/>
                        </a:rPr>
                        <a:t>Wnioskodawca przedstawił wiarygodne analizy, wskazujące, że zakładane nowe lub znacząco ulepszone produkty (wyroby, usługi) lub</a:t>
                      </a:r>
                      <a:r>
                        <a:rPr lang="pl-PL" sz="2000" kern="1200" baseline="0" dirty="0" smtClean="0">
                          <a:solidFill>
                            <a:schemeClr val="dk1"/>
                          </a:solidFill>
                          <a:effectLst/>
                          <a:latin typeface="+mn-lt"/>
                          <a:ea typeface="+mn-ea"/>
                          <a:cs typeface="+mn-cs"/>
                        </a:rPr>
                        <a:t> </a:t>
                      </a:r>
                      <a:r>
                        <a:rPr lang="pl-PL" sz="2000" kern="1200" dirty="0" smtClean="0">
                          <a:solidFill>
                            <a:schemeClr val="dk1"/>
                          </a:solidFill>
                          <a:effectLst/>
                          <a:latin typeface="+mn-lt"/>
                          <a:ea typeface="+mn-ea"/>
                          <a:cs typeface="+mn-cs"/>
                        </a:rPr>
                        <a:t>technologie produkcji, powstałe w wyniku zakładanego wdrożenia prac B+R, nie są jeszcze dostępne lub też są dostępne, ale oferują one nowe, innowacyjne funkcjonalności co najmniej </a:t>
                      </a:r>
                      <a:br>
                        <a:rPr lang="pl-PL" sz="2000" kern="1200" dirty="0" smtClean="0">
                          <a:solidFill>
                            <a:schemeClr val="dk1"/>
                          </a:solidFill>
                          <a:effectLst/>
                          <a:latin typeface="+mn-lt"/>
                          <a:ea typeface="+mn-ea"/>
                          <a:cs typeface="+mn-cs"/>
                        </a:rPr>
                      </a:br>
                      <a:r>
                        <a:rPr lang="pl-PL" sz="2000" kern="1200" dirty="0" smtClean="0">
                          <a:solidFill>
                            <a:schemeClr val="dk1"/>
                          </a:solidFill>
                          <a:effectLst/>
                          <a:latin typeface="+mn-lt"/>
                          <a:ea typeface="+mn-ea"/>
                          <a:cs typeface="+mn-cs"/>
                        </a:rPr>
                        <a:t>w skali rynku, na którym konkuruje</a:t>
                      </a:r>
                      <a:r>
                        <a:rPr lang="pl-PL" sz="2000" kern="1200" baseline="0" dirty="0" smtClean="0">
                          <a:solidFill>
                            <a:schemeClr val="dk1"/>
                          </a:solidFill>
                          <a:effectLst/>
                          <a:latin typeface="+mn-lt"/>
                          <a:ea typeface="+mn-ea"/>
                          <a:cs typeface="+mn-cs"/>
                        </a:rPr>
                        <a:t> </a:t>
                      </a:r>
                      <a:r>
                        <a:rPr lang="pl-PL" sz="2000" kern="1200" dirty="0" smtClean="0">
                          <a:solidFill>
                            <a:schemeClr val="dk1"/>
                          </a:solidFill>
                          <a:effectLst/>
                          <a:latin typeface="+mn-lt"/>
                          <a:ea typeface="+mn-ea"/>
                          <a:cs typeface="+mn-cs"/>
                        </a:rPr>
                        <a:t>przedsiębiorstwo z wyłączeniem rynku lokalnego.</a:t>
                      </a:r>
                    </a:p>
                    <a:p>
                      <a:pPr algn="just">
                        <a:spcBef>
                          <a:spcPts val="1200"/>
                        </a:spcBef>
                        <a:spcAft>
                          <a:spcPts val="1200"/>
                        </a:spcAft>
                      </a:pPr>
                      <a:endParaRPr lang="pl-PL"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000" dirty="0" smtClean="0">
                          <a:effectLst/>
                          <a:latin typeface="Calibri" panose="020F0502020204030204" pitchFamily="34" charset="0"/>
                          <a:ea typeface="Calibri" panose="020F0502020204030204" pitchFamily="34" charset="0"/>
                          <a:cs typeface="Calibri" panose="020F0502020204030204" pitchFamily="34" charset="0"/>
                        </a:rPr>
                        <a:t>12</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24849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3444972964"/>
              </p:ext>
            </p:extLst>
          </p:nvPr>
        </p:nvGraphicFramePr>
        <p:xfrm>
          <a:off x="156292" y="1236840"/>
          <a:ext cx="8625840" cy="4003909"/>
        </p:xfrm>
        <a:graphic>
          <a:graphicData uri="http://schemas.openxmlformats.org/drawingml/2006/table">
            <a:tbl>
              <a:tblPr firstRow="1" bandRow="1">
                <a:tableStyleId>{5C22544A-7EE6-4342-B048-85BDC9FD1C3A}</a:tableStyleId>
              </a:tblPr>
              <a:tblGrid>
                <a:gridCol w="621921"/>
                <a:gridCol w="2041187"/>
                <a:gridCol w="506000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13.</a:t>
                      </a:r>
                      <a:endParaRPr lang="pl-PL" sz="2000" dirty="0"/>
                    </a:p>
                  </a:txBody>
                  <a:tcPr anchor="ctr" anchorCtr="1">
                    <a:solidFill>
                      <a:schemeClr val="accent1">
                        <a:lumMod val="20000"/>
                        <a:lumOff val="80000"/>
                      </a:schemeClr>
                    </a:solidFill>
                  </a:tcPr>
                </a:tc>
                <a:tc>
                  <a:txBody>
                    <a:bodyPr/>
                    <a:lstStyle/>
                    <a:p>
                      <a:pPr algn="just">
                        <a:lnSpc>
                          <a:spcPct val="115000"/>
                        </a:lnSpc>
                        <a:spcAft>
                          <a:spcPts val="0"/>
                        </a:spcAft>
                      </a:pPr>
                      <a:r>
                        <a:rPr lang="pl-PL"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Siedziba Wnioskodawcy</a:t>
                      </a:r>
                      <a:endParaRPr lang="pl-PL" sz="2000">
                        <a:solidFill>
                          <a:srgbClr val="00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just">
                        <a:spcBef>
                          <a:spcPts val="1200"/>
                        </a:spcBef>
                        <a:spcAft>
                          <a:spcPts val="1200"/>
                        </a:spcAft>
                      </a:pPr>
                      <a:endParaRPr lang="pl-PL" sz="2000" kern="1200" dirty="0" smtClean="0">
                        <a:solidFill>
                          <a:schemeClr val="dk1"/>
                        </a:solidFill>
                        <a:effectLst/>
                        <a:latin typeface="+mn-lt"/>
                        <a:ea typeface="+mn-ea"/>
                        <a:cs typeface="+mn-cs"/>
                      </a:endParaRPr>
                    </a:p>
                    <a:p>
                      <a:pPr algn="just">
                        <a:spcBef>
                          <a:spcPts val="1200"/>
                        </a:spcBef>
                        <a:spcAft>
                          <a:spcPts val="1200"/>
                        </a:spcAft>
                      </a:pPr>
                      <a:r>
                        <a:rPr lang="pl-PL" sz="2000" kern="1200" dirty="0" smtClean="0">
                          <a:solidFill>
                            <a:schemeClr val="dk1"/>
                          </a:solidFill>
                          <a:effectLst/>
                          <a:latin typeface="+mn-lt"/>
                          <a:ea typeface="+mn-ea"/>
                          <a:cs typeface="+mn-cs"/>
                        </a:rPr>
                        <a:t>Kryterium promuje Wnioskodawców  posiadających siedzibę na terenie województwa mazowieckiego, co zwiększy prawdopodobieństwo pozytywnego wpływu na rozwój infrastruktury B+R przyczyniając się do rozwoju ekonomicznego regionu.</a:t>
                      </a:r>
                    </a:p>
                    <a:p>
                      <a:pPr algn="just">
                        <a:spcBef>
                          <a:spcPts val="1200"/>
                        </a:spcBef>
                        <a:spcAft>
                          <a:spcPts val="1200"/>
                        </a:spcAft>
                      </a:pPr>
                      <a:r>
                        <a:rPr lang="pl-PL" sz="2000" kern="1200" dirty="0" smtClean="0">
                          <a:solidFill>
                            <a:schemeClr val="dk1"/>
                          </a:solidFill>
                          <a:effectLst/>
                          <a:latin typeface="+mn-lt"/>
                          <a:ea typeface="+mn-ea"/>
                          <a:cs typeface="+mn-cs"/>
                        </a:rPr>
                        <a:t> </a:t>
                      </a:r>
                      <a:endParaRPr lang="pl-PL"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000" strike="noStrike"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pl-PL" sz="20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09080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1515176058"/>
              </p:ext>
            </p:extLst>
          </p:nvPr>
        </p:nvGraphicFramePr>
        <p:xfrm>
          <a:off x="156292" y="1236840"/>
          <a:ext cx="8625840" cy="3089509"/>
        </p:xfrm>
        <a:graphic>
          <a:graphicData uri="http://schemas.openxmlformats.org/drawingml/2006/table">
            <a:tbl>
              <a:tblPr firstRow="1" bandRow="1">
                <a:tableStyleId>{5C22544A-7EE6-4342-B048-85BDC9FD1C3A}</a:tableStyleId>
              </a:tblPr>
              <a:tblGrid>
                <a:gridCol w="621921"/>
                <a:gridCol w="1904027"/>
                <a:gridCol w="519716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14.</a:t>
                      </a:r>
                      <a:endParaRPr lang="pl-PL" sz="2000" dirty="0"/>
                    </a:p>
                  </a:txBody>
                  <a:tcPr anchor="ctr" anchorCtr="1">
                    <a:solidFill>
                      <a:schemeClr val="accent1">
                        <a:lumMod val="20000"/>
                        <a:lumOff val="80000"/>
                      </a:schemeClr>
                    </a:solidFill>
                  </a:tcPr>
                </a:tc>
                <a:tc>
                  <a:txBody>
                    <a:bodyPr/>
                    <a:lstStyle/>
                    <a:p>
                      <a:pPr algn="l">
                        <a:lnSpc>
                          <a:spcPct val="115000"/>
                        </a:lnSpc>
                        <a:spcAft>
                          <a:spcPts val="0"/>
                        </a:spcAft>
                      </a:pPr>
                      <a:r>
                        <a:rPr lang="pl-PL" sz="2000" b="1" kern="1200" dirty="0" smtClean="0">
                          <a:solidFill>
                            <a:schemeClr val="dk1"/>
                          </a:solidFill>
                          <a:effectLst/>
                          <a:latin typeface="+mn-lt"/>
                          <a:ea typeface="+mn-ea"/>
                          <a:cs typeface="+mn-cs"/>
                        </a:rPr>
                        <a:t>Jednostki naukowe z województwa mazowieckiego</a:t>
                      </a:r>
                      <a:endParaRPr lang="pl-PL"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endParaRPr lang="pl-PL" sz="2000" kern="1200" dirty="0" smtClean="0">
                        <a:solidFill>
                          <a:schemeClr val="dk1"/>
                        </a:solidFill>
                        <a:effectLst/>
                        <a:latin typeface="+mn-lt"/>
                        <a:ea typeface="+mn-ea"/>
                        <a:cs typeface="+mn-cs"/>
                      </a:endParaRPr>
                    </a:p>
                    <a:p>
                      <a:r>
                        <a:rPr lang="pl-PL" sz="2000" kern="1200" dirty="0" smtClean="0">
                          <a:solidFill>
                            <a:schemeClr val="dk1"/>
                          </a:solidFill>
                          <a:effectLst/>
                          <a:latin typeface="+mn-lt"/>
                          <a:ea typeface="+mn-ea"/>
                          <a:cs typeface="+mn-cs"/>
                        </a:rPr>
                        <a:t>Kryterium promuje Wnioskodawców współpracujących w formie partnerstwa przy realizacji projektu z przynajmniej jedną jednostką naukową mającą siedzibę na terenie województwa mazowieckiego.</a:t>
                      </a:r>
                    </a:p>
                    <a:p>
                      <a:endParaRPr lang="pl-PL" sz="20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000" strike="noStrike"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endParaRPr lang="pl-PL" sz="20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2620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1108293015"/>
              </p:ext>
            </p:extLst>
          </p:nvPr>
        </p:nvGraphicFramePr>
        <p:xfrm>
          <a:off x="156292" y="1236840"/>
          <a:ext cx="8625840" cy="4613509"/>
        </p:xfrm>
        <a:graphic>
          <a:graphicData uri="http://schemas.openxmlformats.org/drawingml/2006/table">
            <a:tbl>
              <a:tblPr firstRow="1" bandRow="1">
                <a:tableStyleId>{5C22544A-7EE6-4342-B048-85BDC9FD1C3A}</a:tableStyleId>
              </a:tblPr>
              <a:tblGrid>
                <a:gridCol w="621921"/>
                <a:gridCol w="1980227"/>
                <a:gridCol w="512096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15.</a:t>
                      </a:r>
                      <a:endParaRPr lang="pl-PL" sz="2000" dirty="0"/>
                    </a:p>
                  </a:txBody>
                  <a:tcPr anchor="ctr" anchorCtr="1">
                    <a:solidFill>
                      <a:schemeClr val="accent1">
                        <a:lumMod val="20000"/>
                        <a:lumOff val="80000"/>
                      </a:schemeClr>
                    </a:solidFill>
                  </a:tcPr>
                </a:tc>
                <a:tc>
                  <a:txBody>
                    <a:bodyPr/>
                    <a:lstStyle/>
                    <a:p>
                      <a:pPr algn="l">
                        <a:lnSpc>
                          <a:spcPct val="115000"/>
                        </a:lnSpc>
                        <a:spcAft>
                          <a:spcPts val="0"/>
                        </a:spcAft>
                      </a:pPr>
                      <a:r>
                        <a:rPr lang="pl-PL" sz="2000" b="1" kern="1200" dirty="0" smtClean="0">
                          <a:solidFill>
                            <a:schemeClr val="dk1"/>
                          </a:solidFill>
                          <a:effectLst/>
                          <a:latin typeface="+mn-lt"/>
                          <a:ea typeface="+mn-ea"/>
                          <a:cs typeface="+mn-cs"/>
                        </a:rPr>
                        <a:t>Wielkość przedsiębiorstwa</a:t>
                      </a:r>
                      <a:endParaRPr lang="pl-PL"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endParaRPr lang="pl-PL" sz="2000" kern="1200" dirty="0" smtClean="0">
                        <a:solidFill>
                          <a:schemeClr val="dk1"/>
                        </a:solidFill>
                        <a:effectLst/>
                        <a:latin typeface="+mn-lt"/>
                        <a:ea typeface="+mn-ea"/>
                        <a:cs typeface="+mn-cs"/>
                      </a:endParaRPr>
                    </a:p>
                    <a:p>
                      <a:r>
                        <a:rPr lang="pl-PL" sz="2000" kern="1200" dirty="0" smtClean="0">
                          <a:solidFill>
                            <a:schemeClr val="dk1"/>
                          </a:solidFill>
                          <a:effectLst/>
                          <a:latin typeface="+mn-lt"/>
                          <a:ea typeface="+mn-ea"/>
                          <a:cs typeface="+mn-cs"/>
                        </a:rPr>
                        <a:t>Kryterium promuje projekty realizowane przez mikro i małe przedsiębiorstwa, a następnie przez średnie przedsiębiorstwa.</a:t>
                      </a:r>
                    </a:p>
                    <a:p>
                      <a:endParaRPr lang="pl-PL" sz="2000" kern="1200" dirty="0" smtClean="0">
                        <a:solidFill>
                          <a:schemeClr val="dk1"/>
                        </a:solidFill>
                        <a:effectLst/>
                        <a:latin typeface="+mn-lt"/>
                        <a:ea typeface="+mn-ea"/>
                        <a:cs typeface="+mn-cs"/>
                      </a:endParaRPr>
                    </a:p>
                    <a:p>
                      <a:r>
                        <a:rPr lang="pl-PL" sz="2000" kern="1200" dirty="0" smtClean="0">
                          <a:solidFill>
                            <a:schemeClr val="dk1"/>
                          </a:solidFill>
                          <a:effectLst/>
                          <a:latin typeface="+mn-lt"/>
                          <a:ea typeface="+mn-ea"/>
                          <a:cs typeface="+mn-cs"/>
                        </a:rPr>
                        <a:t>Mikro, małe lub średnie przedsiębiorstwo </a:t>
                      </a:r>
                      <a:br>
                        <a:rPr lang="pl-PL" sz="2000" kern="1200" dirty="0" smtClean="0">
                          <a:solidFill>
                            <a:schemeClr val="dk1"/>
                          </a:solidFill>
                          <a:effectLst/>
                          <a:latin typeface="+mn-lt"/>
                          <a:ea typeface="+mn-ea"/>
                          <a:cs typeface="+mn-cs"/>
                        </a:rPr>
                      </a:br>
                      <a:r>
                        <a:rPr lang="pl-PL" sz="2000" kern="1200" dirty="0" smtClean="0">
                          <a:solidFill>
                            <a:schemeClr val="dk1"/>
                          </a:solidFill>
                          <a:effectLst/>
                          <a:latin typeface="+mn-lt"/>
                          <a:ea typeface="+mn-ea"/>
                          <a:cs typeface="+mn-cs"/>
                        </a:rPr>
                        <a:t>w rozumieniu załącznika I do rozporządzenia Komisji (UE) Nr 651/2014 z dnia 17 czerwca 2014 r. uznającego niektóre rodzaje pomocy za zgodne z rynkiem wewnętrznym w zastosowaniu art. 107 i 108 Traktatu.</a:t>
                      </a:r>
                    </a:p>
                    <a:p>
                      <a:endParaRPr lang="pl-PL" sz="20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000" strike="noStrike"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pl-PL" sz="20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5369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789505287"/>
              </p:ext>
            </p:extLst>
          </p:nvPr>
        </p:nvGraphicFramePr>
        <p:xfrm>
          <a:off x="156292" y="1236840"/>
          <a:ext cx="8625840" cy="4003909"/>
        </p:xfrm>
        <a:graphic>
          <a:graphicData uri="http://schemas.openxmlformats.org/drawingml/2006/table">
            <a:tbl>
              <a:tblPr firstRow="1" bandRow="1">
                <a:tableStyleId>{5C22544A-7EE6-4342-B048-85BDC9FD1C3A}</a:tableStyleId>
              </a:tblPr>
              <a:tblGrid>
                <a:gridCol w="621921"/>
                <a:gridCol w="2345987"/>
                <a:gridCol w="475520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t>16.</a:t>
                      </a:r>
                      <a:endParaRPr lang="pl-PL" sz="2000" dirty="0"/>
                    </a:p>
                  </a:txBody>
                  <a:tcPr anchor="ctr" anchorCtr="1">
                    <a:solidFill>
                      <a:schemeClr val="accent1">
                        <a:lumMod val="20000"/>
                        <a:lumOff val="80000"/>
                      </a:schemeClr>
                    </a:solidFill>
                  </a:tcPr>
                </a:tc>
                <a:tc>
                  <a:txBody>
                    <a:bodyPr/>
                    <a:lstStyle/>
                    <a:p>
                      <a:pPr algn="l">
                        <a:lnSpc>
                          <a:spcPct val="115000"/>
                        </a:lnSpc>
                        <a:spcAft>
                          <a:spcPts val="0"/>
                        </a:spcAft>
                      </a:pPr>
                      <a:r>
                        <a:rPr lang="pl-PL" sz="2000" b="1" kern="1200" dirty="0" smtClean="0">
                          <a:solidFill>
                            <a:schemeClr val="dk1"/>
                          </a:solidFill>
                          <a:effectLst/>
                          <a:latin typeface="+mn-lt"/>
                          <a:ea typeface="+mn-ea"/>
                          <a:cs typeface="+mn-cs"/>
                        </a:rPr>
                        <a:t>Wzrost zatrudnienia pracowników zajmujących się B+R w przedsiębiorstwie</a:t>
                      </a:r>
                      <a:endParaRPr lang="pl-PL"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endParaRPr lang="pl-PL" sz="2000" kern="1200" dirty="0" smtClean="0">
                        <a:solidFill>
                          <a:schemeClr val="dk1"/>
                        </a:solidFill>
                        <a:effectLst/>
                        <a:latin typeface="+mn-lt"/>
                        <a:ea typeface="+mn-ea"/>
                        <a:cs typeface="+mn-cs"/>
                      </a:endParaRPr>
                    </a:p>
                    <a:p>
                      <a:r>
                        <a:rPr lang="pl-PL" sz="2000" kern="1200" dirty="0" smtClean="0">
                          <a:solidFill>
                            <a:schemeClr val="dk1"/>
                          </a:solidFill>
                          <a:effectLst/>
                          <a:latin typeface="+mn-lt"/>
                          <a:ea typeface="+mn-ea"/>
                          <a:cs typeface="+mn-cs"/>
                        </a:rPr>
                        <a:t>Zgodnie z RPO WM 2014-2020, kryterium promuje projekty przyczyniające się do powstawania nowych etatów dla pracowników zajmujących się B+R.</a:t>
                      </a:r>
                    </a:p>
                    <a:p>
                      <a:r>
                        <a:rPr lang="pl-PL" sz="2000" kern="1200" dirty="0" smtClean="0">
                          <a:solidFill>
                            <a:schemeClr val="dk1"/>
                          </a:solidFill>
                          <a:effectLst/>
                          <a:latin typeface="+mn-lt"/>
                          <a:ea typeface="+mn-ea"/>
                          <a:cs typeface="+mn-cs"/>
                        </a:rPr>
                        <a:t>Kryterium powiązane jest ze wskaźnikiem rezultatu:</a:t>
                      </a:r>
                    </a:p>
                    <a:p>
                      <a:r>
                        <a:rPr lang="pl-PL" sz="2000" kern="1200" dirty="0" smtClean="0">
                          <a:solidFill>
                            <a:schemeClr val="dk1"/>
                          </a:solidFill>
                          <a:effectLst/>
                          <a:latin typeface="+mn-lt"/>
                          <a:ea typeface="+mn-ea"/>
                          <a:cs typeface="+mn-cs"/>
                        </a:rPr>
                        <a:t>„Liczba nowych naukowców we wspieranych jednostkach, [EPC]”</a:t>
                      </a:r>
                    </a:p>
                    <a:p>
                      <a:endParaRPr lang="pl-PL" sz="20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000" strike="noStrike"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pl-PL" sz="2000" strike="sng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85487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SZCZEGÓŁOWE</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3128842446"/>
              </p:ext>
            </p:extLst>
          </p:nvPr>
        </p:nvGraphicFramePr>
        <p:xfrm>
          <a:off x="156292" y="1236840"/>
          <a:ext cx="8625840" cy="2479909"/>
        </p:xfrm>
        <a:graphic>
          <a:graphicData uri="http://schemas.openxmlformats.org/drawingml/2006/table">
            <a:tbl>
              <a:tblPr firstRow="1" bandRow="1">
                <a:tableStyleId>{5C22544A-7EE6-4342-B048-85BDC9FD1C3A}</a:tableStyleId>
              </a:tblPr>
              <a:tblGrid>
                <a:gridCol w="621921"/>
                <a:gridCol w="2345987"/>
                <a:gridCol w="4755204"/>
                <a:gridCol w="902728"/>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Maksymalna liczba punktów</a:t>
                      </a:r>
                      <a:endParaRPr lang="pl-PL" sz="1350" dirty="0" smtClean="0"/>
                    </a:p>
                  </a:txBody>
                  <a:tcPr anchor="ctr"/>
                </a:tc>
              </a:tr>
              <a:tr h="1011927">
                <a:tc>
                  <a:txBody>
                    <a:bodyPr/>
                    <a:lstStyle/>
                    <a:p>
                      <a:pPr algn="l"/>
                      <a:r>
                        <a:rPr lang="pl-PL" sz="2000" dirty="0" smtClean="0">
                          <a:solidFill>
                            <a:srgbClr val="FF0000"/>
                          </a:solidFill>
                        </a:rPr>
                        <a:t>17.</a:t>
                      </a:r>
                      <a:endParaRPr lang="pl-PL" sz="2000" dirty="0">
                        <a:solidFill>
                          <a:srgbClr val="FF0000"/>
                        </a:solidFill>
                      </a:endParaRPr>
                    </a:p>
                  </a:txBody>
                  <a:tcPr anchor="ctr" anchorCtr="1">
                    <a:solidFill>
                      <a:schemeClr val="accent1">
                        <a:lumMod val="20000"/>
                        <a:lumOff val="80000"/>
                      </a:schemeClr>
                    </a:solidFill>
                  </a:tcPr>
                </a:tc>
                <a:tc>
                  <a:txBody>
                    <a:bodyPr/>
                    <a:lstStyle/>
                    <a:p>
                      <a:pPr algn="l">
                        <a:lnSpc>
                          <a:spcPct val="115000"/>
                        </a:lnSpc>
                        <a:spcAft>
                          <a:spcPts val="0"/>
                        </a:spcAft>
                      </a:pPr>
                      <a:r>
                        <a:rPr lang="pl-PL" sz="2000" b="1" kern="1200" dirty="0" smtClean="0">
                          <a:solidFill>
                            <a:srgbClr val="FF0000"/>
                          </a:solidFill>
                          <a:effectLst/>
                          <a:latin typeface="+mn-lt"/>
                          <a:ea typeface="+mn-ea"/>
                          <a:cs typeface="+mn-cs"/>
                        </a:rPr>
                        <a:t>Termin zakończenia realizacji projektu</a:t>
                      </a:r>
                      <a:endParaRPr lang="pl-PL" sz="20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solidFill>
                      <a:schemeClr val="accent1">
                        <a:lumMod val="20000"/>
                        <a:lumOff val="80000"/>
                      </a:schemeClr>
                    </a:solidFill>
                  </a:tcPr>
                </a:tc>
                <a:tc>
                  <a:txBody>
                    <a:bodyPr/>
                    <a:lstStyle/>
                    <a:p>
                      <a:endParaRPr lang="pl-PL" sz="2000" kern="1200" dirty="0" smtClean="0">
                        <a:solidFill>
                          <a:srgbClr val="FF0000"/>
                        </a:solidFill>
                        <a:effectLst/>
                        <a:latin typeface="+mn-lt"/>
                        <a:ea typeface="+mn-ea"/>
                        <a:cs typeface="+mn-cs"/>
                      </a:endParaRPr>
                    </a:p>
                    <a:p>
                      <a:pPr algn="just"/>
                      <a:r>
                        <a:rPr lang="pl-PL" sz="2000" kern="1200" dirty="0" smtClean="0">
                          <a:solidFill>
                            <a:srgbClr val="FF0000"/>
                          </a:solidFill>
                          <a:effectLst/>
                          <a:latin typeface="+mn-lt"/>
                          <a:ea typeface="+mn-ea"/>
                          <a:cs typeface="+mn-cs"/>
                        </a:rPr>
                        <a:t>Kryterium promuje projekty, których  rzeczowe zakończenie realizacji planowane jest przed dniem 30 września 2018 r.</a:t>
                      </a:r>
                    </a:p>
                    <a:p>
                      <a:endParaRPr lang="pl-PL" sz="2000" kern="1200" dirty="0">
                        <a:solidFill>
                          <a:srgbClr val="FF0000"/>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pl-PL" sz="2000" strike="noStrike"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5</a:t>
                      </a:r>
                      <a:endParaRPr lang="pl-PL" sz="2000" strike="sng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640685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73552" y="1616576"/>
            <a:ext cx="8545513" cy="4524315"/>
          </a:xfrm>
          <a:prstGeom prst="rect">
            <a:avLst/>
          </a:prstGeom>
          <a:noFill/>
        </p:spPr>
        <p:txBody>
          <a:bodyPr>
            <a:spAutoFit/>
          </a:bodyPr>
          <a:lstStyle/>
          <a:p>
            <a:pPr algn="ctr" eaLnBrk="0" hangingPunct="0">
              <a:defRPr/>
            </a:pPr>
            <a:r>
              <a:rPr lang="pl-PL" sz="3600" b="1" dirty="0" smtClean="0">
                <a:latin typeface="+mn-lt"/>
              </a:rPr>
              <a:t>Działanie </a:t>
            </a:r>
            <a:r>
              <a:rPr lang="pl-PL" sz="3600" b="1" dirty="0">
                <a:latin typeface="+mn-lt"/>
              </a:rPr>
              <a:t>1.2 </a:t>
            </a:r>
          </a:p>
          <a:p>
            <a:pPr algn="ctr" eaLnBrk="0" hangingPunct="0">
              <a:defRPr/>
            </a:pPr>
            <a:r>
              <a:rPr lang="pl-PL" sz="3600" b="1" dirty="0">
                <a:latin typeface="+mn-lt"/>
              </a:rPr>
              <a:t>Działalność badawczo - rozwojowa </a:t>
            </a:r>
            <a:r>
              <a:rPr lang="pl-PL" sz="3600" b="1" dirty="0" smtClean="0">
                <a:latin typeface="+mn-lt"/>
              </a:rPr>
              <a:t>przedsiębiorstw</a:t>
            </a:r>
            <a:endParaRPr lang="pl-PL" sz="3600" b="1" dirty="0">
              <a:latin typeface="+mn-lt"/>
            </a:endParaRPr>
          </a:p>
          <a:p>
            <a:pPr algn="ctr" eaLnBrk="0" hangingPunct="0">
              <a:defRPr/>
            </a:pPr>
            <a:endParaRPr lang="pl-PL" sz="3600" b="1" dirty="0">
              <a:latin typeface="+mn-lt"/>
            </a:endParaRPr>
          </a:p>
          <a:p>
            <a:pPr algn="ctr" eaLnBrk="0" hangingPunct="0">
              <a:defRPr/>
            </a:pPr>
            <a:r>
              <a:rPr lang="pl-PL" sz="3600" b="1" dirty="0">
                <a:latin typeface="+mn-lt"/>
              </a:rPr>
              <a:t>typ projektu: „Proces eksperymentowania </a:t>
            </a:r>
            <a:r>
              <a:rPr lang="pl-PL" sz="3600" b="1" dirty="0" smtClean="0">
                <a:latin typeface="+mn-lt"/>
              </a:rPr>
              <a:t/>
            </a:r>
            <a:br>
              <a:rPr lang="pl-PL" sz="3600" b="1" dirty="0" smtClean="0">
                <a:latin typeface="+mn-lt"/>
              </a:rPr>
            </a:br>
            <a:r>
              <a:rPr lang="pl-PL" sz="3600" b="1" dirty="0" smtClean="0">
                <a:latin typeface="+mn-lt"/>
              </a:rPr>
              <a:t>i </a:t>
            </a:r>
            <a:r>
              <a:rPr lang="pl-PL" sz="3600" b="1" dirty="0">
                <a:latin typeface="+mn-lt"/>
              </a:rPr>
              <a:t>poszukiwania nisz rozwojowych </a:t>
            </a:r>
            <a:r>
              <a:rPr lang="pl-PL" sz="3600" b="1" dirty="0" smtClean="0">
                <a:latin typeface="+mn-lt"/>
              </a:rPr>
              <a:t/>
            </a:r>
            <a:br>
              <a:rPr lang="pl-PL" sz="3600" b="1" dirty="0" smtClean="0">
                <a:latin typeface="+mn-lt"/>
              </a:rPr>
            </a:br>
            <a:r>
              <a:rPr lang="pl-PL" sz="3600" b="1" dirty="0" smtClean="0">
                <a:latin typeface="+mn-lt"/>
              </a:rPr>
              <a:t>i </a:t>
            </a:r>
            <a:r>
              <a:rPr lang="pl-PL" sz="3600" b="1" dirty="0">
                <a:latin typeface="+mn-lt"/>
              </a:rPr>
              <a:t>innowacyjnych </a:t>
            </a:r>
            <a:br>
              <a:rPr lang="pl-PL" sz="3600" b="1" dirty="0">
                <a:latin typeface="+mn-lt"/>
              </a:rPr>
            </a:br>
            <a:r>
              <a:rPr lang="pl-PL" sz="3600" b="1" dirty="0">
                <a:latin typeface="+mn-lt"/>
              </a:rPr>
              <a:t>(konkurs nieprofilowany)”</a:t>
            </a:r>
          </a:p>
        </p:txBody>
      </p:sp>
    </p:spTree>
    <p:extLst>
      <p:ext uri="{BB962C8B-B14F-4D97-AF65-F5344CB8AC3E}">
        <p14:creationId xmlns:p14="http://schemas.microsoft.com/office/powerpoint/2010/main" val="4106888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276" y="369650"/>
            <a:ext cx="8515350" cy="1474011"/>
          </a:xfrm>
        </p:spPr>
        <p:txBody>
          <a:bodyPr/>
          <a:lstStyle/>
          <a:p>
            <a:r>
              <a:rPr lang="pl-PL" sz="2000" b="1" dirty="0" smtClean="0"/>
              <a:t>KRYTERIA DOSTĘPU</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1802883900"/>
              </p:ext>
            </p:extLst>
          </p:nvPr>
        </p:nvGraphicFramePr>
        <p:xfrm>
          <a:off x="156292" y="1236840"/>
          <a:ext cx="8625840" cy="5417419"/>
        </p:xfrm>
        <a:graphic>
          <a:graphicData uri="http://schemas.openxmlformats.org/drawingml/2006/table">
            <a:tbl>
              <a:tblPr firstRow="1" bandRow="1">
                <a:tableStyleId>{5C22544A-7EE6-4342-B048-85BDC9FD1C3A}</a:tableStyleId>
              </a:tblPr>
              <a:tblGrid>
                <a:gridCol w="466279"/>
                <a:gridCol w="1400782"/>
                <a:gridCol w="5875508"/>
                <a:gridCol w="883271"/>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Punktacja</a:t>
                      </a:r>
                      <a:endParaRPr lang="pl-PL" sz="1350" dirty="0" smtClean="0"/>
                    </a:p>
                  </a:txBody>
                  <a:tcPr anchor="ctr"/>
                </a:tc>
              </a:tr>
              <a:tr h="1011927">
                <a:tc>
                  <a:txBody>
                    <a:bodyPr/>
                    <a:lstStyle/>
                    <a:p>
                      <a:pPr algn="l"/>
                      <a:r>
                        <a:rPr lang="pl-PL" sz="1550" dirty="0" smtClean="0"/>
                        <a:t>1</a:t>
                      </a:r>
                      <a:r>
                        <a:rPr lang="pl-PL" sz="1600" dirty="0" smtClean="0"/>
                        <a:t>.</a:t>
                      </a:r>
                      <a:endParaRPr lang="pl-PL" sz="1600" dirty="0"/>
                    </a:p>
                  </a:txBody>
                  <a:tcPr anchor="ctr" anchorCtr="1">
                    <a:solidFill>
                      <a:schemeClr val="accent1">
                        <a:lumMod val="20000"/>
                        <a:lumOff val="80000"/>
                      </a:schemeClr>
                    </a:solidFill>
                  </a:tcPr>
                </a:tc>
                <a:tc>
                  <a:txBody>
                    <a:bodyPr/>
                    <a:lstStyle/>
                    <a:p>
                      <a:pPr algn="ctr"/>
                      <a:r>
                        <a:rPr lang="pl-PL" sz="1800" b="1" kern="1200" dirty="0" smtClean="0">
                          <a:solidFill>
                            <a:schemeClr val="dk1"/>
                          </a:solidFill>
                          <a:effectLst/>
                          <a:latin typeface="+mn-lt"/>
                          <a:ea typeface="+mn-ea"/>
                          <a:cs typeface="+mn-cs"/>
                        </a:rPr>
                        <a:t>Potencjał Wnioskodawcy</a:t>
                      </a:r>
                      <a:endParaRPr lang="pl-PL" sz="1800" dirty="0">
                        <a:solidFill>
                          <a:srgbClr val="FF0000"/>
                        </a:solidFill>
                      </a:endParaRPr>
                    </a:p>
                  </a:txBody>
                  <a:tcPr anchor="ctr" anchorCtr="1">
                    <a:solidFill>
                      <a:schemeClr val="accent1">
                        <a:lumMod val="20000"/>
                        <a:lumOff val="80000"/>
                      </a:schemeClr>
                    </a:solidFill>
                  </a:tcPr>
                </a:tc>
                <a:tc>
                  <a:txBody>
                    <a:bodyPr/>
                    <a:lstStyle/>
                    <a:p>
                      <a:pPr algn="just"/>
                      <a:r>
                        <a:rPr lang="pl-PL" sz="1800" kern="1200" dirty="0" smtClean="0">
                          <a:solidFill>
                            <a:schemeClr val="dk1"/>
                          </a:solidFill>
                          <a:effectLst/>
                          <a:latin typeface="+mn-lt"/>
                          <a:ea typeface="+mn-ea"/>
                          <a:cs typeface="+mn-cs"/>
                        </a:rPr>
                        <a:t>Wnioskodawca w ramach ocenianego kryterium wykazuje potencjał do prowadzenia prac badawczo-rozwojowych przewidzianych w projekcie. W szczególności ocenie będzie poddane czy: </a:t>
                      </a:r>
                    </a:p>
                    <a:p>
                      <a:pPr marL="285750" indent="-285750" algn="just">
                        <a:buFont typeface="Arial" panose="020B0604020202020204" pitchFamily="34" charset="0"/>
                        <a:buChar char="•"/>
                      </a:pPr>
                      <a:r>
                        <a:rPr lang="pl-PL" sz="1800" u="none" strike="noStrike" kern="1200" dirty="0" smtClean="0">
                          <a:solidFill>
                            <a:schemeClr val="dk1"/>
                          </a:solidFill>
                          <a:effectLst/>
                          <a:latin typeface="+mn-lt"/>
                          <a:ea typeface="+mn-ea"/>
                          <a:cs typeface="+mn-cs"/>
                        </a:rPr>
                        <a:t>dotychczasowe doświadczenie Wnioskodawcy lub Partnera w prowadzeniu prac badawczo-rozwojowych  (samodzielnie lub na zlecenie) pozwolą na merytoryczną i terminową realizację projektu;</a:t>
                      </a:r>
                    </a:p>
                    <a:p>
                      <a:pPr marL="285750" indent="-285750" algn="just">
                        <a:buFont typeface="Arial" panose="020B0604020202020204" pitchFamily="34" charset="0"/>
                        <a:buChar char="•"/>
                      </a:pPr>
                      <a:r>
                        <a:rPr lang="pl-PL" sz="1800" u="none" strike="noStrike" kern="1200" dirty="0" smtClean="0">
                          <a:solidFill>
                            <a:schemeClr val="dk1"/>
                          </a:solidFill>
                          <a:effectLst/>
                          <a:latin typeface="+mn-lt"/>
                          <a:ea typeface="+mn-ea"/>
                          <a:cs typeface="+mn-cs"/>
                        </a:rPr>
                        <a:t>Wnioskodawca lub Partner zapewniają zasoby kadrowe, w tym kluczowy personel zaangażowany w realizację projektu oraz zasoby rzeczowe, w tym infrastrukturę naukowo – badawczą (pomieszczenia, aparatura naukowo – badawcza oraz inne wyposażenie niezbędne do realizacji prac w projekcie), które pozwolą na merytoryczną i terminową realizację projektu. </a:t>
                      </a:r>
                      <a:endParaRPr lang="pl-PL" sz="2000" u="none" strike="noStrike" kern="1200" dirty="0" smtClean="0">
                        <a:solidFill>
                          <a:schemeClr val="dk1"/>
                        </a:solidFill>
                        <a:effectLst/>
                        <a:latin typeface="+mn-lt"/>
                        <a:ea typeface="+mn-ea"/>
                        <a:cs typeface="+mn-cs"/>
                      </a:endParaRPr>
                    </a:p>
                    <a:p>
                      <a:pPr algn="just"/>
                      <a:r>
                        <a:rPr lang="pl-PL" sz="1800" kern="1200" dirty="0" smtClean="0">
                          <a:solidFill>
                            <a:schemeClr val="dk1"/>
                          </a:solidFill>
                          <a:effectLst/>
                          <a:latin typeface="+mn-lt"/>
                          <a:ea typeface="+mn-ea"/>
                          <a:cs typeface="+mn-cs"/>
                        </a:rPr>
                        <a:t> </a:t>
                      </a:r>
                      <a:endParaRPr lang="pl-PL" sz="2000" kern="1200" dirty="0" smtClean="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1800" dirty="0" smtClean="0">
                          <a:effectLst/>
                          <a:latin typeface="+mj-lt"/>
                          <a:ea typeface="Times New Roman" panose="02020603050405020304" pitchFamily="18" charset="0"/>
                        </a:rPr>
                        <a:t>0/1</a:t>
                      </a:r>
                      <a:endParaRPr lang="pl-PL" sz="18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1984651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276" y="369650"/>
            <a:ext cx="8515350" cy="1474011"/>
          </a:xfrm>
        </p:spPr>
        <p:txBody>
          <a:bodyPr/>
          <a:lstStyle/>
          <a:p>
            <a:r>
              <a:rPr lang="pl-PL" sz="2000" b="1" dirty="0" smtClean="0"/>
              <a:t>KRYTERIA DOSTĘPU</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3953834212"/>
              </p:ext>
            </p:extLst>
          </p:nvPr>
        </p:nvGraphicFramePr>
        <p:xfrm>
          <a:off x="156292" y="1236840"/>
          <a:ext cx="8625840" cy="2948539"/>
        </p:xfrm>
        <a:graphic>
          <a:graphicData uri="http://schemas.openxmlformats.org/drawingml/2006/table">
            <a:tbl>
              <a:tblPr firstRow="1" bandRow="1">
                <a:tableStyleId>{5C22544A-7EE6-4342-B048-85BDC9FD1C3A}</a:tableStyleId>
              </a:tblPr>
              <a:tblGrid>
                <a:gridCol w="466279"/>
                <a:gridCol w="1400782"/>
                <a:gridCol w="5875508"/>
                <a:gridCol w="883271"/>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Punktacja</a:t>
                      </a:r>
                      <a:endParaRPr lang="pl-PL" sz="1350" dirty="0" smtClean="0"/>
                    </a:p>
                  </a:txBody>
                  <a:tcPr anchor="ctr"/>
                </a:tc>
              </a:tr>
              <a:tr h="1011927">
                <a:tc>
                  <a:txBody>
                    <a:bodyPr/>
                    <a:lstStyle/>
                    <a:p>
                      <a:pPr algn="l"/>
                      <a:r>
                        <a:rPr lang="pl-PL" sz="1550" dirty="0" smtClean="0"/>
                        <a:t>1</a:t>
                      </a:r>
                      <a:r>
                        <a:rPr lang="pl-PL" sz="1600" dirty="0" smtClean="0"/>
                        <a:t>.</a:t>
                      </a:r>
                      <a:endParaRPr lang="pl-PL" sz="1600" dirty="0"/>
                    </a:p>
                  </a:txBody>
                  <a:tcPr anchor="ctr" anchorCtr="1">
                    <a:solidFill>
                      <a:schemeClr val="accent1">
                        <a:lumMod val="20000"/>
                        <a:lumOff val="80000"/>
                      </a:schemeClr>
                    </a:solidFill>
                  </a:tcPr>
                </a:tc>
                <a:tc>
                  <a:txBody>
                    <a:bodyPr/>
                    <a:lstStyle/>
                    <a:p>
                      <a:pPr algn="ctr"/>
                      <a:r>
                        <a:rPr lang="pl-PL" sz="1800" b="1" kern="1200" dirty="0" smtClean="0">
                          <a:solidFill>
                            <a:schemeClr val="dk1"/>
                          </a:solidFill>
                          <a:effectLst/>
                          <a:latin typeface="+mn-lt"/>
                          <a:ea typeface="+mn-ea"/>
                          <a:cs typeface="+mn-cs"/>
                        </a:rPr>
                        <a:t>Potencjał Wnioskodawcy</a:t>
                      </a:r>
                      <a:endParaRPr lang="pl-PL" sz="1800" dirty="0">
                        <a:solidFill>
                          <a:srgbClr val="FF0000"/>
                        </a:solidFill>
                      </a:endParaRPr>
                    </a:p>
                  </a:txBody>
                  <a:tcPr anchor="ctr" anchorCtr="1">
                    <a:solidFill>
                      <a:schemeClr val="accent1">
                        <a:lumMod val="20000"/>
                        <a:lumOff val="80000"/>
                      </a:schemeClr>
                    </a:solidFill>
                  </a:tcPr>
                </a:tc>
                <a:tc>
                  <a:txBody>
                    <a:bodyPr/>
                    <a:lstStyle/>
                    <a:p>
                      <a:pPr algn="just"/>
                      <a:r>
                        <a:rPr lang="pl-PL" sz="1800" kern="1200" dirty="0" smtClean="0">
                          <a:solidFill>
                            <a:schemeClr val="dk1"/>
                          </a:solidFill>
                          <a:effectLst/>
                          <a:latin typeface="+mn-lt"/>
                          <a:ea typeface="+mn-ea"/>
                          <a:cs typeface="+mn-cs"/>
                        </a:rPr>
                        <a:t>Wnioskodawca musi opisać zasoby, które jego zdaniem są niezbędne dla realizacji projektu oraz podać uzasadnienie. Jeżeli wnioskodawca w momencie składania wniosku nie posiada pełnych zasobów, możliwe jest pozyskanie ich w ramach projektu, wówczas przedstawia on wiarygodne analizy potwierdzające potencjał umożliwiający pozyskanie właściwych zasobów.  </a:t>
                      </a:r>
                      <a:endParaRPr lang="pl-PL" sz="2000" kern="1200" dirty="0" smtClean="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endParaRPr lang="pl-PL" sz="18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32699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276" y="369650"/>
            <a:ext cx="8515350" cy="1474011"/>
          </a:xfrm>
        </p:spPr>
        <p:txBody>
          <a:bodyPr/>
          <a:lstStyle/>
          <a:p>
            <a:r>
              <a:rPr lang="pl-PL" sz="2000" b="1" dirty="0" smtClean="0"/>
              <a:t>KRYTERIA DOSTĘPU</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2124324454"/>
              </p:ext>
            </p:extLst>
          </p:nvPr>
        </p:nvGraphicFramePr>
        <p:xfrm>
          <a:off x="156292" y="1236840"/>
          <a:ext cx="8625840" cy="4118209"/>
        </p:xfrm>
        <a:graphic>
          <a:graphicData uri="http://schemas.openxmlformats.org/drawingml/2006/table">
            <a:tbl>
              <a:tblPr firstRow="1" bandRow="1">
                <a:tableStyleId>{5C22544A-7EE6-4342-B048-85BDC9FD1C3A}</a:tableStyleId>
              </a:tblPr>
              <a:tblGrid>
                <a:gridCol w="466279"/>
                <a:gridCol w="1400782"/>
                <a:gridCol w="5875508"/>
                <a:gridCol w="883271"/>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Punktacja</a:t>
                      </a:r>
                      <a:endParaRPr lang="pl-PL" sz="1350" dirty="0" smtClean="0"/>
                    </a:p>
                  </a:txBody>
                  <a:tcPr anchor="ctr"/>
                </a:tc>
              </a:tr>
              <a:tr h="1011927">
                <a:tc>
                  <a:txBody>
                    <a:bodyPr/>
                    <a:lstStyle/>
                    <a:p>
                      <a:pPr algn="l"/>
                      <a:r>
                        <a:rPr lang="pl-PL" sz="1550" dirty="0" smtClean="0"/>
                        <a:t>2</a:t>
                      </a:r>
                      <a:r>
                        <a:rPr lang="pl-PL" sz="1600" dirty="0" smtClean="0"/>
                        <a:t>.</a:t>
                      </a:r>
                      <a:endParaRPr lang="pl-PL" sz="1600" dirty="0"/>
                    </a:p>
                  </a:txBody>
                  <a:tcPr anchor="ctr" anchorCtr="1">
                    <a:solidFill>
                      <a:schemeClr val="accent1">
                        <a:lumMod val="20000"/>
                        <a:lumOff val="80000"/>
                      </a:schemeClr>
                    </a:solidFill>
                  </a:tcPr>
                </a:tc>
                <a:tc>
                  <a:txBody>
                    <a:bodyPr/>
                    <a:lstStyle/>
                    <a:p>
                      <a:pPr algn="just">
                        <a:lnSpc>
                          <a:spcPct val="115000"/>
                        </a:lnSpc>
                        <a:spcAft>
                          <a:spcPts val="1000"/>
                        </a:spcAft>
                      </a:pPr>
                      <a:r>
                        <a:rPr lang="pl-PL" sz="1800" b="1" dirty="0">
                          <a:effectLst/>
                          <a:latin typeface="Calibri" panose="020F0502020204030204" pitchFamily="34" charset="0"/>
                          <a:ea typeface="Calibri" panose="020F0502020204030204" pitchFamily="34" charset="0"/>
                          <a:cs typeface="Calibri" panose="020F0502020204030204" pitchFamily="34" charset="0"/>
                        </a:rPr>
                        <a:t>Efekty dyfuzji działalności </a:t>
                      </a:r>
                      <a:r>
                        <a:rPr lang="pl-PL" sz="1800" b="1" dirty="0" smtClean="0">
                          <a:effectLst/>
                          <a:latin typeface="Calibri" panose="020F0502020204030204" pitchFamily="34" charset="0"/>
                          <a:ea typeface="Calibri" panose="020F0502020204030204" pitchFamily="34" charset="0"/>
                          <a:cs typeface="Calibri" panose="020F0502020204030204" pitchFamily="34" charset="0"/>
                        </a:rPr>
                        <a:t>B+R</a:t>
                      </a:r>
                      <a:endParaRPr lang="pl-PL" sz="18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just"/>
                      <a:r>
                        <a:rPr lang="pl-PL" sz="1800" kern="1200" dirty="0" smtClean="0">
                          <a:solidFill>
                            <a:schemeClr val="dk1"/>
                          </a:solidFill>
                          <a:effectLst/>
                          <a:latin typeface="+mn-lt"/>
                          <a:ea typeface="+mn-ea"/>
                          <a:cs typeface="+mn-cs"/>
                        </a:rPr>
                        <a:t>Zgodnie z RPO WM 2014 – 2020, warunkiem otrzymania przez duże przedsiębiorstwo wsparcia w konkursie jest wykazanie efektu dyfuzji m.in. poprzez opis planowanej współpracy z MŚP lub organizacjami badawczymi w trakcie realizacji projektu lub w terminie do 3 lat od rzeczowego zakończenia projektu. W przypadku MŚP kryterium uznaje się </a:t>
                      </a:r>
                      <a:br>
                        <a:rPr lang="pl-PL" sz="1800" kern="1200" dirty="0" smtClean="0">
                          <a:solidFill>
                            <a:schemeClr val="dk1"/>
                          </a:solidFill>
                          <a:effectLst/>
                          <a:latin typeface="+mn-lt"/>
                          <a:ea typeface="+mn-ea"/>
                          <a:cs typeface="+mn-cs"/>
                        </a:rPr>
                      </a:br>
                      <a:r>
                        <a:rPr lang="pl-PL" sz="1800" kern="1200" dirty="0" smtClean="0">
                          <a:solidFill>
                            <a:schemeClr val="dk1"/>
                          </a:solidFill>
                          <a:effectLst/>
                          <a:latin typeface="+mn-lt"/>
                          <a:ea typeface="+mn-ea"/>
                          <a:cs typeface="+mn-cs"/>
                        </a:rPr>
                        <a:t>za spełnione. </a:t>
                      </a:r>
                      <a:endParaRPr lang="pl-PL" sz="1800"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1800" dirty="0" smtClean="0">
                          <a:effectLst/>
                          <a:latin typeface="+mj-lt"/>
                          <a:ea typeface="Times New Roman" panose="02020603050405020304" pitchFamily="18" charset="0"/>
                        </a:rPr>
                        <a:t>0/1</a:t>
                      </a:r>
                      <a:endParaRPr lang="pl-PL" sz="18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r h="1011927">
                <a:tc>
                  <a:txBody>
                    <a:bodyPr/>
                    <a:lstStyle/>
                    <a:p>
                      <a:pPr algn="l"/>
                      <a:r>
                        <a:rPr lang="pl-PL" sz="1600" dirty="0" smtClean="0"/>
                        <a:t>3.</a:t>
                      </a:r>
                      <a:endParaRPr lang="pl-PL" sz="1600" dirty="0"/>
                    </a:p>
                  </a:txBody>
                  <a:tcPr anchor="ctr" anchorCtr="1">
                    <a:solidFill>
                      <a:schemeClr val="accent1">
                        <a:lumMod val="20000"/>
                        <a:lumOff val="80000"/>
                      </a:schemeClr>
                    </a:solidFill>
                  </a:tcPr>
                </a:tc>
                <a:tc>
                  <a:txBody>
                    <a:bodyPr/>
                    <a:lstStyle/>
                    <a:p>
                      <a:pPr algn="just">
                        <a:lnSpc>
                          <a:spcPct val="115000"/>
                        </a:lnSpc>
                        <a:spcAft>
                          <a:spcPts val="1000"/>
                        </a:spcAft>
                      </a:pPr>
                      <a:r>
                        <a:rPr lang="pl-PL" sz="1800" b="1" kern="1200" dirty="0" smtClean="0">
                          <a:solidFill>
                            <a:schemeClr val="dk1"/>
                          </a:solidFill>
                          <a:effectLst/>
                          <a:latin typeface="+mn-lt"/>
                          <a:ea typeface="+mn-ea"/>
                          <a:cs typeface="+mn-cs"/>
                        </a:rPr>
                        <a:t>Prace B+R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Prace B+R ujęte w projekcie obejmują jedynie badania przemysłowe i/lub prace rozwojowe.</a:t>
                      </a:r>
                    </a:p>
                    <a:p>
                      <a:r>
                        <a:rPr lang="pl-PL" sz="1800" kern="1200" dirty="0" smtClean="0">
                          <a:solidFill>
                            <a:schemeClr val="dk1"/>
                          </a:solidFill>
                          <a:effectLst/>
                          <a:latin typeface="+mn-lt"/>
                          <a:ea typeface="+mn-ea"/>
                          <a:cs typeface="+mn-cs"/>
                        </a:rPr>
                        <a:t>Prace B+R zostały prawidłowo przyporządkowane do badań przemysłowych i/lub prac rozwojowych.</a:t>
                      </a:r>
                      <a:r>
                        <a:rPr lang="pl-PL" dirty="0" smtClean="0">
                          <a:effectLst/>
                        </a:rPr>
                        <a:t> </a:t>
                      </a:r>
                      <a:endParaRPr lang="pl-PL" sz="1800"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Times New Roman" panose="02020603050405020304" pitchFamily="18" charset="0"/>
                          <a:cs typeface="+mn-cs"/>
                        </a:rPr>
                        <a:t>0/1</a:t>
                      </a:r>
                    </a:p>
                    <a:p>
                      <a:pPr algn="ctr">
                        <a:lnSpc>
                          <a:spcPct val="115000"/>
                        </a:lnSpc>
                        <a:spcAft>
                          <a:spcPts val="0"/>
                        </a:spcAft>
                      </a:pPr>
                      <a:endParaRPr lang="pl-PL" sz="18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979534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276" y="369650"/>
            <a:ext cx="8515350" cy="1474011"/>
          </a:xfrm>
        </p:spPr>
        <p:txBody>
          <a:bodyPr/>
          <a:lstStyle/>
          <a:p>
            <a:r>
              <a:rPr lang="pl-PL" sz="2000" b="1" dirty="0" smtClean="0"/>
              <a:t>KRYTERIA DOSTĘPU</a:t>
            </a:r>
            <a:endParaRPr lang="pl-PL" sz="2000" b="1" dirty="0"/>
          </a:p>
        </p:txBody>
      </p:sp>
      <p:graphicFrame>
        <p:nvGraphicFramePr>
          <p:cNvPr id="4" name="Tabela 3"/>
          <p:cNvGraphicFramePr>
            <a:graphicFrameLocks noGrp="1"/>
          </p:cNvGraphicFramePr>
          <p:nvPr>
            <p:extLst>
              <p:ext uri="{D42A27DB-BD31-4B8C-83A1-F6EECF244321}">
                <p14:modId xmlns:p14="http://schemas.microsoft.com/office/powerpoint/2010/main" val="396134312"/>
              </p:ext>
            </p:extLst>
          </p:nvPr>
        </p:nvGraphicFramePr>
        <p:xfrm>
          <a:off x="156292" y="1236840"/>
          <a:ext cx="8625840" cy="4868779"/>
        </p:xfrm>
        <a:graphic>
          <a:graphicData uri="http://schemas.openxmlformats.org/drawingml/2006/table">
            <a:tbl>
              <a:tblPr firstRow="1" bandRow="1">
                <a:tableStyleId>{5C22544A-7EE6-4342-B048-85BDC9FD1C3A}</a:tableStyleId>
              </a:tblPr>
              <a:tblGrid>
                <a:gridCol w="466279"/>
                <a:gridCol w="1400782"/>
                <a:gridCol w="5875508"/>
                <a:gridCol w="883271"/>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Punktacja</a:t>
                      </a:r>
                      <a:endParaRPr lang="pl-PL" sz="1350" dirty="0" smtClean="0"/>
                    </a:p>
                  </a:txBody>
                  <a:tcPr anchor="ctr"/>
                </a:tc>
              </a:tr>
              <a:tr h="1011927">
                <a:tc>
                  <a:txBody>
                    <a:bodyPr/>
                    <a:lstStyle/>
                    <a:p>
                      <a:pPr algn="l"/>
                      <a:r>
                        <a:rPr lang="pl-PL" sz="1600" dirty="0" smtClean="0"/>
                        <a:t>4.</a:t>
                      </a:r>
                      <a:endParaRPr lang="pl-PL" sz="1600" dirty="0"/>
                    </a:p>
                  </a:txBody>
                  <a:tcPr anchor="ctr" anchorCtr="1">
                    <a:solidFill>
                      <a:schemeClr val="accent1">
                        <a:lumMod val="20000"/>
                        <a:lumOff val="80000"/>
                      </a:schemeClr>
                    </a:solidFill>
                  </a:tcPr>
                </a:tc>
                <a:tc>
                  <a:txBody>
                    <a:bodyPr/>
                    <a:lstStyle/>
                    <a:p>
                      <a:r>
                        <a:rPr lang="pl-PL" sz="1800" b="1" kern="1200" dirty="0" smtClean="0">
                          <a:solidFill>
                            <a:schemeClr val="dk1"/>
                          </a:solidFill>
                          <a:effectLst/>
                          <a:latin typeface="+mn-lt"/>
                          <a:ea typeface="+mn-ea"/>
                          <a:cs typeface="+mn-cs"/>
                        </a:rPr>
                        <a:t>Wykonalność finansowa</a:t>
                      </a:r>
                      <a:endParaRPr lang="pl-PL" sz="18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przedstawił wiarygodne analizy wskazujące, że:</a:t>
                      </a:r>
                      <a:endParaRPr lang="pl-PL" sz="20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pl-PL" sz="1800" u="none" strike="noStrike" kern="1200" dirty="0" smtClean="0">
                          <a:solidFill>
                            <a:schemeClr val="dk1"/>
                          </a:solidFill>
                          <a:effectLst/>
                          <a:latin typeface="+mn-lt"/>
                          <a:ea typeface="+mn-ea"/>
                          <a:cs typeface="+mn-cs"/>
                        </a:rPr>
                        <a:t>koszty są kwalifikowalne w ramach działania oraz</a:t>
                      </a:r>
                      <a:r>
                        <a:rPr lang="pl-PL" sz="1800" u="none" strike="noStrike" kern="1200" baseline="0" dirty="0" smtClean="0">
                          <a:solidFill>
                            <a:schemeClr val="dk1"/>
                          </a:solidFill>
                          <a:effectLst/>
                          <a:latin typeface="+mn-lt"/>
                          <a:ea typeface="+mn-ea"/>
                          <a:cs typeface="+mn-cs"/>
                        </a:rPr>
                        <a:t> </a:t>
                      </a:r>
                      <a:r>
                        <a:rPr lang="pl-PL" sz="1800" u="none" strike="noStrike" kern="1200" dirty="0" smtClean="0">
                          <a:solidFill>
                            <a:schemeClr val="dk1"/>
                          </a:solidFill>
                          <a:effectLst/>
                          <a:latin typeface="+mn-lt"/>
                          <a:ea typeface="+mn-ea"/>
                          <a:cs typeface="+mn-cs"/>
                        </a:rPr>
                        <a:t>niezbędne do realizacji projektu i osiągnięcia jego celów;</a:t>
                      </a:r>
                    </a:p>
                    <a:p>
                      <a:pPr marL="285750" indent="-285750">
                        <a:buFont typeface="Arial" panose="020B0604020202020204" pitchFamily="34" charset="0"/>
                        <a:buChar char="•"/>
                      </a:pPr>
                      <a:r>
                        <a:rPr lang="pl-PL" sz="1800" u="none" strike="noStrike" kern="1200" dirty="0" smtClean="0">
                          <a:solidFill>
                            <a:schemeClr val="dk1"/>
                          </a:solidFill>
                          <a:effectLst/>
                          <a:latin typeface="+mn-lt"/>
                          <a:ea typeface="+mn-ea"/>
                          <a:cs typeface="+mn-cs"/>
                        </a:rPr>
                        <a:t>analiza finansowa i ekonomiczna jest poprawna, założenia do analizy, w szczególności – analizy przychodów, są uzasadnione i rzetelne (ocena uwzględnia sytuację finansową Wnioskodawcy);</a:t>
                      </a:r>
                    </a:p>
                    <a:p>
                      <a:pPr marL="285750" indent="-285750">
                        <a:buFont typeface="Arial" panose="020B0604020202020204" pitchFamily="34" charset="0"/>
                        <a:buChar char="•"/>
                      </a:pPr>
                      <a:r>
                        <a:rPr lang="pl-PL" sz="1800" u="none" strike="noStrike" kern="1200" dirty="0" smtClean="0">
                          <a:solidFill>
                            <a:schemeClr val="dk1"/>
                          </a:solidFill>
                          <a:effectLst/>
                          <a:latin typeface="+mn-lt"/>
                          <a:ea typeface="+mn-ea"/>
                          <a:cs typeface="+mn-cs"/>
                        </a:rPr>
                        <a:t>sytuacja finansowa Wnioskodawcy gwarantuje zdolność do realizacji projektu;</a:t>
                      </a:r>
                    </a:p>
                    <a:p>
                      <a:pPr marL="285750" indent="-285750">
                        <a:buFont typeface="Arial" panose="020B0604020202020204" pitchFamily="34" charset="0"/>
                        <a:buChar char="•"/>
                      </a:pPr>
                      <a:r>
                        <a:rPr lang="pl-PL" sz="1800" u="none" strike="noStrike" kern="1200" dirty="0" smtClean="0">
                          <a:solidFill>
                            <a:schemeClr val="dk1"/>
                          </a:solidFill>
                          <a:effectLst/>
                          <a:latin typeface="+mn-lt"/>
                          <a:ea typeface="+mn-ea"/>
                          <a:cs typeface="+mn-cs"/>
                        </a:rPr>
                        <a:t>harmonogram rzeczowo-finansowy projektu jest czytelny i realny do przeprowadzenia, umożliwia prawidłową i terminową realizację przedsięwzięcia.</a:t>
                      </a:r>
                      <a:endParaRPr lang="pl-PL" sz="2000" u="none" strike="noStrike"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Kryterium uznaje się za spełnione w sytuacji, gdy zostały spełnione wszystkie ww. warunki.</a:t>
                      </a:r>
                      <a:endParaRPr lang="pl-PL" sz="3200"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tc>
                  <a:txBody>
                    <a:bodyPr/>
                    <a:lstStyle/>
                    <a:p>
                      <a:pPr algn="ctr">
                        <a:lnSpc>
                          <a:spcPct val="115000"/>
                        </a:lnSpc>
                        <a:spcAft>
                          <a:spcPts val="0"/>
                        </a:spcAft>
                      </a:pPr>
                      <a:r>
                        <a:rPr lang="pl-PL" sz="1800" dirty="0" smtClean="0">
                          <a:effectLst/>
                          <a:latin typeface="+mj-lt"/>
                          <a:ea typeface="Times New Roman" panose="02020603050405020304" pitchFamily="18" charset="0"/>
                        </a:rPr>
                        <a:t>0/1</a:t>
                      </a:r>
                      <a:endParaRPr lang="pl-PL" sz="18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980674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253830388"/>
              </p:ext>
            </p:extLst>
          </p:nvPr>
        </p:nvGraphicFramePr>
        <p:xfrm>
          <a:off x="156292" y="1236840"/>
          <a:ext cx="8625840" cy="4817725"/>
        </p:xfrm>
        <a:graphic>
          <a:graphicData uri="http://schemas.openxmlformats.org/drawingml/2006/table">
            <a:tbl>
              <a:tblPr firstRow="1" bandRow="1">
                <a:tableStyleId>{5C22544A-7EE6-4342-B048-85BDC9FD1C3A}</a:tableStyleId>
              </a:tblPr>
              <a:tblGrid>
                <a:gridCol w="466279"/>
                <a:gridCol w="1400782"/>
                <a:gridCol w="5875508"/>
                <a:gridCol w="883271"/>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Punktacja</a:t>
                      </a:r>
                      <a:endParaRPr lang="pl-PL" sz="1350" dirty="0" smtClean="0"/>
                    </a:p>
                  </a:txBody>
                  <a:tcPr anchor="ctr"/>
                </a:tc>
              </a:tr>
              <a:tr h="1011927">
                <a:tc>
                  <a:txBody>
                    <a:bodyPr/>
                    <a:lstStyle/>
                    <a:p>
                      <a:pPr algn="l"/>
                      <a:r>
                        <a:rPr lang="pl-PL" sz="1600" dirty="0" smtClean="0"/>
                        <a:t>5.</a:t>
                      </a:r>
                      <a:endParaRPr lang="pl-PL" sz="1600" dirty="0"/>
                    </a:p>
                  </a:txBody>
                  <a:tcPr anchor="ctr" anchorCtr="1">
                    <a:solidFill>
                      <a:schemeClr val="accent1">
                        <a:lumMod val="20000"/>
                        <a:lumOff val="80000"/>
                      </a:schemeClr>
                    </a:solidFill>
                  </a:tcPr>
                </a:tc>
                <a:tc>
                  <a:txBody>
                    <a:bodyPr/>
                    <a:lstStyle/>
                    <a:p>
                      <a:pPr>
                        <a:lnSpc>
                          <a:spcPct val="115000"/>
                        </a:lnSpc>
                        <a:spcAft>
                          <a:spcPts val="0"/>
                        </a:spcAft>
                      </a:pPr>
                      <a:r>
                        <a:rPr lang="pl-PL" sz="1800" b="1" dirty="0">
                          <a:solidFill>
                            <a:srgbClr val="000000"/>
                          </a:solidFill>
                          <a:effectLst/>
                          <a:latin typeface="+mn-lt"/>
                          <a:ea typeface="Calibri" panose="020F0502020204030204" pitchFamily="34" charset="0"/>
                          <a:cs typeface="Calibri" panose="020F0502020204030204" pitchFamily="34" charset="0"/>
                        </a:rPr>
                        <a:t> </a:t>
                      </a:r>
                      <a:endParaRPr lang="pl-PL" sz="1800" dirty="0">
                        <a:solidFill>
                          <a:srgbClr val="000000"/>
                        </a:solidFill>
                        <a:effectLst/>
                        <a:latin typeface="+mn-lt"/>
                        <a:ea typeface="Calibri" panose="020F0502020204030204" pitchFamily="34" charset="0"/>
                      </a:endParaRPr>
                    </a:p>
                    <a:p>
                      <a:pPr>
                        <a:lnSpc>
                          <a:spcPct val="115000"/>
                        </a:lnSpc>
                        <a:spcAft>
                          <a:spcPts val="0"/>
                        </a:spcAft>
                      </a:pPr>
                      <a:r>
                        <a:rPr lang="pl-PL" sz="1800" b="1" dirty="0">
                          <a:solidFill>
                            <a:srgbClr val="000000"/>
                          </a:solidFill>
                          <a:effectLst/>
                          <a:latin typeface="+mn-lt"/>
                          <a:ea typeface="Calibri" panose="020F0502020204030204" pitchFamily="34" charset="0"/>
                          <a:cs typeface="Calibri" panose="020F0502020204030204" pitchFamily="34" charset="0"/>
                        </a:rPr>
                        <a:t> </a:t>
                      </a:r>
                      <a:endParaRPr lang="pl-PL" sz="1800" dirty="0">
                        <a:solidFill>
                          <a:srgbClr val="000000"/>
                        </a:solidFill>
                        <a:effectLst/>
                        <a:latin typeface="+mn-lt"/>
                        <a:ea typeface="Calibri" panose="020F0502020204030204" pitchFamily="34" charset="0"/>
                      </a:endParaRPr>
                    </a:p>
                    <a:p>
                      <a:pPr>
                        <a:lnSpc>
                          <a:spcPct val="115000"/>
                        </a:lnSpc>
                        <a:spcAft>
                          <a:spcPts val="0"/>
                        </a:spcAft>
                      </a:pPr>
                      <a:r>
                        <a:rPr lang="pl-PL" sz="1800" b="1" dirty="0">
                          <a:solidFill>
                            <a:srgbClr val="000000"/>
                          </a:solidFill>
                          <a:effectLst/>
                          <a:latin typeface="+mn-lt"/>
                          <a:ea typeface="Calibri" panose="020F0502020204030204" pitchFamily="34" charset="0"/>
                          <a:cs typeface="Calibri" panose="020F0502020204030204" pitchFamily="34" charset="0"/>
                        </a:rPr>
                        <a:t> </a:t>
                      </a:r>
                      <a:endParaRPr lang="pl-PL" sz="1800" dirty="0">
                        <a:solidFill>
                          <a:srgbClr val="000000"/>
                        </a:solidFill>
                        <a:effectLst/>
                        <a:latin typeface="+mn-lt"/>
                        <a:ea typeface="Calibri" panose="020F0502020204030204" pitchFamily="34" charset="0"/>
                      </a:endParaRPr>
                    </a:p>
                    <a:p>
                      <a:pPr>
                        <a:lnSpc>
                          <a:spcPct val="115000"/>
                        </a:lnSpc>
                        <a:spcAft>
                          <a:spcPts val="0"/>
                        </a:spcAft>
                      </a:pPr>
                      <a:endParaRPr lang="pl-PL" sz="1800" b="1" dirty="0" smtClean="0">
                        <a:solidFill>
                          <a:srgbClr val="000000"/>
                        </a:solidFill>
                        <a:effectLst/>
                        <a:latin typeface="+mn-lt"/>
                        <a:ea typeface="Calibri" panose="020F0502020204030204" pitchFamily="34" charset="0"/>
                        <a:cs typeface="Calibri" panose="020F0502020204030204" pitchFamily="34" charset="0"/>
                      </a:endParaRPr>
                    </a:p>
                    <a:p>
                      <a:pPr>
                        <a:lnSpc>
                          <a:spcPct val="115000"/>
                        </a:lnSpc>
                        <a:spcAft>
                          <a:spcPts val="0"/>
                        </a:spcAft>
                      </a:pPr>
                      <a:endParaRPr lang="pl-PL" sz="1800" b="1" dirty="0" smtClean="0">
                        <a:solidFill>
                          <a:srgbClr val="000000"/>
                        </a:solidFill>
                        <a:effectLst/>
                        <a:latin typeface="+mn-lt"/>
                        <a:ea typeface="Calibri" panose="020F0502020204030204" pitchFamily="34" charset="0"/>
                        <a:cs typeface="Calibri" panose="020F0502020204030204" pitchFamily="34" charset="0"/>
                      </a:endParaRPr>
                    </a:p>
                    <a:p>
                      <a:pPr>
                        <a:lnSpc>
                          <a:spcPct val="115000"/>
                        </a:lnSpc>
                        <a:spcAft>
                          <a:spcPts val="0"/>
                        </a:spcAft>
                      </a:pPr>
                      <a:r>
                        <a:rPr lang="pl-PL" sz="1800" b="1" dirty="0" smtClean="0">
                          <a:solidFill>
                            <a:srgbClr val="000000"/>
                          </a:solidFill>
                          <a:effectLst/>
                          <a:latin typeface="+mn-lt"/>
                          <a:ea typeface="Calibri" panose="020F0502020204030204" pitchFamily="34" charset="0"/>
                          <a:cs typeface="Calibri" panose="020F0502020204030204" pitchFamily="34" charset="0"/>
                        </a:rPr>
                        <a:t>Własność </a:t>
                      </a:r>
                      <a:r>
                        <a:rPr lang="pl-PL" sz="1800" b="1" dirty="0">
                          <a:solidFill>
                            <a:srgbClr val="000000"/>
                          </a:solidFill>
                          <a:effectLst/>
                          <a:latin typeface="+mn-lt"/>
                          <a:ea typeface="Calibri" panose="020F0502020204030204" pitchFamily="34" charset="0"/>
                          <a:cs typeface="Calibri" panose="020F0502020204030204" pitchFamily="34" charset="0"/>
                        </a:rPr>
                        <a:t>intelektualna</a:t>
                      </a:r>
                      <a:endParaRPr lang="pl-PL" sz="1800" dirty="0">
                        <a:solidFill>
                          <a:srgbClr val="000000"/>
                        </a:solidFill>
                        <a:effectLst/>
                        <a:latin typeface="+mn-lt"/>
                        <a:ea typeface="Calibri" panose="020F0502020204030204" pitchFamily="34" charset="0"/>
                      </a:endParaRPr>
                    </a:p>
                  </a:txBody>
                  <a:tcPr marL="68580" marR="68580" marT="0" marB="0">
                    <a:solidFill>
                      <a:schemeClr val="accent1">
                        <a:lumMod val="20000"/>
                        <a:lumOff val="80000"/>
                      </a:schemeClr>
                    </a:solidFill>
                  </a:tcPr>
                </a:tc>
                <a:tc>
                  <a:txBody>
                    <a:bodyPr/>
                    <a:lstStyle/>
                    <a:p>
                      <a:pPr algn="just">
                        <a:lnSpc>
                          <a:spcPct val="115000"/>
                        </a:lnSpc>
                        <a:spcBef>
                          <a:spcPts val="1200"/>
                        </a:spcBef>
                        <a:spcAft>
                          <a:spcPts val="0"/>
                        </a:spcAft>
                      </a:pPr>
                      <a:r>
                        <a:rPr lang="pl-PL" sz="1800" dirty="0">
                          <a:solidFill>
                            <a:srgbClr val="000000"/>
                          </a:solidFill>
                          <a:effectLst/>
                          <a:latin typeface="+mn-lt"/>
                          <a:ea typeface="Calibri" panose="020F0502020204030204" pitchFamily="34" charset="0"/>
                          <a:cs typeface="Calibri" panose="020F0502020204030204" pitchFamily="34" charset="0"/>
                        </a:rPr>
                        <a:t>W ramach kryterium ocenie podlega, czy Wnioskodawca zapewnił, że prawa własności intelektualnej nie stanowią bariery do realizacji projektu i zakładanego wdrożenia projektu:</a:t>
                      </a:r>
                      <a:endParaRPr lang="pl-PL" sz="1800" dirty="0">
                        <a:solidFill>
                          <a:srgbClr val="000000"/>
                        </a:solidFill>
                        <a:effectLst/>
                        <a:latin typeface="+mn-lt"/>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pl-PL" sz="1800" dirty="0">
                          <a:solidFill>
                            <a:srgbClr val="000000"/>
                          </a:solidFill>
                          <a:effectLst/>
                          <a:latin typeface="+mn-lt"/>
                          <a:ea typeface="Calibri" panose="020F0502020204030204" pitchFamily="34" charset="0"/>
                          <a:cs typeface="Calibri" panose="020F0502020204030204" pitchFamily="34" charset="0"/>
                        </a:rPr>
                        <a:t>Wnioskodawca dysponuje lub pozyska prawa własności intelektualnej, które są niezbędne dla prowadzenia prac B+R zaplanowanych w projekcie; </a:t>
                      </a:r>
                      <a:endParaRPr lang="pl-PL" sz="1800" dirty="0">
                        <a:solidFill>
                          <a:srgbClr val="000000"/>
                        </a:solidFill>
                        <a:effectLst/>
                        <a:latin typeface="+mn-lt"/>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pl-PL" sz="1800" dirty="0">
                          <a:solidFill>
                            <a:srgbClr val="000000"/>
                          </a:solidFill>
                          <a:effectLst/>
                          <a:latin typeface="+mn-lt"/>
                          <a:ea typeface="Calibri" panose="020F0502020204030204" pitchFamily="34" charset="0"/>
                          <a:cs typeface="Calibri" panose="020F0502020204030204" pitchFamily="34" charset="0"/>
                        </a:rPr>
                        <a:t>Wnioskodawca uzasadnił, że zaplanowane wdrożenie rezultatów projektu nie narusza praw własności intelektualnej.</a:t>
                      </a:r>
                      <a:endParaRPr lang="pl-PL" sz="1800" dirty="0">
                        <a:solidFill>
                          <a:srgbClr val="000000"/>
                        </a:solidFill>
                        <a:effectLst/>
                        <a:latin typeface="+mn-lt"/>
                        <a:ea typeface="Calibri" panose="020F0502020204030204" pitchFamily="34" charset="0"/>
                      </a:endParaRPr>
                    </a:p>
                    <a:p>
                      <a:pPr algn="just">
                        <a:lnSpc>
                          <a:spcPct val="115000"/>
                        </a:lnSpc>
                        <a:spcBef>
                          <a:spcPts val="600"/>
                        </a:spcBef>
                        <a:spcAft>
                          <a:spcPts val="1200"/>
                        </a:spcAft>
                      </a:pPr>
                      <a:r>
                        <a:rPr lang="pl-PL" sz="1800" dirty="0">
                          <a:effectLst/>
                          <a:latin typeface="+mn-lt"/>
                          <a:ea typeface="Calibri" panose="020F0502020204030204" pitchFamily="34" charset="0"/>
                          <a:cs typeface="Calibri" panose="020F0502020204030204" pitchFamily="34" charset="0"/>
                        </a:rPr>
                        <a:t>Kryterium uznaje się za spełnione w sytuacji, gdy zostały spełnione wszystkie ww. warunki.</a:t>
                      </a:r>
                      <a:endParaRPr lang="pl-PL" sz="1800" dirty="0">
                        <a:effectLst/>
                        <a:latin typeface="+mn-lt"/>
                        <a:ea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pl-PL" sz="1800" dirty="0" smtClean="0">
                          <a:effectLst/>
                          <a:latin typeface="+mj-lt"/>
                          <a:ea typeface="Times New Roman" panose="02020603050405020304" pitchFamily="18" charset="0"/>
                        </a:rPr>
                        <a:t>0/1</a:t>
                      </a:r>
                      <a:endParaRPr lang="pl-PL" sz="18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DOSTĘPU</a:t>
            </a:r>
            <a:endParaRPr lang="pl-PL" sz="2000" b="1" dirty="0"/>
          </a:p>
        </p:txBody>
      </p:sp>
    </p:spTree>
    <p:extLst>
      <p:ext uri="{BB962C8B-B14F-4D97-AF65-F5344CB8AC3E}">
        <p14:creationId xmlns:p14="http://schemas.microsoft.com/office/powerpoint/2010/main" val="1245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951459713"/>
              </p:ext>
            </p:extLst>
          </p:nvPr>
        </p:nvGraphicFramePr>
        <p:xfrm>
          <a:off x="156292" y="1236840"/>
          <a:ext cx="8625840" cy="4999335"/>
        </p:xfrm>
        <a:graphic>
          <a:graphicData uri="http://schemas.openxmlformats.org/drawingml/2006/table">
            <a:tbl>
              <a:tblPr firstRow="1" bandRow="1">
                <a:tableStyleId>{5C22544A-7EE6-4342-B048-85BDC9FD1C3A}</a:tableStyleId>
              </a:tblPr>
              <a:tblGrid>
                <a:gridCol w="466279"/>
                <a:gridCol w="2074909"/>
                <a:gridCol w="5201381"/>
                <a:gridCol w="883271"/>
              </a:tblGrid>
              <a:tr h="955909">
                <a:tc>
                  <a:txBody>
                    <a:bodyPr/>
                    <a:lstStyle/>
                    <a:p>
                      <a:pPr algn="ctr"/>
                      <a:r>
                        <a:rPr lang="pl-PL" sz="1400" b="1" kern="1200" dirty="0" smtClean="0">
                          <a:solidFill>
                            <a:schemeClr val="lt1"/>
                          </a:solidFill>
                          <a:latin typeface="+mn-lt"/>
                          <a:ea typeface="+mn-ea"/>
                          <a:cs typeface="+mn-cs"/>
                        </a:rPr>
                        <a:t>L.p.</a:t>
                      </a:r>
                      <a:endParaRPr lang="pl-PL" sz="1400" dirty="0"/>
                    </a:p>
                  </a:txBody>
                  <a:tcPr anchor="ctr"/>
                </a:tc>
                <a:tc>
                  <a:txBody>
                    <a:bodyPr/>
                    <a:lstStyle/>
                    <a:p>
                      <a:pPr algn="ctr"/>
                      <a:r>
                        <a:rPr lang="pl-PL" sz="1400" b="1" kern="1200" dirty="0" smtClean="0">
                          <a:solidFill>
                            <a:schemeClr val="lt1"/>
                          </a:solidFill>
                          <a:latin typeface="+mn-lt"/>
                          <a:ea typeface="+mn-ea"/>
                          <a:cs typeface="+mn-cs"/>
                        </a:rPr>
                        <a:t>Kryterium</a:t>
                      </a:r>
                      <a:endParaRPr lang="pl-PL"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t>Opis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350" b="1" kern="1200" dirty="0" smtClean="0">
                          <a:solidFill>
                            <a:schemeClr val="lt1"/>
                          </a:solidFill>
                          <a:latin typeface="+mn-lt"/>
                          <a:ea typeface="+mn-ea"/>
                          <a:cs typeface="+mn-cs"/>
                        </a:rPr>
                        <a:t>Punktacja</a:t>
                      </a:r>
                      <a:endParaRPr lang="pl-PL" sz="1350" dirty="0" smtClean="0"/>
                    </a:p>
                  </a:txBody>
                  <a:tcPr anchor="ctr"/>
                </a:tc>
              </a:tr>
              <a:tr h="1011927">
                <a:tc>
                  <a:txBody>
                    <a:bodyPr/>
                    <a:lstStyle/>
                    <a:p>
                      <a:pPr algn="l"/>
                      <a:r>
                        <a:rPr lang="pl-PL" sz="2000" dirty="0" smtClean="0"/>
                        <a:t>6.</a:t>
                      </a:r>
                      <a:endParaRPr lang="pl-PL" sz="2000" dirty="0"/>
                    </a:p>
                  </a:txBody>
                  <a:tcPr anchor="ctr" anchorCtr="1">
                    <a:solidFill>
                      <a:schemeClr val="accent1">
                        <a:lumMod val="20000"/>
                        <a:lumOff val="80000"/>
                      </a:schemeClr>
                    </a:solidFill>
                  </a:tcPr>
                </a:tc>
                <a:tc>
                  <a:txBody>
                    <a:bodyPr/>
                    <a:lstStyle/>
                    <a:p>
                      <a:pPr>
                        <a:lnSpc>
                          <a:spcPct val="115000"/>
                        </a:lnSpc>
                        <a:spcBef>
                          <a:spcPts val="1200"/>
                        </a:spcBef>
                        <a:spcAft>
                          <a:spcPts val="1000"/>
                        </a:spcAft>
                      </a:pPr>
                      <a:endParaRPr lang="pl-PL" sz="2000" b="1" dirty="0" smtClean="0">
                        <a:effectLst/>
                        <a:latin typeface="+mn-lt"/>
                        <a:ea typeface="Calibri" panose="020F0502020204030204" pitchFamily="34" charset="0"/>
                        <a:cs typeface="Calibri" panose="020F0502020204030204" pitchFamily="34" charset="0"/>
                      </a:endParaRPr>
                    </a:p>
                    <a:p>
                      <a:pPr>
                        <a:lnSpc>
                          <a:spcPct val="115000"/>
                        </a:lnSpc>
                        <a:spcBef>
                          <a:spcPts val="1200"/>
                        </a:spcBef>
                        <a:spcAft>
                          <a:spcPts val="1000"/>
                        </a:spcAft>
                      </a:pPr>
                      <a:r>
                        <a:rPr lang="pl-PL" sz="2000" b="1" dirty="0" smtClean="0">
                          <a:effectLst/>
                          <a:latin typeface="+mn-lt"/>
                          <a:ea typeface="Calibri" panose="020F0502020204030204" pitchFamily="34" charset="0"/>
                          <a:cs typeface="Calibri" panose="020F0502020204030204" pitchFamily="34" charset="0"/>
                        </a:rPr>
                        <a:t>Zasada </a:t>
                      </a:r>
                      <a:r>
                        <a:rPr lang="pl-PL" sz="2000" b="1" dirty="0">
                          <a:effectLst/>
                          <a:latin typeface="+mn-lt"/>
                          <a:ea typeface="Calibri" panose="020F0502020204030204" pitchFamily="34" charset="0"/>
                          <a:cs typeface="Calibri" panose="020F0502020204030204" pitchFamily="34" charset="0"/>
                        </a:rPr>
                        <a:t>zrównoważonego </a:t>
                      </a:r>
                      <a:r>
                        <a:rPr lang="pl-PL" sz="2000" b="1" dirty="0" smtClean="0">
                          <a:effectLst/>
                          <a:latin typeface="+mn-lt"/>
                          <a:ea typeface="Calibri" panose="020F0502020204030204" pitchFamily="34" charset="0"/>
                          <a:cs typeface="Calibri" panose="020F0502020204030204" pitchFamily="34" charset="0"/>
                        </a:rPr>
                        <a:t>rozwoju </a:t>
                      </a:r>
                      <a:endParaRPr lang="pl-PL" sz="2000" baseline="30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15000"/>
                        </a:lnSpc>
                        <a:spcBef>
                          <a:spcPts val="1200"/>
                        </a:spcBef>
                        <a:spcAft>
                          <a:spcPts val="1000"/>
                        </a:spcAft>
                      </a:pPr>
                      <a:endParaRPr lang="pl-PL" sz="2000" dirty="0" smtClean="0">
                        <a:effectLst/>
                        <a:latin typeface="+mn-lt"/>
                        <a:ea typeface="Calibri" panose="020F0502020204030204" pitchFamily="34" charset="0"/>
                        <a:cs typeface="Calibri" panose="020F0502020204030204" pitchFamily="34" charset="0"/>
                      </a:endParaRPr>
                    </a:p>
                    <a:p>
                      <a:pPr algn="just">
                        <a:lnSpc>
                          <a:spcPct val="115000"/>
                        </a:lnSpc>
                        <a:spcBef>
                          <a:spcPts val="1200"/>
                        </a:spcBef>
                        <a:spcAft>
                          <a:spcPts val="1000"/>
                        </a:spcAft>
                      </a:pPr>
                      <a:r>
                        <a:rPr lang="pl-PL" sz="2000" dirty="0" smtClean="0">
                          <a:effectLst/>
                          <a:latin typeface="+mn-lt"/>
                          <a:ea typeface="Calibri" panose="020F0502020204030204" pitchFamily="34" charset="0"/>
                          <a:cs typeface="Calibri" panose="020F0502020204030204" pitchFamily="34" charset="0"/>
                        </a:rPr>
                        <a:t>Wnioskodawca </a:t>
                      </a:r>
                      <a:r>
                        <a:rPr lang="pl-PL" sz="2000" dirty="0">
                          <a:effectLst/>
                          <a:latin typeface="+mn-lt"/>
                          <a:ea typeface="Calibri" panose="020F0502020204030204" pitchFamily="34" charset="0"/>
                          <a:cs typeface="Calibri" panose="020F0502020204030204" pitchFamily="34" charset="0"/>
                        </a:rPr>
                        <a:t>będący dużym przedsiębiorstwem zapewnia, że wkład finansowy z funduszy nie spowoduje znacznego ubytku liczby miejsc pracy w istniejących lokalizacjach tego Wnioskodawcy na terytorium Unii Europejskiej w związku z realizacją dofinansowywanego projektu. W przypadku MŚP kryterium uznaje się za </a:t>
                      </a:r>
                      <a:r>
                        <a:rPr lang="pl-PL" sz="2000" dirty="0" smtClean="0">
                          <a:effectLst/>
                          <a:latin typeface="+mn-lt"/>
                          <a:ea typeface="Calibri" panose="020F0502020204030204" pitchFamily="34" charset="0"/>
                          <a:cs typeface="Calibri" panose="020F0502020204030204" pitchFamily="34" charset="0"/>
                        </a:rPr>
                        <a:t>spełnione.</a:t>
                      </a:r>
                      <a:endParaRPr lang="pl-PL" sz="2000" dirty="0">
                        <a:effectLst/>
                        <a:latin typeface="+mn-lt"/>
                        <a:ea typeface="Calibri" panose="020F0502020204030204" pitchFamily="34" charset="0"/>
                        <a:cs typeface="Times New Roman" panose="02020603050405020304" pitchFamily="18" charset="0"/>
                      </a:endParaRPr>
                    </a:p>
                    <a:p>
                      <a:pPr algn="just">
                        <a:lnSpc>
                          <a:spcPct val="115000"/>
                        </a:lnSpc>
                        <a:spcBef>
                          <a:spcPts val="1200"/>
                        </a:spcBef>
                        <a:spcAft>
                          <a:spcPts val="1000"/>
                        </a:spcAft>
                      </a:pPr>
                      <a:endParaRPr lang="pl-PL" sz="2000" dirty="0" smtClean="0">
                        <a:effectLst/>
                        <a:latin typeface="+mn-lt"/>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kern="1200" dirty="0" smtClean="0">
                          <a:solidFill>
                            <a:schemeClr val="dk1"/>
                          </a:solidFill>
                          <a:effectLst/>
                          <a:latin typeface="+mn-lt"/>
                          <a:ea typeface="Times New Roman" panose="02020603050405020304" pitchFamily="18" charset="0"/>
                          <a:cs typeface="+mn-cs"/>
                        </a:rPr>
                        <a:t>0/1</a:t>
                      </a:r>
                    </a:p>
                    <a:p>
                      <a:pPr algn="ctr">
                        <a:lnSpc>
                          <a:spcPct val="115000"/>
                        </a:lnSpc>
                        <a:spcAft>
                          <a:spcPts val="0"/>
                        </a:spcAft>
                      </a:pPr>
                      <a:endParaRPr lang="pl-PL" sz="2000" dirty="0">
                        <a:effectLst/>
                        <a:latin typeface="+mj-lt"/>
                        <a:ea typeface="Times New Roman" panose="02020603050405020304" pitchFamily="18" charset="0"/>
                      </a:endParaRPr>
                    </a:p>
                  </a:txBody>
                  <a:tcPr marL="36195" marR="36195" marT="36195" marB="36195" anchor="ctr">
                    <a:solidFill>
                      <a:schemeClr val="accent1">
                        <a:lumMod val="20000"/>
                        <a:lumOff val="80000"/>
                      </a:schemeClr>
                    </a:solidFill>
                  </a:tcPr>
                </a:tc>
              </a:tr>
            </a:tbl>
          </a:graphicData>
        </a:graphic>
      </p:graphicFrame>
      <p:sp>
        <p:nvSpPr>
          <p:cNvPr id="9" name="Tytuł 1"/>
          <p:cNvSpPr txBox="1">
            <a:spLocks/>
          </p:cNvSpPr>
          <p:nvPr/>
        </p:nvSpPr>
        <p:spPr bwMode="auto">
          <a:xfrm>
            <a:off x="-97276" y="369650"/>
            <a:ext cx="8515350" cy="14740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r>
              <a:rPr lang="pl-PL" sz="2000" b="1" dirty="0" smtClean="0"/>
              <a:t>KRYTERIA DOSTĘPU</a:t>
            </a:r>
            <a:endParaRPr lang="pl-PL" sz="2000" b="1" dirty="0"/>
          </a:p>
        </p:txBody>
      </p:sp>
    </p:spTree>
    <p:extLst>
      <p:ext uri="{BB962C8B-B14F-4D97-AF65-F5344CB8AC3E}">
        <p14:creationId xmlns:p14="http://schemas.microsoft.com/office/powerpoint/2010/main" val="3615239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4252</TotalTime>
  <Words>1601</Words>
  <Application>Microsoft Office PowerPoint</Application>
  <PresentationFormat>Pokaz na ekranie (4:3)</PresentationFormat>
  <Paragraphs>319</Paragraphs>
  <Slides>29</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29</vt:i4>
      </vt:variant>
    </vt:vector>
  </HeadingPairs>
  <TitlesOfParts>
    <vt:vector size="35" baseType="lpstr">
      <vt:lpstr>Arial</vt:lpstr>
      <vt:lpstr>Calibri</vt:lpstr>
      <vt:lpstr>Symbol</vt:lpstr>
      <vt:lpstr>Times New Roman</vt:lpstr>
      <vt:lpstr>Wingdings</vt:lpstr>
      <vt:lpstr>Programy Regionalne</vt:lpstr>
      <vt:lpstr>Prezentacja programu PowerPoint</vt:lpstr>
      <vt:lpstr>Prezentacja programu PowerPoint</vt:lpstr>
      <vt:lpstr>Prezentacja programu PowerPoint</vt:lpstr>
      <vt:lpstr>KRYTERIA DOSTĘPU</vt:lpstr>
      <vt:lpstr>KRYTERIA DOSTĘPU</vt:lpstr>
      <vt:lpstr>KRYTERIA DOSTĘPU</vt:lpstr>
      <vt:lpstr>KRYTERIA DOSTĘPU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Siębor Aleksandra</cp:lastModifiedBy>
  <cp:revision>628</cp:revision>
  <cp:lastPrinted>2016-01-14T07:13:19Z</cp:lastPrinted>
  <dcterms:created xsi:type="dcterms:W3CDTF">2015-04-20T12:46:14Z</dcterms:created>
  <dcterms:modified xsi:type="dcterms:W3CDTF">2016-05-18T07:46:13Z</dcterms:modified>
</cp:coreProperties>
</file>