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7"/>
  </p:notesMasterIdLst>
  <p:handoutMasterIdLst>
    <p:handoutMasterId r:id="rId18"/>
  </p:handoutMasterIdLst>
  <p:sldIdLst>
    <p:sldId id="258" r:id="rId2"/>
    <p:sldId id="382" r:id="rId3"/>
    <p:sldId id="384" r:id="rId4"/>
    <p:sldId id="387" r:id="rId5"/>
    <p:sldId id="419" r:id="rId6"/>
    <p:sldId id="420" r:id="rId7"/>
    <p:sldId id="389" r:id="rId8"/>
    <p:sldId id="402" r:id="rId9"/>
    <p:sldId id="403" r:id="rId10"/>
    <p:sldId id="404" r:id="rId11"/>
    <p:sldId id="405" r:id="rId12"/>
    <p:sldId id="423" r:id="rId13"/>
    <p:sldId id="421" r:id="rId14"/>
    <p:sldId id="422" r:id="rId15"/>
    <p:sldId id="324" r:id="rId16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6224" autoAdjust="0"/>
  </p:normalViewPr>
  <p:slideViewPr>
    <p:cSldViewPr snapToGrid="0">
      <p:cViewPr varScale="1">
        <p:scale>
          <a:sx n="90" d="100"/>
          <a:sy n="90" d="100"/>
        </p:scale>
        <p:origin x="5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2017-06-06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2017-06-06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5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98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0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9 czerwca 2017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03331"/>
              </p:ext>
            </p:extLst>
          </p:nvPr>
        </p:nvGraphicFramePr>
        <p:xfrm>
          <a:off x="243840" y="1557856"/>
          <a:ext cx="8625840" cy="45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638663"/>
                <a:gridCol w="5669280"/>
                <a:gridCol w="843280"/>
              </a:tblGrid>
              <a:tr h="13631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1825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Potrzeby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interesariuszy usług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Przedstawienie przez wnioskodawcę analiz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 potrzeb interesariuszy uzasadniających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realizację projektu – 4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96255"/>
              </p:ext>
            </p:extLst>
          </p:nvPr>
        </p:nvGraphicFramePr>
        <p:xfrm>
          <a:off x="243840" y="1408303"/>
          <a:ext cx="8625840" cy="604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264773"/>
                <a:gridCol w="5043170"/>
                <a:gridCol w="843280"/>
              </a:tblGrid>
              <a:tr h="8355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51128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Partnerstwo </a:t>
                      </a:r>
                      <a:b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</a:t>
                      </a:r>
                      <a:r>
                        <a:rPr lang="pl-PL" sz="20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pl-PL" sz="1800" kern="1200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r>
                        <a:rPr lang="pl-PL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obowiązuje </a:t>
                      </a:r>
                      <a:br>
                        <a:rPr lang="pl-PL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konkursach ogłoszonych po wejściu w życie nowelizacji ustawy </a:t>
                      </a:r>
                      <a:br>
                        <a:rPr lang="pl-PL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zasadach realizacji programów </a:t>
                      </a:r>
                      <a:br>
                        <a:rPr lang="pl-PL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zakresie polityki spójności finansowych </a:t>
                      </a:r>
                      <a:br>
                        <a:rPr lang="pl-PL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perspektywie finansowej 2014-2020 (tzw. „ustawa wdrożeniowa</a:t>
                      </a:r>
                      <a:endParaRPr lang="pl-PL" sz="16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partnerów w projekcie: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realizowany jest z 4 partnerami – 2 pkt. 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95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realizowany jest z 6 i więcej partnerami – 3 pkt.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95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realizowany jest z 12 i więcej partnerami – 6 pkt.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się.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260" marR="1035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Brak spełnienia ww. warunku lub brak informacji </a:t>
                      </a:r>
                      <a:b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 tym zakresie – 0 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561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dodano nowe kryterium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36325"/>
              </p:ext>
            </p:extLst>
          </p:nvPr>
        </p:nvGraphicFramePr>
        <p:xfrm>
          <a:off x="243840" y="1408303"/>
          <a:ext cx="8625840" cy="438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99013"/>
                <a:gridCol w="5408930"/>
                <a:gridCol w="843280"/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362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integralność projektu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każdą bibliotekę, objętą wspólnym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systemem informatycznym powstałym w wyniku realizacji projektu – 1 pkt.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- 10.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zakresie – 0 pkt.</a:t>
                      </a:r>
                    </a:p>
                    <a:p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59940"/>
              </p:ext>
            </p:extLst>
          </p:nvPr>
        </p:nvGraphicFramePr>
        <p:xfrm>
          <a:off x="243840" y="1385133"/>
          <a:ext cx="862584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89413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79536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Metody uwierzytelniania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są adekwatne do celów i zakresu projektu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Projekt, który przewiduje udostępnianie metody uwierzytelniania za pomocą: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profilu zaufanego </a:t>
                      </a:r>
                      <a:r>
                        <a:rPr lang="pl-P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ePUPAP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oraz innej  metody – 1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profilu zaufanego </a:t>
                      </a:r>
                      <a:r>
                        <a:rPr lang="pl-P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ePUAP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innej metody oraz uwierzytelnianie poprzez współpracujące systemy informatyczne np. Facebook, Twitter, Google+ – 3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- 0 pkt.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51464"/>
              </p:ext>
            </p:extLst>
          </p:nvPr>
        </p:nvGraphicFramePr>
        <p:xfrm>
          <a:off x="243840" y="1385133"/>
          <a:ext cx="862584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89413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79536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adekwatne działania informacyjno-promocyjne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 czy: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prowadzone będą działania </a:t>
                      </a:r>
                      <a:r>
                        <a:rPr lang="pl-P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informacyjno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–promocyjne skierowane do grup docelowych wraz z wymaganymi opisami  – 2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uwzględniono, w szczególności potrzeby osób z niepełnosprawnością zgodnie ze standardami WCAG 2.0 – 1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sumują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się,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jednak łącznie można otrzymać nie więcej niż 3 pkt.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Brak spełnienia ww. warunków lub brak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informacji  w tym zakresie - 0 pkt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2.1.1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0187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2.1.1 (PI 2c)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/>
              <a:t>Typ </a:t>
            </a:r>
            <a:r>
              <a:rPr lang="pl-PL" sz="2800" dirty="0"/>
              <a:t>projektu </a:t>
            </a:r>
            <a:r>
              <a:rPr lang="pl-PL" sz="2800" dirty="0" smtClean="0"/>
              <a:t>– </a:t>
            </a:r>
            <a:r>
              <a:rPr lang="pl-PL" sz="2800" dirty="0" smtClean="0"/>
              <a:t>Informatyzacja bibliotek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10567"/>
              </p:ext>
            </p:extLst>
          </p:nvPr>
        </p:nvGraphicFramePr>
        <p:xfrm>
          <a:off x="543560" y="1681843"/>
          <a:ext cx="8012610" cy="4411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286147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Bezpieczeństwo systemów informatycznych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545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2.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WCAG 2.0</a:t>
                      </a:r>
                    </a:p>
                    <a:p>
                      <a:pPr algn="ctr"/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25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3.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Interoperacyjność systemów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97146"/>
              </p:ext>
            </p:extLst>
          </p:nvPr>
        </p:nvGraphicFramePr>
        <p:xfrm>
          <a:off x="543560" y="1681843"/>
          <a:ext cx="8012610" cy="363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0734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079638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4.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</a:t>
                      </a: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komplementarność </a:t>
                      </a: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</a:t>
                      </a:r>
                    </a:p>
                    <a:p>
                      <a:pPr marL="0" algn="ctr" defTabSz="914400" rtl="0" eaLnBrk="1" latinLnBrk="0" hangingPunct="1"/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897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5.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Projektowanie</a:t>
                      </a: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budowa usług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697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6.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istniejących zasobów informatycznych</a:t>
                      </a: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95597"/>
              </p:ext>
            </p:extLst>
          </p:nvPr>
        </p:nvGraphicFramePr>
        <p:xfrm>
          <a:off x="543560" y="1681842"/>
          <a:ext cx="8012610" cy="421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94521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635409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7.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podmiotów zaangażowanych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5409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8.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Poziom dojrzałości e-usług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30583"/>
              </p:ext>
            </p:extLst>
          </p:nvPr>
        </p:nvGraphicFramePr>
        <p:xfrm>
          <a:off x="243840" y="1557852"/>
          <a:ext cx="8625840" cy="4705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102000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6857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Funkcjonalność zaplanowanych rozwiązań 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zapewni: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outsourcingu mocy obliczeniowych, czyli tzw. „chmury obliczeniowej” – 3 pkt.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utworzenie strony responsywnej  – 3 pkt.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aplikację na urządzenia mobilne – 2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50288"/>
              </p:ext>
            </p:extLst>
          </p:nvPr>
        </p:nvGraphicFramePr>
        <p:xfrm>
          <a:off x="243840" y="1557854"/>
          <a:ext cx="8625840" cy="445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943463"/>
                <a:gridCol w="5364480"/>
                <a:gridCol w="843280"/>
              </a:tblGrid>
              <a:tr h="1310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143919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procesów biznesowych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związanych ze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świadczeniem usług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Przygotowanie przez wnioskodawcę analiz procesów biznesowych związanych ze świadczeniem usług  zawierających wszystkie cechy wymienione w opisie kryterium – 6 pkt.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Brak spełnienia ww. warunku lub brak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05998"/>
              </p:ext>
            </p:extLst>
          </p:nvPr>
        </p:nvGraphicFramePr>
        <p:xfrm>
          <a:off x="243840" y="1351153"/>
          <a:ext cx="8625840" cy="558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1748790"/>
                <a:gridCol w="5614670"/>
                <a:gridCol w="843280"/>
              </a:tblGrid>
              <a:tr h="9304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21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Poziom dojrzałości e-usług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wdrożenie 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e-usług, w tym co najmniej dwóch e-usług na poziomie 4 oraz trzech e-usług na poziomie nie niższym niż 3 – 2 pkt.;</a:t>
                      </a:r>
                      <a:endParaRPr lang="pl-PL" sz="20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e-usług, w tym co najmniej trzech e-usług na poziomie 4 oraz czterech e-usług na poziomie nie niższym niż 3 – 4 pkt.; </a:t>
                      </a:r>
                      <a:endParaRPr lang="pl-PL" sz="20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i więcej e-usług, w tym, co najmniej czterech e-usług na poziomie 4 oraz pięciu e-usług na poziomie nie niższym niż 3 – 6 pkt.</a:t>
                      </a:r>
                      <a:endParaRPr lang="pl-PL" sz="2000" dirty="0" smtClean="0">
                        <a:effectLst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Punkty w ramach kryterium nie sumują się.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Brak spełnienia ww. warunków lub brak informacji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3997</TotalTime>
  <Words>611</Words>
  <Application>Microsoft Office PowerPoint</Application>
  <PresentationFormat>Pokaz na ekranie (4:3)</PresentationFormat>
  <Paragraphs>201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Baranowska Renata</cp:lastModifiedBy>
  <cp:revision>590</cp:revision>
  <cp:lastPrinted>2016-04-19T12:00:09Z</cp:lastPrinted>
  <dcterms:created xsi:type="dcterms:W3CDTF">2015-04-20T12:46:14Z</dcterms:created>
  <dcterms:modified xsi:type="dcterms:W3CDTF">2017-06-06T08:44:47Z</dcterms:modified>
</cp:coreProperties>
</file>