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3"/>
  </p:notesMasterIdLst>
  <p:handoutMasterIdLst>
    <p:handoutMasterId r:id="rId34"/>
  </p:handoutMasterIdLst>
  <p:sldIdLst>
    <p:sldId id="258" r:id="rId2"/>
    <p:sldId id="382" r:id="rId3"/>
    <p:sldId id="384" r:id="rId4"/>
    <p:sldId id="387" r:id="rId5"/>
    <p:sldId id="400" r:id="rId6"/>
    <p:sldId id="404" r:id="rId7"/>
    <p:sldId id="405" r:id="rId8"/>
    <p:sldId id="412" r:id="rId9"/>
    <p:sldId id="413" r:id="rId10"/>
    <p:sldId id="414" r:id="rId11"/>
    <p:sldId id="421" r:id="rId12"/>
    <p:sldId id="420" r:id="rId13"/>
    <p:sldId id="418" r:id="rId14"/>
    <p:sldId id="417" r:id="rId15"/>
    <p:sldId id="416" r:id="rId16"/>
    <p:sldId id="415" r:id="rId17"/>
    <p:sldId id="422" r:id="rId18"/>
    <p:sldId id="423" r:id="rId19"/>
    <p:sldId id="424" r:id="rId20"/>
    <p:sldId id="429" r:id="rId21"/>
    <p:sldId id="428" r:id="rId22"/>
    <p:sldId id="427" r:id="rId23"/>
    <p:sldId id="426" r:id="rId24"/>
    <p:sldId id="425" r:id="rId25"/>
    <p:sldId id="389" r:id="rId26"/>
    <p:sldId id="437" r:id="rId27"/>
    <p:sldId id="436" r:id="rId28"/>
    <p:sldId id="435" r:id="rId29"/>
    <p:sldId id="434" r:id="rId30"/>
    <p:sldId id="433" r:id="rId31"/>
    <p:sldId id="324" r:id="rId3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3578" autoAdjust="0"/>
  </p:normalViewPr>
  <p:slideViewPr>
    <p:cSldViewPr snapToGrid="0">
      <p:cViewPr varScale="1">
        <p:scale>
          <a:sx n="107" d="100"/>
          <a:sy n="107" d="100"/>
        </p:scale>
        <p:origin x="-382" y="-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5"/>
    </p:cViewPr>
  </p:sorterViewPr>
  <p:notesViewPr>
    <p:cSldViewPr snapToGrid="0">
      <p:cViewPr varScale="1">
        <p:scale>
          <a:sx n="87" d="100"/>
          <a:sy n="87" d="100"/>
        </p:scale>
        <p:origin x="-141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7FAE-897E-4225-9488-485DF6496B1E}" type="datetimeFigureOut">
              <a:rPr lang="pl-PL" smtClean="0"/>
              <a:t>2016-05-18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E968-4CDF-45EA-8D6A-84AA9AA599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05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2016-05-18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3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dlamazowsza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39219" y="4200041"/>
            <a:ext cx="7886700" cy="12622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20 maja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255" y="101454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80873"/>
              </p:ext>
            </p:extLst>
          </p:nvPr>
        </p:nvGraphicFramePr>
        <p:xfrm>
          <a:off x="296882" y="1428024"/>
          <a:ext cx="8413074" cy="5090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018805"/>
                <a:gridCol w="4954980"/>
                <a:gridCol w="916774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 zapewnia, że preferowane do objęcia wsparciem w ramach projektu są osoby korzystające z Programu Operacyjnego Pomoc Żywnościowa 2014-2020 (PO PŻ), a zakres wsparcia dla tych osób lub rodzin nie będzie powielał działań, które dana osoba lub rodzina otrzymała lub otrzymuje z PO PŻ w ramach działań towarzyszących, o których mowa w PO PŻ.</a:t>
                      </a:r>
                      <a:endParaRPr lang="pl-PL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</a:t>
                      </a:r>
                      <a:r>
                        <a:rPr lang="pl-PL" sz="13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deklaracji </a:t>
                      </a:r>
                      <a:r>
                        <a:rPr lang="pl-PL" sz="13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Wnioskodawcy we wniosku o dofinansowanie projektu.</a:t>
                      </a:r>
                      <a:endParaRPr lang="pl-PL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 jest zobowiązany do zawarcia we wniosku o dofinansowanie deklaracji dotyczącej zapewnienia, że preferowane do objęcia wsparciem w ramach projektu są osoby korzystające z Programu Operacyjnego Pomoc Żywnościowa 2014-2020 (PO PŻ), a zakres wsparcia dla tych osób nie będzie powielał działań, które dana osoba otrzymała lub otrzymuje z PO PŻ w ramach działań towarzyszących, o których mowa w PO PŻ.</a:t>
                      </a:r>
                      <a:endParaRPr lang="pl-PL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wynika z</a:t>
                      </a:r>
                      <a:r>
                        <a:rPr lang="pl-PL" sz="13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RPO WM 2014-2020 </a:t>
                      </a:r>
                      <a:r>
                        <a:rPr lang="pl-PL" sz="13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oraz z </a:t>
                      </a:r>
                      <a:r>
                        <a:rPr lang="pl-PL" sz="13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Katalog usług realizowanych w ramach PO PŻ oraz podmioty uczestniczące w jego realizacji zostaną wymienione w Regulaminie konkursu.</a:t>
                      </a:r>
                      <a:endParaRPr lang="pl-PL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6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255" y="101454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65313"/>
              </p:ext>
            </p:extLst>
          </p:nvPr>
        </p:nvGraphicFramePr>
        <p:xfrm>
          <a:off x="296882" y="1428024"/>
          <a:ext cx="8413074" cy="445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018805"/>
                <a:gridCol w="4815856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 zapewnia, że usługi aktywnej integracji o charakterze społecznym i zawodowym, a także usługi asystenckie, będą realizowane wyłącznie przez osoby przygotowane/podmioty wyspecjalizowane w tym zakresie.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 dotyczącej realizacji usług aktywnej integracji o charakterze społecznym i zawodowym przez podmioty wyspecjalizowane w tym zakresie, w szczególności CIS, KIS, ZAZ,WTZ oraz podmioty ekonomii społecznej. Usługi asystenckie mogą być świadczone przez asystentów osób z niepełnosprawnościami, którzy spełniają wymagania określone w Regulaminie konkursu.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Realizacja usług może odbywać się na podstawie porozumienia, zlecenia usługi lub partnerstwa projektowego.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przyczyni się do zapewnienia wysokiej jakości usług, dzięki którym możliwa będzie skuteczna realizacja aktywizacji społecznej i zawodowej.</a:t>
                      </a:r>
                      <a:endParaRPr lang="pl-PL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5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255" y="101454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266795"/>
              </p:ext>
            </p:extLst>
          </p:nvPr>
        </p:nvGraphicFramePr>
        <p:xfrm>
          <a:off x="307273" y="1729360"/>
          <a:ext cx="8413074" cy="4111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018805"/>
                <a:gridCol w="4815856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 zapewnia, że w przypadku realizacji usług aktywnej integracji w ramach projektu przez CIS, KIS i WTZ, wsparcie prowadzi do zwiększenia liczby uczestników w istniejących podmiotach.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 we wniosku o dofinansowanie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wynika z</a:t>
                      </a:r>
                      <a: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RPO WM 2014-2020 </a:t>
                      </a: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oraz z </a:t>
                      </a:r>
                      <a: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 projekcie nie przewidziano realizacji tego typu działań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w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karcie oceny wniosku powinna zostać zaznaczona odpowiedź „Nie dotyczy”.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6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255" y="101454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34520"/>
              </p:ext>
            </p:extLst>
          </p:nvPr>
        </p:nvGraphicFramePr>
        <p:xfrm>
          <a:off x="296882" y="1428024"/>
          <a:ext cx="8413074" cy="470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599212"/>
                <a:gridCol w="4235449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 zapewnia, że w przypadku realizacji usług aktywnej integracji dla dotychczasowych uczestników WTZ, wsparcie polega na objęciu ich nową ofertą w postaci usług aktywnej integracji obowiązkowo ukierunkowaną na przygotowanie ich do podjęcia zatrudnienia i ich zatrudnienie w ZAZ, na otwartym lub chronionym rynku pracy albo w przedsiębiorczości społecznej.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 we wniosku o dofinansowanie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wynika z</a:t>
                      </a:r>
                      <a: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RPO WM 2014-2020 </a:t>
                      </a: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oraz z </a:t>
                      </a:r>
                      <a: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 projekcie nie przewidziano realizacji tego typu działań </a:t>
                      </a:r>
                      <a:b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karcie oceny wniosku powinna zostać zaznaczona odpowiedź „Nie dotyczy”.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2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255" y="101454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62027"/>
              </p:ext>
            </p:extLst>
          </p:nvPr>
        </p:nvGraphicFramePr>
        <p:xfrm>
          <a:off x="296882" y="1428024"/>
          <a:ext cx="8413074" cy="445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360221"/>
                <a:gridCol w="4474440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11.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 zapewnia, że w przypadku realizacji usług aktywnej integracji w ramach ZAZ wsparcie prowadzi do zwiększenia liczby osób z niepełnosprawnością zatrudnionych w istniejących ZAZ, przy czym okres zatrudnienia tych osób po zakończeniu realizacji projektu musi być co najmniej równy okresowi zatrudnienia w ramach projektu, chyba że osoba ta znajdzie wcześniej zatrudnienie poza ZAZ.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 we wniosku o dofinansowanie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wynika z</a:t>
                      </a:r>
                      <a: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RPO WM 2014-2020 </a:t>
                      </a: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oraz z </a:t>
                      </a:r>
                      <a: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Wytycznych </a:t>
                      </a:r>
                      <a:b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 projekcie nie przewidziano realizacji tego typu działań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w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karcie oceny wniosku powinna zostać zaznaczona odpowiedź „Nie dotyczy”.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4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255" y="101454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92690"/>
              </p:ext>
            </p:extLst>
          </p:nvPr>
        </p:nvGraphicFramePr>
        <p:xfrm>
          <a:off x="296882" y="1677406"/>
          <a:ext cx="8413074" cy="4111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245921"/>
                <a:gridCol w="4588740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12.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 zobowiązuje się do współpracy z akredytowanym Ośrodkiem Wsparcia Ekonomii Społecznej działającym w subregionie w którym realizowany jest projekt.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 we wniosku o dofinansowanie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Mając na względzie kompleksowość działań oraz wsparcie w aktywizacji zawodowej uczestników projektu, wnioskodawca prowadzi współpracę z akredytowanym Ośrodkiem Wsparcia Ekonomii Społecznej (OWES), np. kierując uczestnika, który pozostaje bez zatrudnienia, do OWES, a jego ścieżka wsparcia wskazuje na potrzebę reintegracji w przedsiębiorstwie społecznym.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0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255" y="101454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36073"/>
              </p:ext>
            </p:extLst>
          </p:nvPr>
        </p:nvGraphicFramePr>
        <p:xfrm>
          <a:off x="296882" y="1428024"/>
          <a:ext cx="8413074" cy="5044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1352303"/>
                <a:gridCol w="5482358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13.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 oświadcza, że inwestycje w infrastrukturę, </a:t>
                      </a:r>
                      <a:br>
                        <a:rPr lang="pl-PL" sz="10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0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ramach cross-</a:t>
                      </a:r>
                      <a:r>
                        <a:rPr lang="pl-PL" sz="1000" kern="12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financingu</a:t>
                      </a:r>
                      <a:r>
                        <a:rPr lang="pl-PL" sz="10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, będą finansowane wyłącznie, jeżeli zostanie zagwarantowana trwałość inwestycji z EFS.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 oświadcza, że trwałość inwestycji z EFS zostanie zapewniona zgodnie z zapisami art. 71 rozporządzenia Parlamentu Europejskiego i Rady (UE) nr 1303/2013 z dnia 17 grudnia 2013 r. ustanawiającego wspólne przepisy dotyczące Europejskiego Funduszu Rozwoju Regionalnego, Europejskiego Funduszu Społecznego, Funduszu Spójności, Europejskiego Funduszu Rolnego na rzecz Rozwoju Obszarów Wiejskich oraz Europejskiego Funduszu </a:t>
                      </a:r>
                      <a:r>
                        <a:rPr lang="pl-PL" sz="10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Morskiego  </a:t>
                      </a: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i Rybackiego oraz ustanawiającego przepisy ogólne dotyczące Europejskiego Funduszu Rozwoju Regionalnego, Europejskiego Funduszu Społecznego, Funduszu Spójności i Europejskiego Funduszu Morskiego i Rybackiego oraz uchylającego rozporządzenie Rady (WE) nr 1083/2006.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Trwałość projektu musi być zachowana przez okres 5 lat (3 lat w przypadku MŚP w odniesieniu do projektu, z którym związany jest wymóg utrzymania inwestycji lub miejsc pracy) od daty płatności końcowej na rzecz Beneficjenta.</a:t>
                      </a:r>
                      <a:b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W przypadku, gdy przepisy regulujące udzielanie pomocy publicznej wprowadzają bardziej restrykcyjne wymogi w tym zakresie, wówczas </a:t>
                      </a:r>
                      <a:r>
                        <a:rPr lang="pl-PL" sz="10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stosuje  </a:t>
                      </a: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się okres ustalony zgodnie z tymi przepisami.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zakresie kwalifikowalności wydatków infrastrukturalnych: zaproponowane </a:t>
                      </a:r>
                      <a:r>
                        <a:rPr lang="pl-PL" sz="10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w </a:t>
                      </a: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ramach projektu zakupy sprzętu/infrastruktury są zaprojektowane zgodnie </a:t>
                      </a:r>
                      <a:r>
                        <a:rPr lang="pl-PL" sz="10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z </a:t>
                      </a: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koncepcją uniwersalnego projektowania. Oznacza to, że projektowanie produktów, środowiska, programów i usług przebiega w taki sposób, aby były użyteczne dla wszystkich, w możliwie największym stopniu, bez potrzeby adaptacji lub specjalistycznego projektowania. Uniwersalne projektowanie nie wyklucza możliwości zapewniania dodatkowych udogodnień dla szczególnych grup osób z niepełnosprawnościami, jeżeli jest to potrzebne.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0/1/. Uzyskanie oceny „0” jest jednoznaczne z odrzuceniem projektu.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 projekcie nie przewidziano wydatków w ramach cross-</a:t>
                      </a:r>
                      <a:r>
                        <a:rPr lang="pl-PL" sz="10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financingu</a:t>
                      </a:r>
                      <a:r>
                        <a:rPr lang="pl-PL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, w karcie oceny wniosku powinna zostać zaznaczona odpowiedź „Nie dotyczy”.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1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0945" y="1001322"/>
            <a:ext cx="83958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+mj-lt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+mj-lt"/>
                <a:cs typeface="Calibri" pitchFamily="34" charset="0"/>
              </a:rPr>
              <a:t>DOSTĘPU dla </a:t>
            </a:r>
            <a:r>
              <a:rPr lang="pl-PL" sz="1600" b="1" dirty="0">
                <a:latin typeface="+mj-lt"/>
              </a:rPr>
              <a:t>1 </a:t>
            </a:r>
            <a:r>
              <a:rPr lang="pl-PL" sz="1600" b="1" dirty="0" smtClean="0">
                <a:latin typeface="+mj-lt"/>
              </a:rPr>
              <a:t>typu projektu </a:t>
            </a:r>
            <a:r>
              <a:rPr lang="pl-PL" sz="1600" dirty="0" smtClean="0">
                <a:latin typeface="+mj-lt"/>
              </a:rPr>
              <a:t>: Integracja </a:t>
            </a:r>
            <a:r>
              <a:rPr lang="pl-PL" sz="1600" dirty="0">
                <a:latin typeface="+mj-lt"/>
              </a:rPr>
              <a:t>społeczna i aktywizacja zawodowa osób oddalonych od rynku pracy w ramach  współpracy </a:t>
            </a:r>
            <a:r>
              <a:rPr lang="pl-PL" sz="1600" dirty="0" smtClean="0">
                <a:latin typeface="+mj-lt"/>
              </a:rPr>
              <a:t>międzysektorowej</a:t>
            </a:r>
            <a:endParaRPr lang="pl-PL" sz="1600" dirty="0">
              <a:latin typeface="+mj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18718"/>
              </p:ext>
            </p:extLst>
          </p:nvPr>
        </p:nvGraphicFramePr>
        <p:xfrm>
          <a:off x="419197" y="1708578"/>
          <a:ext cx="8413074" cy="421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958441"/>
                <a:gridCol w="3876220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14.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 realizacji 1 typu projektu Wnioskodawca zapewnia, że co najmniej 50% uczestników przystępujących do udziału w projekcie projektu ma przypisany III profil pomocy i ich aktywizacja zawodowa odbywa się przy współpracy z Powiatowymi Urzędami Pracy z zastosowaniem Indywidualnego Planu Działania, a uczestnicy projektu, którzy nie są zarejestrowani w powiatowym urzędzie pracy, po zakończeniu projektu obligatoryjnie dokonają rejestracji (o ile mogą jej podlegać).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 we wniosku o dofinansowanie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Osoby zakwalifikowane do III profilu pomocy charakteryzuje bardzo niski poziom aktywności społecznej i zawodowej, co powoduje konieczność zwiększenia intensywności wsparcia tych osób.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we wniosku o dofinansowanie przewidziano realizację 2 typu projektu w karcie oceny wniosku powinna zostać zaznaczona odpowiedź „Nie dotyczy”.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40196"/>
              </p:ext>
            </p:extLst>
          </p:nvPr>
        </p:nvGraphicFramePr>
        <p:xfrm>
          <a:off x="282335" y="1677406"/>
          <a:ext cx="8413074" cy="421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235530"/>
                <a:gridCol w="4711238"/>
                <a:gridCol w="943791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15.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 realizacji 1 typu projektu osoby z niepełnosprawnością stanowią co najmniej 10% uczestników.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 we wniosku o dofinansowanie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Osoby z niepełnosprawnością zostały zidentyfikowane jako jedna  z grup docelowych znajdujących się w szczególnie trudnej sytuacji na rynku pracy i w związku z tym narażonej na ryzyko wykluczenia społecznego. Grupę tę charakteryzuje bardzo niski poziom aktywności społecznej i zawodowej, przy stosunkowo wysokim poziomie bezrobocia.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we wniosku o dofinansowanie przewidziano realizację 2 typu projektu w karcie oceny wniosku powinna zostać zaznaczona odpowiedź „Nie dotyczy”.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0945" y="1001322"/>
            <a:ext cx="83958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+mj-lt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+mj-lt"/>
                <a:cs typeface="Calibri" pitchFamily="34" charset="0"/>
              </a:rPr>
              <a:t>DOSTĘPU dla </a:t>
            </a:r>
            <a:r>
              <a:rPr lang="pl-PL" sz="1600" b="1" dirty="0">
                <a:latin typeface="+mj-lt"/>
              </a:rPr>
              <a:t>1 </a:t>
            </a:r>
            <a:r>
              <a:rPr lang="pl-PL" sz="1600" b="1" dirty="0" smtClean="0">
                <a:latin typeface="+mj-lt"/>
              </a:rPr>
              <a:t>typu projektu </a:t>
            </a:r>
            <a:r>
              <a:rPr lang="pl-PL" sz="1600" dirty="0" smtClean="0">
                <a:latin typeface="+mj-lt"/>
              </a:rPr>
              <a:t>: Integracja </a:t>
            </a:r>
            <a:r>
              <a:rPr lang="pl-PL" sz="1600" dirty="0">
                <a:latin typeface="+mj-lt"/>
              </a:rPr>
              <a:t>społeczna i aktywizacja zawodowa osób oddalonych od rynku pracy w ramach  współpracy </a:t>
            </a:r>
            <a:r>
              <a:rPr lang="pl-PL" sz="1600" dirty="0" smtClean="0">
                <a:latin typeface="+mj-lt"/>
              </a:rPr>
              <a:t>międzysektorowej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03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71733"/>
              </p:ext>
            </p:extLst>
          </p:nvPr>
        </p:nvGraphicFramePr>
        <p:xfrm>
          <a:off x="290945" y="1586097"/>
          <a:ext cx="8413074" cy="494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640776"/>
                <a:gridCol w="4318164"/>
                <a:gridCol w="931619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16.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 realizacji 1 typu projektu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</a:t>
                      </a: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zapewnia że jest on realizowany w partnerstwie, obejmującym co najmniej po jednym podmiocie z poniższych grup: 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1. podmioty publiczne pomocy i integracji społecznej lub rynku pracy, 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2. podmioty niepubliczne pomocy i integracji społecznej lub rynku </a:t>
                      </a:r>
                      <a:r>
                        <a:rPr lang="pl-PL" sz="1400" kern="12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pracy, 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3. przedsiębiorstwa prywatne lub przedsiębiorstwa społeczne, 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zapewniającym kompleksowe wsparcie uczestników.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Współdziałanie instytucji działających w obszarze pomocy i integracji społecznej,  rynku pracy oraz przedsiębiorców stanowi jeden z najistotniejszych elementów aktywnej polityki społecznej, umożliwiając angażowanie jak największej liczby podmiotów działających na rzecz osób wykluczonych społecznie – na zasadach pełnego partnerstwa w zakresie realizacji projektów. Partnerstwo z podmiotami sektora prywatnego umożliwi odpowiednie przygotowanie uczestników projektu do wejścia na rynek pracy. 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we wniosku o dofinansowanie przewidziano realizację 2 typu projektu w karcie oceny wniosku powinna zostać zaznaczona odpowiedź „Nie dotyczy”.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0945" y="1001322"/>
            <a:ext cx="83958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+mj-lt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+mj-lt"/>
                <a:cs typeface="Calibri" pitchFamily="34" charset="0"/>
              </a:rPr>
              <a:t>DOSTĘPU dla </a:t>
            </a:r>
            <a:r>
              <a:rPr lang="pl-PL" sz="1600" b="1" dirty="0">
                <a:latin typeface="+mj-lt"/>
              </a:rPr>
              <a:t>1 </a:t>
            </a:r>
            <a:r>
              <a:rPr lang="pl-PL" sz="1600" b="1" dirty="0" smtClean="0">
                <a:latin typeface="+mj-lt"/>
              </a:rPr>
              <a:t>typu projektu </a:t>
            </a:r>
            <a:r>
              <a:rPr lang="pl-PL" sz="1600" dirty="0" smtClean="0">
                <a:latin typeface="+mj-lt"/>
              </a:rPr>
              <a:t>: Integracja </a:t>
            </a:r>
            <a:r>
              <a:rPr lang="pl-PL" sz="1600" dirty="0">
                <a:latin typeface="+mj-lt"/>
              </a:rPr>
              <a:t>społeczna i aktywizacja zawodowa osób oddalonych od rynku pracy w ramach  współpracy </a:t>
            </a:r>
            <a:r>
              <a:rPr lang="pl-PL" sz="1600" dirty="0" smtClean="0">
                <a:latin typeface="+mj-lt"/>
              </a:rPr>
              <a:t>międzysektorowej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6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3551" y="1508512"/>
            <a:ext cx="8545513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Kryteria </a:t>
            </a:r>
            <a:r>
              <a:rPr lang="pl-PL" sz="2800" dirty="0" smtClean="0">
                <a:latin typeface="+mn-lt"/>
              </a:rPr>
              <a:t>dostępu oraz szczegółowe merytoryczne </a:t>
            </a:r>
          </a:p>
          <a:p>
            <a:pPr algn="ctr" eaLnBrk="0" hangingPunct="0">
              <a:defRPr/>
            </a:pPr>
            <a:r>
              <a:rPr lang="pl-PL" sz="2800" dirty="0" smtClean="0">
                <a:latin typeface="+mn-lt"/>
              </a:rPr>
              <a:t>wyboru projektów </a:t>
            </a:r>
            <a:r>
              <a:rPr lang="pl-PL" sz="2800" dirty="0">
                <a:latin typeface="+mn-lt"/>
              </a:rPr>
              <a:t>konkursowych </a:t>
            </a:r>
            <a:r>
              <a:rPr lang="pl-PL" sz="2800" dirty="0" smtClean="0">
                <a:latin typeface="+mn-lt"/>
              </a:rPr>
              <a:t>w </a:t>
            </a:r>
            <a:r>
              <a:rPr lang="pl-PL" sz="2800" dirty="0">
                <a:latin typeface="+mn-lt"/>
              </a:rPr>
              <a:t>ramach Regionalnego Programu Operacyjnego Województwa Mazowieckiego na lata 2014 – 2020 </a:t>
            </a:r>
            <a:r>
              <a:rPr lang="pl-PL" sz="2800" dirty="0" smtClean="0">
                <a:latin typeface="+mn-lt"/>
              </a:rPr>
              <a:t>ze </a:t>
            </a:r>
            <a:r>
              <a:rPr lang="pl-PL" sz="2800" dirty="0">
                <a:latin typeface="+mn-lt"/>
              </a:rPr>
              <a:t>środków </a:t>
            </a:r>
            <a:r>
              <a:rPr lang="pl-PL" sz="2800" dirty="0" smtClean="0">
                <a:latin typeface="+mn-lt"/>
              </a:rPr>
              <a:t>EFS</a:t>
            </a:r>
          </a:p>
          <a:p>
            <a:pPr algn="ctr" eaLnBrk="0" hangingPunct="0">
              <a:defRPr/>
            </a:pPr>
            <a:r>
              <a:rPr lang="pl-PL" sz="2800" dirty="0" smtClean="0">
                <a:latin typeface="+mn-lt"/>
              </a:rPr>
              <a:t>dla</a:t>
            </a:r>
            <a:endParaRPr lang="pl-PL" sz="28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Działania 9.1 Aktywizacja </a:t>
            </a:r>
            <a:r>
              <a:rPr lang="pl-PL" sz="2800" b="1" dirty="0">
                <a:latin typeface="+mn-lt"/>
              </a:rPr>
              <a:t>społeczno-zawodowa osób wykluczonych i przeciwdziałanie wykluczeniu </a:t>
            </a:r>
            <a:r>
              <a:rPr lang="pl-PL" sz="2800" b="1" dirty="0" smtClean="0">
                <a:latin typeface="+mn-lt"/>
              </a:rPr>
              <a:t>społecznemu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95534"/>
              </p:ext>
            </p:extLst>
          </p:nvPr>
        </p:nvGraphicFramePr>
        <p:xfrm>
          <a:off x="313509" y="1741961"/>
          <a:ext cx="8413074" cy="470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270858"/>
                <a:gridCol w="4563803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17.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 realizacji 2 typu projektu osoby z niepełnosprawnością stanowią, co najmniej 50% uczestników.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 we wniosku o dofinansowanie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Osoby z niepełnosprawnością zostały zidentyfikowane jako jedna  z grup docelowych znajdujących się w szczególnie trudnej sytuacji na rynku pracy i w związku z tym narażonej na ryzyko wykluczenia społecznego. Grupę tę charakteryzuje bardzo niski poziom aktywności społecznej i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zawodowej, przy stosunkowo wysokim poziomie bezrobocia.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we wniosku o dofinansowanie przewidziano realizację 1 typu projektu w karcie oceny wniosku powinna zostać zaznaczona odpowiedź „Nie dotyczy”.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6256" y="1001322"/>
            <a:ext cx="87075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+mj-lt"/>
              </a:rPr>
              <a:t>KRYTERIA DOSTĘPU dla 2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>
                <a:latin typeface="+mj-lt"/>
              </a:rPr>
              <a:t>typu projektu </a:t>
            </a:r>
            <a:r>
              <a:rPr lang="pl-PL" sz="1600" dirty="0">
                <a:latin typeface="+mj-lt"/>
              </a:rPr>
              <a:t>: Integracja społeczna i aktywizacja zawodowa osób zagrożonych wykluczeniem społecznym ze szczególnym uwzględnieniem osób z </a:t>
            </a:r>
            <a:r>
              <a:rPr lang="pl-PL" sz="1600" dirty="0" smtClean="0">
                <a:latin typeface="+mj-lt"/>
              </a:rPr>
              <a:t>niepełnosprawnościami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58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08582"/>
              </p:ext>
            </p:extLst>
          </p:nvPr>
        </p:nvGraphicFramePr>
        <p:xfrm>
          <a:off x="290945" y="1586097"/>
          <a:ext cx="8413074" cy="470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012867"/>
                <a:gridCol w="4821794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18.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 realizacji 2 typu projektu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</a:t>
                      </a: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zapewnia współpracę w zakresie rekrutacji uczestników z właściwym terytorialnie ośrodkiem pomocy społecznej, powiatowym centrum pomocy rodzinie lub powiatowym urzędem pracy oraz zobowiązuje się do informowania tych podmiotów o udzielonych uczestnikowi formach wsparcia. 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weryfikowane na podstawie treści wniosku.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Nawiązanie współpracy z właściwym terytorialnie podmiotem zagwarantować ma odpowiedni dobór uczestników do projektu. Jednostki organizacyjne pomocy społecznej mają kompleksową i aktualną wiedzę na temat osób zagrożonych i/lub wykluczonych społecznie zamieszkujących obszar realizacji projektu. Ponadto nawiązanie współpracy z ośrodkiem pomocy społecznej, powiatowym centrum pomocy rodzinie oraz powiatowym urzędem pracy pozwoli na właściwą koordynację różnych form pomocy. 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we wniosku o dofinansowanie przewidziano realizację 1 typu projektu w karcie oceny wniosku powinna zostać zaznaczona odpowiedź „Nie dotyczy”.</a:t>
                      </a:r>
                      <a:endParaRPr lang="pl-PL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6256" y="1001322"/>
            <a:ext cx="87075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+mj-lt"/>
              </a:rPr>
              <a:t>KRYTERIA DOSTĘPU dla 2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>
                <a:latin typeface="+mj-lt"/>
              </a:rPr>
              <a:t>typu projektu </a:t>
            </a:r>
            <a:r>
              <a:rPr lang="pl-PL" sz="1600" dirty="0">
                <a:latin typeface="+mj-lt"/>
              </a:rPr>
              <a:t>: Integracja społeczna i aktywizacja zawodowa osób zagrożonych wykluczeniem społecznym ze szczególnym uwzględnieniem osób z </a:t>
            </a:r>
            <a:r>
              <a:rPr lang="pl-PL" sz="1600" dirty="0" smtClean="0">
                <a:latin typeface="+mj-lt"/>
              </a:rPr>
              <a:t>niepełnosprawnościami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64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64691"/>
              </p:ext>
            </p:extLst>
          </p:nvPr>
        </p:nvGraphicFramePr>
        <p:xfrm>
          <a:off x="313509" y="1793915"/>
          <a:ext cx="8413074" cy="445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272640"/>
                <a:gridCol w="4562021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19.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kern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 realizacji 2 typu projektu </a:t>
                      </a: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 zapewnia, że w przypadku realizacji usług aktywnej integracji dla osób z niepełnosprawnościami dotychczas zatrudnionych w ZAZ, wsparcie polega na objęciu ich nową ofertą w postaci usług aktywnej integracji ukierunkowaną na przygotowanie do podjęcia zatrudnienia poza ZAZ, na otwartym rynku pracy lub w przedsiębiorczości społecznej.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 we wniosku o dofinansowanie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wynika z</a:t>
                      </a:r>
                      <a: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RPO WM 2014-2020 </a:t>
                      </a: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oraz z </a:t>
                      </a:r>
                      <a: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Wytycznych </a:t>
                      </a:r>
                      <a:b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we wniosku o dofinansowanie przewidziano realizację 1 typu projektu lub nie przewidziano realizacji tego typu działań w karcie oceny wniosku powinna zostać zaznaczona odpowiedź „Nie dotyczy”.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6256" y="1001322"/>
            <a:ext cx="87075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+mj-lt"/>
              </a:rPr>
              <a:t>KRYTERIA DOSTĘPU dla 2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>
                <a:latin typeface="+mj-lt"/>
              </a:rPr>
              <a:t>typu projektu </a:t>
            </a:r>
            <a:r>
              <a:rPr lang="pl-PL" sz="1600" dirty="0">
                <a:latin typeface="+mj-lt"/>
              </a:rPr>
              <a:t>: Integracja społeczna i aktywizacja zawodowa osób zagrożonych wykluczeniem społecznym ze szczególnym uwzględnieniem osób z </a:t>
            </a:r>
            <a:r>
              <a:rPr lang="pl-PL" sz="1600" dirty="0" smtClean="0">
                <a:latin typeface="+mj-lt"/>
              </a:rPr>
              <a:t>niepełnosprawnościami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39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42914"/>
              </p:ext>
            </p:extLst>
          </p:nvPr>
        </p:nvGraphicFramePr>
        <p:xfrm>
          <a:off x="290945" y="1586097"/>
          <a:ext cx="8413074" cy="469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1857004"/>
                <a:gridCol w="4977657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20.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 realizacji 2 typu projektu w sytuacji objęcia wsparciem w ramach projektu osób bezrobotnych, preferowane będą osoby zakwalifikowane do III profilu pomocy zgodnie z ustawą z dnia 20 kwietnia 2004 r. o promocji zatrudnienia i instytucjach rynku pracy.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 dotyczącej stosowania preferencji dla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osób zakwalifikowanych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do III profi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lu pomocy,  w przypadku objęcia wsparciem w projekcie osób bezrobotnych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Osoby należące do III profilu pomocy wymagają szczególnego wsparcia w aktywizacji zawodowej. 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wynika z</a:t>
                      </a:r>
                      <a: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we wniosku o dofinansowanie przewidziano realizację 1 typu projektu lub nie przewidziano objęcia wsparciem osób bezrobotnych w karcie oceny wniosku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powinna zostać zaznaczona odpowiedź „Nie dotyczy”.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6256" y="1001322"/>
            <a:ext cx="87075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+mj-lt"/>
              </a:rPr>
              <a:t>KRYTERIA DOSTĘPU dla 2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>
                <a:latin typeface="+mj-lt"/>
              </a:rPr>
              <a:t>typu projektu </a:t>
            </a:r>
            <a:r>
              <a:rPr lang="pl-PL" sz="1600" dirty="0">
                <a:latin typeface="+mj-lt"/>
              </a:rPr>
              <a:t>: Integracja społeczna i aktywizacja zawodowa osób zagrożonych wykluczeniem społecznym ze szczególnym uwzględnieniem osób z </a:t>
            </a:r>
            <a:r>
              <a:rPr lang="pl-PL" sz="1600" dirty="0" smtClean="0">
                <a:latin typeface="+mj-lt"/>
              </a:rPr>
              <a:t>niepełnosprawnościami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39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50671"/>
              </p:ext>
            </p:extLst>
          </p:nvPr>
        </p:nvGraphicFramePr>
        <p:xfrm>
          <a:off x="290945" y="1586097"/>
          <a:ext cx="8413074" cy="493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220685"/>
                <a:gridCol w="4613976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21.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 realizacji 2 typu projektu w sytuacji tworzenia nowych CIS lub KIS uzasadnione jest to analizą lokalnych potrzeb, z uwzględnieniem istniejącej oferty wsparcia w zakresie usług reintegracji, a wnioskodawca zobowiązuje się do zapewnienia trwałości utworzonego podmiotu po zakończeniu finansowania jego funkcjonowania przez okres równy co najmniej okresowi finansowania funkcjonowania podmiotu w ramach projektu.</a:t>
                      </a: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dokonanej analizy potrzeb lokalnych w zakresie usług reintegracji oraz deklaracji Wnioskodawcy dotyczącej utrzymania trwałości utworzonego podmiotu przedstawionych we wniosku o dofinansowanie projektu.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ma na celu zapewnienie, iż nowe podmioty KIS oraz CIS będą tworzone wyłącznie w miejscach gdzie zidentyfikowano niezaspokojone potrzeby w zakresie realizowanych przez nie działań.  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ocenianie będzie na etapie oceny merytorycznej. 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we wniosku o dofinansowanie przewidziano realizację 1 typu projektu lub nie przewidziano tego typu działań, w karcie oceny wniosku powinna zostać zaznaczona odpowiedź „Nie dotyczy”.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6256" y="1001322"/>
            <a:ext cx="87075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+mj-lt"/>
              </a:rPr>
              <a:t>KRYTERIA DOSTĘPU dla 2</a:t>
            </a:r>
            <a:r>
              <a:rPr lang="pl-PL" sz="1600" b="1" dirty="0" smtClean="0">
                <a:latin typeface="+mj-lt"/>
              </a:rPr>
              <a:t> </a:t>
            </a:r>
            <a:r>
              <a:rPr lang="pl-PL" sz="1600" b="1" dirty="0">
                <a:latin typeface="+mj-lt"/>
              </a:rPr>
              <a:t>typu projektu </a:t>
            </a:r>
            <a:r>
              <a:rPr lang="pl-PL" sz="1600" dirty="0">
                <a:latin typeface="+mj-lt"/>
              </a:rPr>
              <a:t>: Integracja społeczna i aktywizacja zawodowa osób zagrożonych wykluczeniem społecznym ze szczególnym uwzględnieniem osób z </a:t>
            </a:r>
            <a:r>
              <a:rPr lang="pl-PL" sz="1600" dirty="0" smtClean="0">
                <a:latin typeface="+mj-lt"/>
              </a:rPr>
              <a:t>niepełnosprawnościami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63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MERYTORYCZNE- SZCZEGÓŁOWE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9203"/>
              </p:ext>
            </p:extLst>
          </p:nvPr>
        </p:nvGraphicFramePr>
        <p:xfrm>
          <a:off x="290945" y="1586097"/>
          <a:ext cx="8413074" cy="452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563585"/>
                <a:gridCol w="2337955"/>
                <a:gridCol w="2989019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Projekt jest skierowany  wyłącznie do osób z jednej lub kilku z niżej wymienionych grup: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itchFamily="34" charset="0"/>
                        <a:buChar char="–"/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osoby doświadczające wielokrotnego wykluczenia,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itchFamily="34" charset="0"/>
                        <a:buChar char="–"/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osoby o znacznym lub umiarkowanym stopniu niepełnosprawności,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itchFamily="34" charset="0"/>
                        <a:buChar char="–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osoby z niepełnosprawnościami sprzężonymi, z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niepełnosprawnością intelektualną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lub z zaburzeniami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    psychicznymi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itchFamily="34" charset="0"/>
                        <a:buChar char="–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osoby zamieszkujące na obszarach (w gminach) poniżej progu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defaworyzacji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określonego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 Mazowieckim barometrze ubóstwa i wykluczenia społecznego.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alibri"/>
                          <a:ea typeface="Times New Roman"/>
                          <a:cs typeface="Arial"/>
                        </a:rPr>
                        <a:t>Wymienione w kryterium kategorie osób, należą do szczególnie zagrożonych wykluczeniem społecznym, które w pierwszej kolejności wymagają kompleksowego wsparcia i stworzenia dla nich niezbędnych warunków do integracji ze społeczeństwem. Jest to o tyle ważne, że w/w kategorie osób należą do grup o najniższym wskaźniku aktywności zawodowej i mających znaczące problemy z poruszaniem się na rynku pracy.</a:t>
                      </a:r>
                      <a:endParaRPr lang="pl-PL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Projekt jest skierowany  wyłącznie do osób: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doświadczających wielokrotnego wykluczenia, o znacznym lub umiarkowanym stopniu niepełnosprawności, z niepełnosprawnościami sprzężonymi, z </a:t>
                      </a:r>
                      <a:r>
                        <a:rPr lang="pl-PL" sz="12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niepełnosprawnością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intelektualną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lub z zaburzeniami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psychicznymi </a:t>
                      </a:r>
                      <a:r>
                        <a:rPr lang="pl-PL" sz="12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– </a:t>
                      </a: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10 pkt,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zamieszkujących na obszarach (w gminach) poniżej progu </a:t>
                      </a:r>
                      <a:r>
                        <a:rPr lang="pl-PL" sz="12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defaworyzacji</a:t>
                      </a: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określonego </a:t>
                      </a:r>
                      <a:b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</a:t>
                      </a:r>
                      <a:r>
                        <a:rPr lang="pl-PL" sz="1200" i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Mazowieckim barometrze ubóstwa i wykluczenia społecznego</a:t>
                      </a: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– 5 pkt</a:t>
                      </a:r>
                      <a:r>
                        <a:rPr lang="pl-PL" sz="12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Punkty w ramach kryterium nie sumują się.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MERYTORYCZNE- SZCZEGÓŁOWE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97633"/>
              </p:ext>
            </p:extLst>
          </p:nvPr>
        </p:nvGraphicFramePr>
        <p:xfrm>
          <a:off x="290945" y="1586097"/>
          <a:ext cx="8413074" cy="445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324595"/>
                <a:gridCol w="3595254"/>
                <a:gridCol w="1970710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Projekt wykorzystuje zwalidowane produkty finalne (rozwiązania, instrumenty, narzędzia i metody pracy) wypracowane w ramach projektów innowacyjnych </a:t>
                      </a:r>
                      <a:br>
                        <a:rPr lang="pl-PL" sz="140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w Programie Operacyjnym Kapitał Ludzki.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Zastosowanie kryterium ma na celu wdrożenie bardziej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skutecznych 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i efektywnych rozwiązań, instrumentów, narzędzi i metod pracy wypracowanych w ramach projektów Programu Operacyjnego Kapitał Ludzki.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 wskazuje we wniosku o dofinansowanie projektu rozwiązania, instrumenty, narzędzia lub metody wypracowane w projektach innowacyjnych i program/projekt, w ramach którego zostały one wypracowane i </a:t>
                      </a:r>
                      <a:r>
                        <a:rPr lang="pl-PL" sz="14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zwalidowane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 ma możliwość zapoznania się z rozwiązaniami innowacyjnymi wypracowanymi w ramach PO KL na stronie Krajowej Instytucji Wspomagającej, pod adresem: www.kiw-pokl.org.pl.”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Projekt przewiduje wdrożenie bardziej skutecznych i efektywnych rozwiązań, instrumentów, narzędzi i metod pracy wypracowanych w ramach projektów innowacyjnych Programu Operacyjnego Kapitał Ludzki– 5 pkt.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Brak spełnienia ww. warunków lub brak informacji w tym zakresie – 0 pkt.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5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MERYTORYCZNE- SZCZEGÓŁOWE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51109"/>
              </p:ext>
            </p:extLst>
          </p:nvPr>
        </p:nvGraphicFramePr>
        <p:xfrm>
          <a:off x="290945" y="1586097"/>
          <a:ext cx="8413074" cy="4111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1441367"/>
                <a:gridCol w="4125191"/>
                <a:gridCol w="2324001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Projekt przewiduje wyższy niż wymagany udział środków własnych w finansowaniu wydatków kwalifikowalnych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Celem zastosowania kryterium jest promowanie projektów, w których pomniejszono dofinansowanie poprzez zaangażowanie wyższego wkładu własnego Wnioskodawcy.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Ocenie zostanie poddany wkład własny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Wnioskodawcy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na sfinansowanie wydatków kwalifikowalnych projektu. Ocena kryterium zależna jest od wysokości wkładu własnego deklarowanego przez Wnioskodawcę na uzupełnienie dofinansowania.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Uwaga: </a:t>
                      </a:r>
                      <a:endParaRPr lang="pl-PL" sz="1400" dirty="0" smtClean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Zgodnie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 zapisami </a:t>
                      </a:r>
                      <a:r>
                        <a:rPr lang="pl-PL" sz="1400" dirty="0" err="1">
                          <a:effectLst/>
                          <a:latin typeface="Calibri"/>
                          <a:ea typeface="Times New Roman"/>
                          <a:cs typeface="Arial"/>
                        </a:rPr>
                        <a:t>SzOOP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Ośrodki Pomocy Społecznej oraz Powiatowe Centra Pomocy Rodzinie zobligowane są do wniesienia wkładu własnego w wysokości 20% wydatków kwalifikowanych projektu.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Wkład własny Wnioskodawcy: 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przekraczający wymagany minimalny wkład własny o 10% włącznie – 3 pkt;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przekraczający wymagany minimalny wkład własny o więcej niż 10%  – 5 pkt;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Brak spełnienia ww. warunków lub brak informacji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w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tym zakresie –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0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pkt.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0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MERYTORYCZNE- SZCZEGÓŁOWE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787187"/>
              </p:ext>
            </p:extLst>
          </p:nvPr>
        </p:nvGraphicFramePr>
        <p:xfrm>
          <a:off x="290945" y="1586097"/>
          <a:ext cx="8413074" cy="473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1555667"/>
                <a:gridCol w="4862946"/>
                <a:gridCol w="1471946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Projekt jest zgodny z programem rewitalizacji obowiązującym na obszarze, na którym jest realizowany.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Zastosowanie kryterium przyczyni się do wsparcia procesu rewitalizacji mającego na celu pobudzenie aktywności środowisk lokalnych, stymulowanie współpracy na rzecz rozwoju społeczno-gospodarczego oraz przeciwdziałanie zjawisku wykluczenia społecznego na obszarach degradowanych i zmarginalizowanych. W celu uzyskania korzystnych efektów działań rewitalizacyjnych niezbędna jest koordynacja  </a:t>
                      </a:r>
                      <a:r>
                        <a:rPr lang="pl-PL" sz="12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i </a:t>
                      </a: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synergia  projektów finansowanych w ramach EFS  i EFRR.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wynika z zapisów RPO WM oraz  Wytycznych w zakresie rewitalizacji w programach operacyjnych na lata 2014-2020.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 ramach kryterium ocenie podlega, czy projekt jest zgodny z obowiązującym (na dzień składania wniosku o dofinansowanie) programem rewitalizacji, przy czym zgodność projektu z programem rewitalizacji oznacza wskazanie go wprost w programie rewitalizacji lub określenie wśród pozostałych rodzajów przedsięwzięć rewitalizacyjnych, które realizują kierunki działań programu.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pl-PL" sz="12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rewitalizacji musi znajdować się w Wykazie programów rewitalizacji województwa mazowieckiego publikowanym na stronie  </a:t>
                      </a:r>
                      <a:r>
                        <a:rPr lang="pl-PL" sz="1200" u="none" strike="noStrike" dirty="0">
                          <a:effectLst/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http://www.funduszedlamazowsza.eu/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zostanie zweryfikowane na podstawie informacji zawartych w treści Wniosku o dofinansowanie.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Projekt jest zgodny  z obowiązującym programem rewitalizacji - 10 pkt;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Brak spełnienia ww. warunków lub brak informacji w tym zakresie – 0 pkt.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9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MERYTORYCZNE- SZCZEGÓŁOWE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71312"/>
              </p:ext>
            </p:extLst>
          </p:nvPr>
        </p:nvGraphicFramePr>
        <p:xfrm>
          <a:off x="290945" y="1586097"/>
          <a:ext cx="8413074" cy="421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1784267"/>
                <a:gridCol w="3740728"/>
                <a:gridCol w="2365564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 realizacji 2 typu projektu przewiduje on kompleksowe wsparcie polegające zarówno na aktywizacji społeczno – zawodowej, jak również realizacji działań wspierających pracodawców w tworzeniu miejsc pracy dla osób z niepełnosprawnościami.</a:t>
                      </a:r>
                      <a:endParaRPr lang="pl-PL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Zastosowanie kryterium przyczyni się do zapewnienia efektywnej aktywizacji zawodowej osób z niepełnosprawnościami.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wynika z Wytycznych w zakresie realizacji przedsięwzięć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w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obszarze włączenia społecznego i zwalczania ubóstwa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z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wykorzystaniem środków Europejskiego Funduszu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Społecznego 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i Europejskiego Funduszu Rozwoju Regionalnego na lata 2014-2020.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we wniosku o dofinansowanie przewidziano realizację 1 typu projektu w karcie oceny wniosku powinna zostać zaznaczona odpowiedź „Nie dotyczy”.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Projekt przewiduje kompleksowe wsparcie polegające zarówno na aktywizacji społecznej – zawodowej jak również realizację działań wspierających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pracodawców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tworzeniu miejsc pracy dla osób z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niepełnosprawnościami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– 3 pkt. 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Brak spełnienia ww. warunków lub brak informacji </a:t>
                      </a:r>
                      <a:b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tym zakresie – 0 pkt.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5514" y="1059093"/>
            <a:ext cx="822128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Działanie 9.1 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Aktywizacja </a:t>
            </a:r>
            <a:r>
              <a:rPr lang="pl-PL" sz="2800" b="1" dirty="0"/>
              <a:t>społeczno-zawodowa osób wykluczonych i przeciwdziałanie wykluczeniu </a:t>
            </a:r>
            <a:endParaRPr lang="pl-PL" sz="2800" b="1" dirty="0" smtClean="0"/>
          </a:p>
          <a:p>
            <a:pPr algn="ctr"/>
            <a:endParaRPr lang="pl-PL" sz="2800" b="1" dirty="0"/>
          </a:p>
          <a:p>
            <a:pPr algn="ctr"/>
            <a:r>
              <a:rPr lang="pl-PL" sz="2800" b="1" dirty="0" smtClean="0"/>
              <a:t>Typ </a:t>
            </a:r>
            <a:r>
              <a:rPr lang="pl-PL" sz="2800" b="1" dirty="0"/>
              <a:t>projektów: </a:t>
            </a:r>
            <a:endParaRPr lang="pl-PL" sz="2800" dirty="0"/>
          </a:p>
          <a:p>
            <a:pPr algn="ctr"/>
            <a:r>
              <a:rPr lang="pl-PL" sz="2800" dirty="0"/>
              <a:t>1. integracja społeczna i aktywizacja zawodowa osób oddalonych od rynku pracy w ramach  współpracy międzysektorowej</a:t>
            </a:r>
          </a:p>
          <a:p>
            <a:pPr algn="ctr"/>
            <a:r>
              <a:rPr lang="pl-PL" sz="2800" dirty="0"/>
              <a:t>2. integracja społeczna i aktywizacja zawodowa osób zagrożonych wykluczeniem społecznym ze szczególnym uwzględnieniem osób z niepełnosprawnościami</a:t>
            </a:r>
          </a:p>
          <a:p>
            <a:pPr algn="ctr"/>
            <a:r>
              <a:rPr lang="pl-PL" b="1" dirty="0"/>
              <a:t> </a:t>
            </a:r>
            <a:endParaRPr lang="pl-PL" dirty="0"/>
          </a:p>
          <a:p>
            <a:pPr algn="ctr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MERYTORYCZNE- SZCZEGÓŁOWE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15863"/>
              </p:ext>
            </p:extLst>
          </p:nvPr>
        </p:nvGraphicFramePr>
        <p:xfrm>
          <a:off x="290945" y="1586097"/>
          <a:ext cx="8413074" cy="427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1607622"/>
                <a:gridCol w="3709554"/>
                <a:gridCol w="2573383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 realizacji 2 typu projektu będzie on realizowany </a:t>
                      </a:r>
                      <a:b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partnerstwie podmiotów </a:t>
                      </a:r>
                      <a:b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 różnych sektorów (publiczny, prywatny, społeczny).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Celem zastosowania kryterium jest zapewnienie lepszej koordynacji i komplementarności działań na danym terytorium prowadzonych przez różne podmioty w odniesieniu do tej samej grupy docelowej lub nastawionych na realizację tych samych celów. Kryterium sprzyja również zapewnieniu w projekcie kompleksowego wsparcia. 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we wniosku o dofinansowanie przewidziano realizację 1 typu projektu w karcie oceny wniosku powinna zostać zaznaczona odpowiedź „Nie dotyczy”.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Projekt realizowany </a:t>
                      </a:r>
                      <a:b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partnerstwie podmiotów </a:t>
                      </a:r>
                      <a:b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 różnych sektorów: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za partnerstwo </a:t>
                      </a:r>
                      <a:b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 podmiotem ekonomii społecznej - 5 pkt,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za partnerstwo            </a:t>
                      </a:r>
                      <a:b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 podmiotem </a:t>
                      </a:r>
                      <a:b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 innego sektora - 3 pkt.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Brak spełnienia ww. warunków lub brak informacji w tym zakresie – 0 pkt.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Punkty w ramach kryterium nie sumują się.</a:t>
                      </a:r>
                      <a:endParaRPr lang="pl-PL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8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42516"/>
              </p:ext>
            </p:extLst>
          </p:nvPr>
        </p:nvGraphicFramePr>
        <p:xfrm>
          <a:off x="389775" y="1666014"/>
          <a:ext cx="8450811" cy="4111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93"/>
                <a:gridCol w="2215342"/>
                <a:gridCol w="4708978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wynosi maksymalnie 24 miesiące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kończy się nie później niż 31.12.2018 r.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harmonogramu realizacji projektu i budżetu projektu.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Ograniczony czas realizacji projektu będzie skutkował precyzyjnym planowaniem przez Wnioskodawców zamierzonych przedsięwzięć, co wpłynie na zwiększenie efektywności wsparcia oraz przyczyni się do osiągnięcia zakładanych rezultatów.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Jednocześnie określony przedział czasowy powinien pozwolić na objęcie wszystkich uczestników projektu zakładanymi formami wsparcia, dając również możliwość podjęcia działań zaradczych w przypadku trudności w realizacji projektu.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58015"/>
              </p:ext>
            </p:extLst>
          </p:nvPr>
        </p:nvGraphicFramePr>
        <p:xfrm>
          <a:off x="427511" y="1666014"/>
          <a:ext cx="8413074" cy="4111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125683"/>
                <a:gridCol w="4708978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wsparcia na uczestnika nie przekracza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kwoty  11 600,00 PLN.</a:t>
                      </a:r>
                      <a:r>
                        <a:rPr lang="pl-PL" sz="1400" dirty="0" smtClean="0">
                          <a:effectLst/>
                        </a:rPr>
                        <a:t> </a:t>
                      </a:r>
                      <a:r>
                        <a:rPr lang="pl-PL" sz="1400" baseline="30000" dirty="0" smtClean="0">
                          <a:effectLst/>
                        </a:rPr>
                        <a:t>*</a:t>
                      </a:r>
                    </a:p>
                    <a:p>
                      <a:endParaRPr lang="pl-PL" sz="16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aseline="30000" dirty="0" smtClean="0">
                          <a:effectLst/>
                        </a:rPr>
                        <a:t>* </a:t>
                      </a:r>
                      <a:r>
                        <a:rPr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Ograniczenie średniego kosztu wsparcia na uczestnika dotyczy wartości projektu bez kosztów racjonalnych usprawnień, które ewentualnie powstaną na etapie jego realizacji.  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budżetu projektu.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weryfikowany jest średni koszt przypadający na jednego uczestnika projektu. Średni koszt wsparcia  stanowi iloraz wartości projektu ogółem i liczby uczestników projektu. (w tym również wkład własny  i koszty  pośrednie).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Zastosowanie kryterium wynika z zapisów Regionalnego Programu Operacyjnego Województwa Mazowieckiego 2014-2020.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909703"/>
              </p:ext>
            </p:extLst>
          </p:nvPr>
        </p:nvGraphicFramePr>
        <p:xfrm>
          <a:off x="427511" y="1425289"/>
          <a:ext cx="8413074" cy="4800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3241964"/>
                <a:gridCol w="3592697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Wskaźnik efektywności 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społeczno-zatrudnieniowej dla uczestników projektu mierzony na zakończenie udziału</a:t>
                      </a:r>
                      <a:b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w </a:t>
                      </a: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projekcie</a:t>
                      </a: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: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odniesieniu do osób zagrożonych ubóstwem lub wykluczeniem społecznym minimalny poziom efektywności społeczno-zatrudnieniowej wynosi 56%,</a:t>
                      </a:r>
                      <a:b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w tym minimalny poziom efektywności zatrudnieniowej - 22%.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odniesieniu do osób o znacznym stopniu niepełnosprawności, osób z niepełnosprawnością intelektualną oraz osób z niepełnosprawnościami sprzężonymi minimalny poziom efektywności społeczno-zatrudnieniowej wynosi 46%, w tym minimalny poziom efektywności zatrudnieniowej – 12%.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deklaracji Wnioskodawcy, dotyczącej osiągnięcia wskazanych w kryterium poziomów efektywności społeczno-zatrudnieniowej.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Minimalne poziomy efektywności społeczno-zatrudnieniowej zostały określone przez Ministerstwo Rozwoju.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621908"/>
              </p:ext>
            </p:extLst>
          </p:nvPr>
        </p:nvGraphicFramePr>
        <p:xfrm>
          <a:off x="406730" y="1685062"/>
          <a:ext cx="8413074" cy="421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738747"/>
                <a:gridCol w="4095914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Wnioskodawca zapewnia, że wsparcie osób odbywać się będzie na podstawie ścieżki reintegracji stworzonej indywidualnie dla każdej osoby, z uwzględnieniem diagnozy sytuacji problemowej lub zagrożenia sytuacją problemową, zasobów, potencjału, predyspozycji, potrzeb</a:t>
                      </a: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deklaracji Wnioskodawcy we wniosku o dofinansowanie projektu.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wynika z</a:t>
                      </a:r>
                      <a:r>
                        <a:rPr lang="pl-PL" sz="1400" i="1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Celem zastosowania kryterium jest zapewnienie </a:t>
                      </a:r>
                      <a:r>
                        <a:rPr lang="pl-PL" sz="1400" kern="12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zindywidualizowanego i </a:t>
                      </a: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kompleksowego wsparcia dla każdego uczestnika projektu.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255" y="101454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93378"/>
              </p:ext>
            </p:extLst>
          </p:nvPr>
        </p:nvGraphicFramePr>
        <p:xfrm>
          <a:off x="296882" y="1428024"/>
          <a:ext cx="8413074" cy="445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2505694"/>
                <a:gridCol w="4328967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Każdy uczestnik projektu podpisuje kontrakt socjalny lub dokument zawierający elementy analogiczne do kontraktu socjalnego.</a:t>
                      </a:r>
                      <a:endParaRPr lang="pl-P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Kontrakt socjalny obowiązkowo zawierają podmioty zobowiązane do tego przepisami prawa krajowego. </a:t>
                      </a:r>
                      <a:endParaRPr lang="pl-PL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 pozostałych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przypadkach zawierany jest dokument zawierający elementy analogiczne do kontraktu socjalnego, określający uprawnienia i zobowiązania stron umowy w ramach wspólnie podejmowanych działań zmierzających do przezwyciężenia trudnej sytuacji życiowej uczestnika. 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Weryfikacja spełnienia kryterium będzie odbywać się na podstawie treści wniosku o dofinansowanie projektu, z której będzie wynikać ze podpisanie ww. dokumentów będzie się odnosić do każdego uczestnika projektu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4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255" y="101454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7195"/>
              </p:ext>
            </p:extLst>
          </p:nvPr>
        </p:nvGraphicFramePr>
        <p:xfrm>
          <a:off x="296882" y="1428024"/>
          <a:ext cx="8413074" cy="516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5"/>
                <a:gridCol w="1662546"/>
                <a:gridCol w="5172115"/>
                <a:gridCol w="1055898"/>
              </a:tblGrid>
              <a:tr h="53337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3577953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projekt obejmuje wsparcie w postaci szkoleń prowadzących do uzyskania kwalifikacji zawodowych muszą zostać one zweryfikowane poprzez przeprowadzenie odpowiedniego sprawdzenia przyswojonej wiedzy i uzyskanych kwalifikacji oraz być potwierdzone rozpoznawalnym i uznawanym w danym środowisku, sektorze lub branży dokumentem.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będzie oceniane na podstawie zapisów we </a:t>
                      </a:r>
                      <a:r>
                        <a:rPr lang="pl-PL" sz="11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wniosku  </a:t>
                      </a: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 dofinansowanie (m.in. informacji zawartych w opisie zadań). 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przyczyni się do zwiększenia efektywności szkoleń oferowanych w ramach projektu oraz zapewni uzyskanie przez uczestników szkoleń konkretnych kwalifikacji zgodnych z powszechnie obowiązującymi standardami.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ramach kryterium ocenie podlegać będzie, czy każde szkolenie prowadzące do uzyskania kwalifikacji zawodowych planowane w ramach projektu, zakończy się uzyskaniem kwalifikacji, zgodnie z definicją wskaźnika </a:t>
                      </a:r>
                      <a:r>
                        <a:rPr lang="pl-PL" sz="1100" i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Liczba osób zagrożonych ubóstwem lub wykluczeniem społecznym, które uzyskały kwalifikacje po opuszczeniu programu</a:t>
                      </a: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znajdującego się na Wspólnej Liście Wskaźników Kluczowych, stanowiącej załącznik do </a:t>
                      </a:r>
                      <a:r>
                        <a:rPr lang="pl-PL" sz="1100" i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Wytycznych w zakresie monitorowania postępu rzeczowego realizacji programów operacyjnych na lata 2014-2020</a:t>
                      </a: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. 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Wymagane jest zawarcie we wniosku informacji dotyczących procesu uzyskiwania kwalifikacji przez uczestników w oparciu o przesłanki: zapewnienie procesu walidacji, certyfikacji oraz rozpoznawalności certyfikatu w danej branży. 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Załącznikiem do Regulaminu będzie dokument przygotowany przez Ministerstwo Rozwoju pn. </a:t>
                      </a:r>
                      <a:r>
                        <a:rPr lang="pl-PL" sz="1100" i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Podstawowe informacje dotyczące uzyskiwania kwalifikacji w ramach projektów współfinansowanych z EFS</a:t>
                      </a: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.  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u="sng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Kryterium oceniane będzie na etapie oceny merytorycznej. 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 przypadku, gdy w projekcie nie przewidziano realizacji szkoleń prowadzących do uzyskania kwalifikacji zawodowych w karcie oceny wniosku powinna zostać zaznaczona odpowiedź „Nie dotyczy”.</a:t>
                      </a:r>
                      <a:endParaRPr lang="pl-PL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2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4205</TotalTime>
  <Words>4129</Words>
  <Application>Microsoft Office PowerPoint</Application>
  <PresentationFormat>Pokaz na ekranie (4:3)</PresentationFormat>
  <Paragraphs>388</Paragraphs>
  <Slides>31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mrylska</cp:lastModifiedBy>
  <cp:revision>596</cp:revision>
  <cp:lastPrinted>2016-05-18T12:14:00Z</cp:lastPrinted>
  <dcterms:created xsi:type="dcterms:W3CDTF">2015-04-20T12:46:14Z</dcterms:created>
  <dcterms:modified xsi:type="dcterms:W3CDTF">2016-05-18T12:37:01Z</dcterms:modified>
</cp:coreProperties>
</file>