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7"/>
  </p:notesMasterIdLst>
  <p:handoutMasterIdLst>
    <p:handoutMasterId r:id="rId18"/>
  </p:handoutMasterIdLst>
  <p:sldIdLst>
    <p:sldId id="258" r:id="rId2"/>
    <p:sldId id="387" r:id="rId3"/>
    <p:sldId id="400" r:id="rId4"/>
    <p:sldId id="404" r:id="rId5"/>
    <p:sldId id="402" r:id="rId6"/>
    <p:sldId id="410" r:id="rId7"/>
    <p:sldId id="411" r:id="rId8"/>
    <p:sldId id="412" r:id="rId9"/>
    <p:sldId id="413" r:id="rId10"/>
    <p:sldId id="414" r:id="rId11"/>
    <p:sldId id="418" r:id="rId12"/>
    <p:sldId id="415" r:id="rId13"/>
    <p:sldId id="416" r:id="rId14"/>
    <p:sldId id="417" r:id="rId15"/>
    <p:sldId id="324" r:id="rId1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53" autoAdjust="0"/>
  </p:normalViewPr>
  <p:slideViewPr>
    <p:cSldViewPr snapToGrid="0">
      <p:cViewPr varScale="1">
        <p:scale>
          <a:sx n="49" d="100"/>
          <a:sy n="49" d="100"/>
        </p:scale>
        <p:origin x="60" y="1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088E0-5393-403C-A853-B2706AC55CA4}" type="datetimeFigureOut">
              <a:rPr lang="pl-PL" smtClean="0"/>
              <a:t>2016-06-20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7B933-2EE8-4E74-A2D1-9D5832F496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456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2016-06-20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415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0434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2371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8530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289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3327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3508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386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8549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866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712464"/>
            <a:ext cx="7886700" cy="1780370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+mj-lt"/>
              </a:rPr>
              <a:t>Kryteria wyboru projektów w </a:t>
            </a:r>
            <a:r>
              <a:rPr lang="pl-PL" sz="2000" b="1" dirty="0">
                <a:solidFill>
                  <a:schemeClr val="tx1"/>
                </a:solidFill>
                <a:latin typeface="+mj-lt"/>
              </a:rPr>
              <a:t>Działaniu 8.3 Ułatwianie powrotu do aktywności zawodowej osób sprawujących opiekę nad dziećmi do lat 3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  <a:latin typeface="+mj-lt"/>
              </a:rPr>
              <a:t>Poddziałanie </a:t>
            </a:r>
            <a:r>
              <a:rPr lang="pl-PL" sz="2000" b="1" dirty="0" smtClean="0">
                <a:solidFill>
                  <a:schemeClr val="tx1"/>
                </a:solidFill>
                <a:latin typeface="+mj-lt"/>
              </a:rPr>
              <a:t>8.3.2 </a:t>
            </a:r>
            <a:r>
              <a:rPr lang="pl-PL" sz="2000" b="1" dirty="0">
                <a:solidFill>
                  <a:schemeClr val="tx1"/>
                </a:solidFill>
                <a:latin typeface="+mj-lt"/>
              </a:rPr>
              <a:t>(8iv) Ułatwianie powrotu do aktywności </a:t>
            </a:r>
            <a:r>
              <a:rPr lang="pl-PL" sz="2000" b="1" dirty="0" smtClean="0">
                <a:solidFill>
                  <a:schemeClr val="tx1"/>
                </a:solidFill>
                <a:latin typeface="+mj-lt"/>
              </a:rPr>
              <a:t>zawodowej </a:t>
            </a:r>
            <a:br>
              <a:rPr lang="pl-PL" sz="2000" b="1" dirty="0" smtClean="0">
                <a:solidFill>
                  <a:schemeClr val="tx1"/>
                </a:solidFill>
                <a:latin typeface="+mj-lt"/>
              </a:rPr>
            </a:br>
            <a:r>
              <a:rPr lang="pl-PL" sz="2000" b="1" dirty="0" smtClean="0">
                <a:solidFill>
                  <a:schemeClr val="tx1"/>
                </a:solidFill>
                <a:latin typeface="+mj-lt"/>
              </a:rPr>
              <a:t>w ramach ZIT</a:t>
            </a:r>
            <a:endParaRPr lang="pl-PL" sz="2000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pl-PL" sz="1600" b="1" dirty="0" smtClean="0">
                <a:solidFill>
                  <a:schemeClr val="tx1"/>
                </a:solidFill>
                <a:latin typeface="+mj-lt"/>
              </a:rPr>
              <a:t>Regionalny Program Operacyjn7 Województwa Mazowieckiego na lata 2014 - 2020</a:t>
            </a:r>
            <a:endParaRPr lang="pl-PL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sz="1600" dirty="0" smtClean="0">
                <a:latin typeface="+mj-lt"/>
              </a:rPr>
              <a:t>XIV Posiedzenie </a:t>
            </a:r>
            <a:r>
              <a:rPr lang="pl-PL" sz="1600" dirty="0">
                <a:latin typeface="+mj-lt"/>
              </a:rPr>
              <a:t>Komitetu Monitorującego RPO WM na lata 2014 -2020 </a:t>
            </a:r>
            <a:r>
              <a:rPr lang="pl-PL" sz="1600" dirty="0" smtClean="0">
                <a:latin typeface="+mj-lt"/>
              </a:rPr>
              <a:t> </a:t>
            </a:r>
            <a:br>
              <a:rPr lang="pl-PL" sz="1600" dirty="0" smtClean="0">
                <a:latin typeface="+mj-lt"/>
              </a:rPr>
            </a:br>
            <a:r>
              <a:rPr lang="pl-PL" b="1" smtClean="0">
                <a:latin typeface="+mj-lt"/>
              </a:rPr>
              <a:t>22 czerwca </a:t>
            </a:r>
            <a:r>
              <a:rPr lang="pl-PL" b="1" dirty="0" smtClean="0">
                <a:latin typeface="+mj-lt"/>
              </a:rPr>
              <a:t>2016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766379"/>
              </p:ext>
            </p:extLst>
          </p:nvPr>
        </p:nvGraphicFramePr>
        <p:xfrm>
          <a:off x="384048" y="1631282"/>
          <a:ext cx="8513064" cy="5009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09"/>
                <a:gridCol w="5587659"/>
                <a:gridCol w="1464521"/>
                <a:gridCol w="929875"/>
              </a:tblGrid>
              <a:tr h="125822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Max.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Liczba  punktów</a:t>
                      </a:r>
                    </a:p>
                  </a:txBody>
                  <a:tcPr anchor="ctr"/>
                </a:tc>
              </a:tr>
              <a:tr h="3751262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4.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 trwałość utworzonych w ramach projektu miejsc opieki nad dziećmi do lat 3 w żłobkach, klubach dziecięcych i przez dziennego opiekuna, przez okres dłuższy niż 24 miesiące od daty zakończenia realizacji projektu określonej w umowie o dofinansowanie projektu.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Funkcjonowanie miejsca opieki nad dziećmi do lat 3 dłużej niż 24 miesiące: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24 m-</a:t>
                      </a:r>
                      <a:r>
                        <a:rPr lang="pl-PL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</a:t>
                      </a: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30 – 2 pkt;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</a:t>
                      </a:r>
                      <a:b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m-</a:t>
                      </a:r>
                      <a:r>
                        <a:rPr lang="pl-PL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</a:t>
                      </a: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4 pkt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pl-PL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003630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KRYTERIA MERYTORYCZNE SZCZEGÓŁOWE</a:t>
                      </a:r>
                      <a:endParaRPr lang="pl-PL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3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365486"/>
              </p:ext>
            </p:extLst>
          </p:nvPr>
        </p:nvGraphicFramePr>
        <p:xfrm>
          <a:off x="384048" y="1631282"/>
          <a:ext cx="8513064" cy="5009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09"/>
                <a:gridCol w="5587659"/>
                <a:gridCol w="1464521"/>
                <a:gridCol w="929875"/>
              </a:tblGrid>
              <a:tr h="125822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Max.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Liczba  punktów</a:t>
                      </a:r>
                    </a:p>
                  </a:txBody>
                  <a:tcPr anchor="ctr"/>
                </a:tc>
              </a:tr>
              <a:tr h="3751262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5.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60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Lokalizacja miejsca opieki nad dziećmi do lat 3.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540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 lokalizację miejsca opieki dogodną komunikacyjnie - 4  pkt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003630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KRYTERIA MERYTORYCZNE SZCZEGÓŁOWE</a:t>
                      </a:r>
                      <a:endParaRPr lang="pl-PL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7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566648"/>
              </p:ext>
            </p:extLst>
          </p:nvPr>
        </p:nvGraphicFramePr>
        <p:xfrm>
          <a:off x="384048" y="1631282"/>
          <a:ext cx="8513064" cy="5009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09"/>
                <a:gridCol w="5587659"/>
                <a:gridCol w="1464521"/>
                <a:gridCol w="929875"/>
              </a:tblGrid>
              <a:tr h="125822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Max.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Liczba  punktów</a:t>
                      </a:r>
                    </a:p>
                  </a:txBody>
                  <a:tcPr anchor="ctr"/>
                </a:tc>
              </a:tr>
              <a:tr h="3751262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6.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jest w partnerstwie z podmiotem z innego sektora.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</a:t>
                      </a:r>
                      <a:b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partnerstwie podmiotów </a:t>
                      </a:r>
                      <a:b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różnych sektorów – 2 pkt;</a:t>
                      </a:r>
                    </a:p>
                    <a:p>
                      <a:endParaRPr lang="pl-PL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</a:t>
                      </a:r>
                      <a:endParaRPr lang="pl-PL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907047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KRYTERIA MERYTORYCZNE SZCZEGÓŁOWE</a:t>
                      </a:r>
                      <a:endParaRPr lang="pl-PL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1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216121"/>
              </p:ext>
            </p:extLst>
          </p:nvPr>
        </p:nvGraphicFramePr>
        <p:xfrm>
          <a:off x="384048" y="1631282"/>
          <a:ext cx="8513064" cy="5009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09"/>
                <a:gridCol w="5587659"/>
                <a:gridCol w="1464521"/>
                <a:gridCol w="929875"/>
              </a:tblGrid>
              <a:tr h="125822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Max.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Liczba  punktów</a:t>
                      </a:r>
                    </a:p>
                  </a:txBody>
                  <a:tcPr anchor="ctr"/>
                </a:tc>
              </a:tr>
              <a:tr h="3751262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7.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programem rewitalizacji obowiązującym na obszarze, na którym jest realizowany.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obowiązującym programem rewitalizacji – 2 pkt</a:t>
                      </a:r>
                    </a:p>
                    <a:p>
                      <a:endParaRPr lang="pl-PL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973012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KRYTERIA MERYTORYCZNE SZCZEGÓŁOWE</a:t>
                      </a:r>
                      <a:endParaRPr lang="pl-PL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9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013511"/>
              </p:ext>
            </p:extLst>
          </p:nvPr>
        </p:nvGraphicFramePr>
        <p:xfrm>
          <a:off x="384048" y="1631282"/>
          <a:ext cx="8513064" cy="5009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09"/>
                <a:gridCol w="5587659"/>
                <a:gridCol w="1464521"/>
                <a:gridCol w="929875"/>
              </a:tblGrid>
              <a:tr h="125822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Max.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Liczba  punktów</a:t>
                      </a:r>
                    </a:p>
                  </a:txBody>
                  <a:tcPr anchor="ctr"/>
                </a:tc>
              </a:tr>
              <a:tr h="3751262">
                <a:tc>
                  <a:txBody>
                    <a:bodyPr/>
                    <a:lstStyle/>
                    <a:p>
                      <a:pPr algn="ctr"/>
                      <a:r>
                        <a:rPr lang="pl-PL" sz="1800" b="1" smtClean="0">
                          <a:latin typeface="+mn-lt"/>
                        </a:rPr>
                        <a:t>8.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projekcie, co najmniej 5 % utworzonych miejsc opieki nad dziećmi do lat 3 zostanie przeznaczone dla dzieci z niepełnosprawnościami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spełnienia kryterium - 2 pkt</a:t>
                      </a:r>
                    </a:p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kryterium lub brak informacji w tym zakresie – 0 pkt</a:t>
                      </a:r>
                      <a:endParaRPr lang="pl-PL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31365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KRYTERIA MERYTORYCZNE SZCZEGÓŁOWE</a:t>
                      </a:r>
                      <a:endParaRPr lang="pl-PL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484639"/>
              </p:ext>
            </p:extLst>
          </p:nvPr>
        </p:nvGraphicFramePr>
        <p:xfrm>
          <a:off x="571841" y="1653562"/>
          <a:ext cx="8012610" cy="3930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37534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nie przekracza 30 miesięcy, przy czym współfinansowanie ze środków EFS:</a:t>
                      </a:r>
                    </a:p>
                    <a:p>
                      <a:pPr marL="342900" lvl="0" indent="-342900" algn="ctr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2871788" algn="l"/>
                        </a:tabLs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bieżących kosztów nowo utworzonych miejsc opieki nad dziećmi do 3 lat w formie żłobków lub klubów dziecięcych oraz dziennego opiekuna nie przekracza 24 miesięcy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080766"/>
              </p:ext>
            </p:extLst>
          </p:nvPr>
        </p:nvGraphicFramePr>
        <p:xfrm>
          <a:off x="501029" y="1668545"/>
          <a:ext cx="8077363" cy="4515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75094"/>
              </a:tblGrid>
              <a:tr h="66165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853780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prowadzi do zwiększenia liczby miejsc opieki nad dziećmi do lat 3 prowadzonych przez daną instytucję publiczną lub niepubliczną.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1808" y="116233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259760"/>
              </p:ext>
            </p:extLst>
          </p:nvPr>
        </p:nvGraphicFramePr>
        <p:xfrm>
          <a:off x="543560" y="1753991"/>
          <a:ext cx="8012610" cy="436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34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1785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pobierania opłat od opiekuna prawnego, opłata nie stanowi więcej niż 20% bieżących kosztów związanych ze świadczeniem usług opieki nad dziećmi do lat 3 w formie żłobka, dziennego opiekuna lub w klubie dziecięcym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1123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zapewnia osiągnięcie Wskaźnika rezultatu bezpośredniego na minimalnym poziomie, a mianowicie: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ctr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osób, które powróciły na rynek pracy po przerwie związanej z urodzeniem/ wychowaniem dziecka, po zakończeniu programu - 80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709766"/>
              </p:ext>
            </p:extLst>
          </p:nvPr>
        </p:nvGraphicFramePr>
        <p:xfrm>
          <a:off x="414779" y="1557855"/>
          <a:ext cx="7951981" cy="470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784943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6.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przedstawia we Wniosku o dofinansowanie o następujące informacje zawierające:</a:t>
                      </a:r>
                    </a:p>
                    <a:p>
                      <a:pPr algn="ctr"/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uzasadnienie zapotrzebowania na miejsca opieki nad dziećmi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lat 3, </a:t>
                      </a:r>
                    </a:p>
                    <a:p>
                      <a:pPr marL="285750" lvl="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warunków lokalowych;</a:t>
                      </a:r>
                    </a:p>
                    <a:p>
                      <a:pPr marL="285750" lvl="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zasady rekrutacji uczestników do projektu;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zapewnienie utrzymania funkcjonowania miejsc opieki nad dziećmi do lat 3 po ustaniu finansowania z EFS.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1856" y="1026480"/>
            <a:ext cx="72218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/>
              <a:t>Kryteria dostępu do oceny na etapie oceny merytorycznej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008577"/>
              </p:ext>
            </p:extLst>
          </p:nvPr>
        </p:nvGraphicFramePr>
        <p:xfrm>
          <a:off x="414779" y="1557855"/>
          <a:ext cx="7951981" cy="470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784943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7.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Celowość tworzenia miejsc opieki nad dziećmi do lat 3 w formie dziennego opiekuna.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1856" y="1026480"/>
            <a:ext cx="72218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/>
              <a:t>Kryteria dostępu do oceny na etapie oceny merytorycznej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147151"/>
              </p:ext>
            </p:extLst>
          </p:nvPr>
        </p:nvGraphicFramePr>
        <p:xfrm>
          <a:off x="429769" y="1609343"/>
          <a:ext cx="8168609" cy="463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7"/>
                <a:gridCol w="5484520"/>
                <a:gridCol w="1254608"/>
                <a:gridCol w="908274"/>
              </a:tblGrid>
              <a:tr h="859537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Max.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Liczba  punktów</a:t>
                      </a:r>
                    </a:p>
                  </a:txBody>
                  <a:tcPr anchor="ctr"/>
                </a:tc>
              </a:tr>
              <a:tr h="3773201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1.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przyczynia się do zaspokojenia popytu na miejsca opieki nad dziećmi do lat 3 w obszarach wykazujących niski poziom upowszechnienia opieki żłobkowej.. 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skierowany jest wyłącznie do gmin, w których:</a:t>
                      </a:r>
                    </a:p>
                    <a:p>
                      <a:pPr lvl="0"/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odsetek dzieci do lat 3 objętych opieką wynosi od 0% do – 6,9 % - 3 pkt</a:t>
                      </a:r>
                    </a:p>
                    <a:p>
                      <a:endParaRPr lang="pl-PL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</a:t>
                      </a:r>
                      <a:endParaRPr lang="pl-PL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613614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KRYTERIA MERYTORYCZNE SZCZEGÓŁOWE</a:t>
                      </a:r>
                      <a:endParaRPr lang="pl-PL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3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324732"/>
              </p:ext>
            </p:extLst>
          </p:nvPr>
        </p:nvGraphicFramePr>
        <p:xfrm>
          <a:off x="384048" y="1631282"/>
          <a:ext cx="8513064" cy="469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09"/>
                <a:gridCol w="5587659"/>
                <a:gridCol w="1464521"/>
                <a:gridCol w="929875"/>
              </a:tblGrid>
              <a:tr h="93938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Max.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Liczba  punktów</a:t>
                      </a:r>
                    </a:p>
                  </a:txBody>
                  <a:tcPr anchor="ctr"/>
                </a:tc>
              </a:tr>
              <a:tr h="3751262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2.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minimalizację średniego miesięcznego kosztu całkowitego utworzenia jednego miejsca opieki dla dziecka do lat 3 w żłobkach, klubach dziecięcych, </a:t>
                      </a:r>
                      <a:b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dziennych opiekunów, niani.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 miesięczny całkowity koszt utworzenia jednego miejsca opieki dla dziecka do lat 3 w projekcie jest:</a:t>
                      </a:r>
                    </a:p>
                    <a:p>
                      <a:pPr marL="0" lvl="0" indent="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mniejszy lub równy 350 EUR – 7 pkt;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wyższy niż 350 EUR ale mniejszy lub równy 400 EUR – 4 pkt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pl-PL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046258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algn="l"/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KRYTERIA MERYTORYCZNE SZCZEGÓŁOWE</a:t>
                      </a:r>
                      <a:endParaRPr lang="pl-PL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4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74227"/>
              </p:ext>
            </p:extLst>
          </p:nvPr>
        </p:nvGraphicFramePr>
        <p:xfrm>
          <a:off x="384048" y="1631282"/>
          <a:ext cx="8513064" cy="469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09"/>
                <a:gridCol w="5587659"/>
                <a:gridCol w="1464521"/>
                <a:gridCol w="929875"/>
              </a:tblGrid>
              <a:tr h="93938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Max.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Liczba  punktów</a:t>
                      </a:r>
                    </a:p>
                  </a:txBody>
                  <a:tcPr anchor="ctr"/>
                </a:tc>
              </a:tr>
              <a:tr h="3751262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3.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zatrudnienie osób bezrobotnych i biernych zawodowo z grup defaworyzowanych na rynku pracy na miejscach pracy powstałych w wyniku realizacji projektu.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zatrudnienie przedmiotowych osób w liczbie: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30% na wszystkich utworzonych w projekcie miejsc pracy -2 pkt;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30% na wszystkich utworzonych w projekcie miejsc pracy -4 pkt.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pl-PL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60133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KRYTERIA MERYTORYCZNE SZCZEGÓŁOWE</a:t>
                      </a:r>
                      <a:endParaRPr lang="pl-PL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0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4031</TotalTime>
  <Words>839</Words>
  <Application>Microsoft Office PowerPoint</Application>
  <PresentationFormat>Pokaz na ekranie (4:3)</PresentationFormat>
  <Paragraphs>180</Paragraphs>
  <Slides>15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Kęsicka Katarzyna</cp:lastModifiedBy>
  <cp:revision>609</cp:revision>
  <cp:lastPrinted>2016-05-18T07:03:59Z</cp:lastPrinted>
  <dcterms:created xsi:type="dcterms:W3CDTF">2015-04-20T12:46:14Z</dcterms:created>
  <dcterms:modified xsi:type="dcterms:W3CDTF">2016-06-20T07:15:07Z</dcterms:modified>
</cp:coreProperties>
</file>