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handoutMasterIdLst>
    <p:handoutMasterId r:id="rId17"/>
  </p:handoutMasterIdLst>
  <p:sldIdLst>
    <p:sldId id="258" r:id="rId2"/>
    <p:sldId id="387" r:id="rId3"/>
    <p:sldId id="400" r:id="rId4"/>
    <p:sldId id="404" r:id="rId5"/>
    <p:sldId id="402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324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53" autoAdjust="0"/>
  </p:normalViewPr>
  <p:slideViewPr>
    <p:cSldViewPr snapToGrid="0">
      <p:cViewPr varScale="1">
        <p:scale>
          <a:sx n="49" d="100"/>
          <a:sy n="49" d="100"/>
        </p:scale>
        <p:origin x="60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88E0-5393-403C-A853-B2706AC55CA4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B933-2EE8-4E74-A2D1-9D5832F496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2016-06-17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37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853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289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332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350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86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854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3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712464"/>
            <a:ext cx="7886700" cy="178037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Kryteria wyboru projektów w </a:t>
            </a:r>
            <a:r>
              <a:rPr lang="pl-PL" sz="2000" b="1" dirty="0">
                <a:solidFill>
                  <a:schemeClr val="tx1"/>
                </a:solidFill>
                <a:latin typeface="+mj-lt"/>
              </a:rPr>
              <a:t>Działaniu 8.3 Ułatwianie powrotu do aktywności zawodowej osób sprawujących opiekę nad dziećmi do lat 3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+mj-lt"/>
              </a:rPr>
              <a:t>Poddziałanie 8.3.1 (8iv) Ułatwianie powrotu do aktywności zawodowej</a:t>
            </a:r>
          </a:p>
          <a:p>
            <a:pPr algn="ctr"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w ramach Regionalnego Programu Operacyjnego Województwa Mazowieckiego na lata 2014 - 2020</a:t>
            </a:r>
            <a:endParaRPr lang="pl-PL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600" smtClean="0">
                <a:latin typeface="+mj-lt"/>
              </a:rPr>
              <a:t>XIV </a:t>
            </a:r>
            <a:r>
              <a:rPr lang="pl-PL" sz="1600" dirty="0" smtClean="0">
                <a:latin typeface="+mj-lt"/>
              </a:rPr>
              <a:t>Posiedzenie </a:t>
            </a:r>
            <a:r>
              <a:rPr lang="pl-PL" sz="1600" dirty="0">
                <a:latin typeface="+mj-lt"/>
              </a:rPr>
              <a:t>Komitetu Monitorującego RPO WM na lata 2014 -2020 </a:t>
            </a:r>
            <a:r>
              <a:rPr lang="pl-PL" sz="1600" dirty="0" smtClean="0">
                <a:latin typeface="+mj-lt"/>
              </a:rPr>
              <a:t> </a:t>
            </a:r>
            <a:br>
              <a:rPr lang="pl-PL" sz="1600" dirty="0" smtClean="0">
                <a:latin typeface="+mj-lt"/>
              </a:rPr>
            </a:br>
            <a:r>
              <a:rPr lang="pl-PL" b="1" dirty="0" smtClean="0">
                <a:latin typeface="+mj-lt"/>
              </a:rPr>
              <a:t>22 </a:t>
            </a:r>
            <a:r>
              <a:rPr lang="pl-PL" b="1" dirty="0" smtClean="0">
                <a:latin typeface="+mj-lt"/>
              </a:rPr>
              <a:t>czerwca </a:t>
            </a:r>
            <a:r>
              <a:rPr lang="pl-PL" b="1" dirty="0" smtClean="0">
                <a:latin typeface="+mj-lt"/>
              </a:rPr>
              <a:t>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66379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4.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 trwałość utworzonych w ramach projektu miejsc opieki nad dziećmi do lat 3 w żłobkach, klubach dziecięcych i przez dziennego opiekuna, przez okres dłuższy niż 24 miesiące od daty zakończenia realizacji projektu określonej w umowie o dofinansowanie projektu.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Funkcjonowanie miejsca opieki nad dziećmi do lat 3 dłużej niż 24 miesiące: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24 m-</a:t>
                      </a:r>
                      <a:r>
                        <a:rPr lang="pl-PL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30 – 2 pkt;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</a:t>
                      </a:r>
                      <a:b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m-</a:t>
                      </a:r>
                      <a:r>
                        <a:rPr lang="pl-PL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4 pkt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03630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69975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5.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w partnerstwie z podmiotem z innego sektora.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 – 2 pkt;</a:t>
                      </a:r>
                    </a:p>
                    <a:p>
                      <a:endParaRPr lang="pl-PL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07047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1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02450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6.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– 2 pkt</a:t>
                      </a:r>
                    </a:p>
                    <a:p>
                      <a:endParaRPr lang="pl-PL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73012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72607"/>
              </p:ext>
            </p:extLst>
          </p:nvPr>
        </p:nvGraphicFramePr>
        <p:xfrm>
          <a:off x="384048" y="1631282"/>
          <a:ext cx="8513064" cy="50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12582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7.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projekcie, co najmniej 5 % utworzonych miejsc opieki nad dziećmi do lat 3 zostanie przeznaczone dla dzieci z niepełnosprawnościami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spełnienia kryterium - 2 pkt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kryterium lub brak informacji w tym zakresie – 0 pkt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31365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15744"/>
              </p:ext>
            </p:extLst>
          </p:nvPr>
        </p:nvGraphicFramePr>
        <p:xfrm>
          <a:off x="571841" y="1653562"/>
          <a:ext cx="8012610" cy="39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30 miesięcy, przy czym współfinansowanie ze środków EFS:</a:t>
                      </a: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bieżących kosztów nowo utworzonych miejsc opieki nad dziećmi do 3 lat w formie żłobków lub klubów dziecięcych oraz dziennego opiekuna nie przekracza 24 miesięcy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bieżących kosztów nowo utworzonych miejsc opieki nad dziećmi do 3 lat w formie niani względem konkretnego dziecka i opiekuna nie przekracza 12 miesięcy, a w formie niani względem konkretnego dziecka z niepełnosprawnością i opiekuna nie przekracza 24 miesięcy.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60121"/>
              </p:ext>
            </p:extLst>
          </p:nvPr>
        </p:nvGraphicFramePr>
        <p:xfrm>
          <a:off x="501029" y="1668545"/>
          <a:ext cx="8077363" cy="451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66165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327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tworzenie nowych miejsc opieki nad dziećmi do lat 3 na obszarach nienależących do ZIT WOF.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103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prowadzi do zwiększenia liczby miejsc opieki nad dziećmi do lat 3 prowadzonych przez daną instytucję publiczną lub niepubliczną.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808" y="116233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68448"/>
              </p:ext>
            </p:extLst>
          </p:nvPr>
        </p:nvGraphicFramePr>
        <p:xfrm>
          <a:off x="543560" y="1753991"/>
          <a:ext cx="8012610" cy="452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pobierania opłat od opiekuna prawnego, opłata nie stanowi więcej niż 20% bieżących kosztów związanych ze świadczeniem usług opieki nad dziećmi do lat 3 w formie żłobka, dziennego opiekuna lub w klubie dziecięcym.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zapewnia osiągnięcie Wskaźnika rezultatu bezpośredniego na minimalnym poziomie odpowiednio do grup docelowych:</a:t>
                      </a:r>
                    </a:p>
                    <a:p>
                      <a:pPr marL="342900" lvl="0" indent="-342900" algn="ctr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liczbą osób, które powróciły na rynek pracy po przerwie związanej z urodzeniem/ wychowaniem dziecka, po zakończeniu programu - 80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342900" lvl="0" indent="-342900" algn="ctr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liczbą osób pozostających bez pracy, które znalazły pracę lub poszukują pracy po zakończeniu programu – 70 %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09766"/>
              </p:ext>
            </p:extLst>
          </p:nvPr>
        </p:nvGraphicFramePr>
        <p:xfrm>
          <a:off x="414779" y="1557855"/>
          <a:ext cx="7951981" cy="4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78494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przedstawia we Wniosku o dofinansowanie o następujące informacje zawierające: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zapotrzebowania na miejsca opieki nad dziećmi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lat 3, 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warunków lokalowych;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zasady rekrutacji uczestników do projektu;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utrzymania funkcjonowania miejsc opieki nad dziećmi do lat 3 po ustaniu finansowania z EFS.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856" y="1026480"/>
            <a:ext cx="7221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/>
              <a:t>Kryteria dostępu do oceny na etapie oceny merytorycznej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36598"/>
              </p:ext>
            </p:extLst>
          </p:nvPr>
        </p:nvGraphicFramePr>
        <p:xfrm>
          <a:off x="414779" y="1557855"/>
          <a:ext cx="7951981" cy="4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78494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Celowość tworzenia miejsc opieki nad dziećmi do lat 3 w formie dziennego opiekuna lub niani.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856" y="1026480"/>
            <a:ext cx="7221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/>
              <a:t>Kryteria dostępu do oceny na etapie oceny merytorycznej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54847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1254608"/>
                <a:gridCol w="908274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1.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przyczynia się do zaspokojenia popytu na miejsca opieki nad dziećmi do lat 3 w obszarach wykazujących niski poziom upowszechnienia opieki żłobkowej.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jest wyłącznie do gmin, w których:</a:t>
                      </a:r>
                    </a:p>
                    <a:p>
                      <a:pPr lvl="0" algn="ctr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dzieci do lat 3 objętych opieką wynosi od</a:t>
                      </a:r>
                      <a:b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do – 2,3% - </a:t>
                      </a:r>
                      <a:b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pkt</a:t>
                      </a:r>
                    </a:p>
                    <a:p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13614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3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24732"/>
              </p:ext>
            </p:extLst>
          </p:nvPr>
        </p:nvGraphicFramePr>
        <p:xfrm>
          <a:off x="384048" y="1631282"/>
          <a:ext cx="8513064" cy="469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93938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2.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minimalizację średniego miesięcznego kosztu całkowitego utworzenia jednego miejsca opieki dla dziecka do lat 3 w żłobkach, klubach dziecięcych, </a:t>
                      </a:r>
                      <a:b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dziennych opiekunów, niani.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miesięczny całkowity koszt utworzenia jednego miejsca opieki dla dziecka do lat 3 w projekcie jest: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mniejszy lub równy 350 EUR – 7 pkt;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wyższy niż 350 EUR ale mniejszy lub równy 400 EUR – 4 pkt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46258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4227"/>
              </p:ext>
            </p:extLst>
          </p:nvPr>
        </p:nvGraphicFramePr>
        <p:xfrm>
          <a:off x="384048" y="1631282"/>
          <a:ext cx="8513064" cy="469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9"/>
                <a:gridCol w="5587659"/>
                <a:gridCol w="1464521"/>
                <a:gridCol w="929875"/>
              </a:tblGrid>
              <a:tr h="93938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Max.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+mn-lt"/>
                        </a:rPr>
                        <a:t>Liczba  punktów</a:t>
                      </a:r>
                    </a:p>
                  </a:txBody>
                  <a:tcPr anchor="ctr"/>
                </a:tc>
              </a:tr>
              <a:tr h="375126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3.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zatrudnienie osób bezrobotnych i biernych zawodowo z grup defaworyzowanych na rynku pracy na miejscach pracy powstałych w wyniku realizacji projektu.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zatrudnienie przedmiotowych osób w liczbie: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30% na wszystkich utworzonych w projekcie miejsc pracy -2 pkt;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30% na wszystkich utworzonych w projekcie miejsc pracy -4 pkt.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60133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KRYTERIA MERYTORYCZNE SZCZEGÓŁOWE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3977</TotalTime>
  <Words>872</Words>
  <Application>Microsoft Office PowerPoint</Application>
  <PresentationFormat>Pokaz na ekranie (4:3)</PresentationFormat>
  <Paragraphs>172</Paragraphs>
  <Slides>14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606</cp:revision>
  <cp:lastPrinted>2016-05-18T07:03:59Z</cp:lastPrinted>
  <dcterms:created xsi:type="dcterms:W3CDTF">2015-04-20T12:46:14Z</dcterms:created>
  <dcterms:modified xsi:type="dcterms:W3CDTF">2016-06-17T12:37:42Z</dcterms:modified>
</cp:coreProperties>
</file>