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7"/>
  </p:notesMasterIdLst>
  <p:sldIdLst>
    <p:sldId id="258" r:id="rId2"/>
    <p:sldId id="382" r:id="rId3"/>
    <p:sldId id="419" r:id="rId4"/>
    <p:sldId id="420" r:id="rId5"/>
    <p:sldId id="324" r:id="rId6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ączkowska Magdalena" initials="PM" lastIdx="0" clrIdx="0">
    <p:extLst>
      <p:ext uri="{19B8F6BF-5375-455C-9EA6-DF929625EA0E}">
        <p15:presenceInfo xmlns:p15="http://schemas.microsoft.com/office/powerpoint/2012/main" userId="S-1-5-21-3614740060-3577846218-3186316695-103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9" autoAdjust="0"/>
    <p:restoredTop sz="82657" autoAdjust="0"/>
  </p:normalViewPr>
  <p:slideViewPr>
    <p:cSldViewPr snapToGrid="0">
      <p:cViewPr varScale="1">
        <p:scale>
          <a:sx n="107" d="100"/>
          <a:sy n="107" d="100"/>
        </p:scale>
        <p:origin x="114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2016-12-16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9145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16786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1108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kryteriów wyboru finansowanych operacji dla poszczególnych działań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28725" y="5600700"/>
            <a:ext cx="665956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>16 grudnia 2016 r. 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25425" y="2025650"/>
            <a:ext cx="8545513" cy="31085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Kryteria szczegółowe wyboru projektów konkursowych </a:t>
            </a:r>
            <a:r>
              <a:rPr lang="pl-P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ramach </a:t>
            </a:r>
            <a:r>
              <a:rPr lang="pl-P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RPO WM 2014 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– 2020 </a:t>
            </a:r>
            <a:r>
              <a:rPr lang="pl-P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ze 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środków </a:t>
            </a:r>
            <a:r>
              <a:rPr lang="pl-P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EFRR 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Działanie 7.1  Infrastruktura </a:t>
            </a:r>
            <a:r>
              <a:rPr lang="pl-P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drogowa, 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typ projektu:  Budowa i przebudowa dróg wojewódzkich w ramach planów inwestycyjnych dla subregionów objętych OSI problemowymi, spełniających warunki zapisane w UP.</a:t>
            </a:r>
          </a:p>
        </p:txBody>
      </p:sp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034200"/>
              </p:ext>
            </p:extLst>
          </p:nvPr>
        </p:nvGraphicFramePr>
        <p:xfrm>
          <a:off x="77724" y="1384903"/>
          <a:ext cx="8971223" cy="5010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794"/>
                <a:gridCol w="1102658"/>
                <a:gridCol w="3307977"/>
                <a:gridCol w="3496235"/>
                <a:gridCol w="765559"/>
              </a:tblGrid>
              <a:tr h="884495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 (PRZED)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Opis kryterium</a:t>
                      </a:r>
                      <a:r>
                        <a:rPr lang="pl-PL" sz="160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(PO)</a:t>
                      </a:r>
                      <a:endParaRPr lang="pl-PL" sz="1600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</a:tr>
              <a:tr h="40686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Efektywność kosztowa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pl-PL" sz="1100" u="sng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dotyczy projektów polegających na. budowie nowych dróg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Zgodnie z RPO </a:t>
                      </a: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WM 2014-2020</a:t>
                      </a: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w</a:t>
                      </a:r>
                      <a:r>
                        <a:rPr lang="pl-PL" sz="11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skaźnik: „</a:t>
                      </a:r>
                      <a:r>
                        <a:rPr lang="pl-PL" sz="11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Całkowita długość nowych dróg [km]</a:t>
                      </a:r>
                      <a:r>
                        <a:rPr lang="pl-PL" sz="11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” </a:t>
                      </a:r>
                      <a:r>
                        <a:rPr lang="pl-PL" sz="11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jest ramą wykonania osi priorytetowej i będzie służyły KE do oceny realizacji celów RPO WM.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09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09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Kryterium jest liczone zgodnie z poniższym wzorem: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09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09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Wartość dofinansowania UE projektu (euro)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09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                                                                               &lt;= </a:t>
                      </a: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1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3 033 548 </a:t>
                      </a: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euro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Suma wartości docelowych wskaźników w ramach projektu: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Długość wybudowanych dróg gminnych </a:t>
                      </a:r>
                      <a:r>
                        <a:rPr lang="pl-PL" sz="1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[km] i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Długość wybudowanych dróg powiatowych [km]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Wartość dofinansowania UE wsparcia na 1 km nowej drogi nie może przekroczyć kwoty </a:t>
                      </a:r>
                      <a:r>
                        <a:rPr lang="pl-PL" sz="11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3 033 548</a:t>
                      </a:r>
                      <a:r>
                        <a:rPr lang="pl-PL" sz="11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euro. </a:t>
                      </a:r>
                      <a:r>
                        <a:rPr lang="pl-PL" sz="11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Koszt należy przeliczyć kursem euro podanym w regulaminie konkursu.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pl-PL" sz="1100" u="sng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dotyczy projektów polegających na. budowie nowych dróg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Zgodnie z RPO </a:t>
                      </a: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WM 2014-2020</a:t>
                      </a: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w</a:t>
                      </a:r>
                      <a:r>
                        <a:rPr lang="pl-PL" sz="11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skaźnik: „</a:t>
                      </a:r>
                      <a:r>
                        <a:rPr lang="pl-PL" sz="11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Całkowita długość nowych dróg [km]</a:t>
                      </a:r>
                      <a:r>
                        <a:rPr lang="pl-PL" sz="11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” </a:t>
                      </a:r>
                      <a:r>
                        <a:rPr lang="pl-PL" sz="11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jest ramą wykonania osi priorytetowej i będzie służyły KE do oceny realizacji celów RPO WM.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09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09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Kryterium jest liczone zgodnie z poniższym wzorem: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09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09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Wartość dofinansowania UE projektu (euro)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09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                                                                               &lt;= </a:t>
                      </a: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1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3 033 548 </a:t>
                      </a: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euro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Suma wartości docelowych wskaźników w ramach projektu: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Długość wybudowanych dróg wojewódzkich [km]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Wartość dofinansowania UE wsparcia na 1 km nowej drogi nie może przekroczyć kwoty </a:t>
                      </a:r>
                      <a:r>
                        <a:rPr lang="pl-PL" sz="11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3 033 548</a:t>
                      </a:r>
                      <a:r>
                        <a:rPr lang="pl-PL" sz="11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euro. </a:t>
                      </a:r>
                      <a:r>
                        <a:rPr lang="pl-PL" sz="11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Koszt należy przeliczyć kursem euro podanym w regulaminie konkursu.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44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91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648325"/>
              </p:ext>
            </p:extLst>
          </p:nvPr>
        </p:nvGraphicFramePr>
        <p:xfrm>
          <a:off x="77724" y="1384903"/>
          <a:ext cx="8971223" cy="5265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794"/>
                <a:gridCol w="600635"/>
                <a:gridCol w="3810000"/>
                <a:gridCol w="3792071"/>
                <a:gridCol w="469723"/>
              </a:tblGrid>
              <a:tr h="926117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Opis kryterium (PO)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</a:tr>
              <a:tr h="42601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Efektywność kosztowa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x-none" sz="1100" u="sng" dirty="0" smtClean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dotyczy </a:t>
                      </a:r>
                      <a:r>
                        <a:rPr lang="x-none" sz="1100" u="sng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projektów polegających na przebudowie istniejących dróg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u="none" strike="noStrike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Zgodnie z RPO WM 2014-2020, w</a:t>
                      </a:r>
                      <a:r>
                        <a:rPr lang="pl-PL" sz="11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skaźnik: „Całkowita długość przebudowanych lub zmodernizowanych dróg [km]”</a:t>
                      </a:r>
                      <a:r>
                        <a:rPr lang="pl-PL" sz="11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będzie służył KE do oceny realizacji celów RPO WM.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09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Kryterium jest liczone zgodnie z poniższym wzorem: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09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09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Wartość dofinansowania UE projektu (euro)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09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                                                                               &lt;= </a:t>
                      </a:r>
                      <a:r>
                        <a:rPr lang="pl-PL" sz="11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1 397 201</a:t>
                      </a: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euro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Suma wartości docelowych wskaźników w ramach projektu: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Długość przebudowanych dróg gminnych [km] i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Długość przebudowanych dróg powiatowych </a:t>
                      </a:r>
                      <a:r>
                        <a:rPr lang="pl-PL" sz="1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[km]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Wartość dofinansowania UE wsparcia 1 kilometra przebudowanej drogi nie może przekroczyć kwoty </a:t>
                      </a:r>
                      <a:r>
                        <a:rPr lang="pl-PL" sz="11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1 397 201</a:t>
                      </a:r>
                      <a:r>
                        <a:rPr lang="pl-PL" sz="11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euro. </a:t>
                      </a:r>
                      <a:r>
                        <a:rPr lang="pl-PL" sz="11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Koszt należy przeliczyć kursem euro podanym w regulaminie konkursu.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x-none" sz="1100" u="sng" dirty="0" smtClean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dotyczy </a:t>
                      </a:r>
                      <a:r>
                        <a:rPr lang="x-none" sz="1100" u="sng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projektów polegających na przebudowie istniejących dróg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u="none" strike="noStrike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Zgodnie z RPO WM 2014-2020, w</a:t>
                      </a:r>
                      <a:r>
                        <a:rPr lang="pl-PL" sz="11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skaźnik: „Całkowita długość przebudowanych lub zmodernizowanych dróg [km]”</a:t>
                      </a:r>
                      <a:r>
                        <a:rPr lang="pl-PL" sz="11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będzie służył KE do oceny realizacji celów RPO WM.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09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Kryterium jest liczone zgodnie z poniższym wzorem: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09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09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Wartość dofinansowania UE projektu (euro)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09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                                                                               &lt;= </a:t>
                      </a:r>
                      <a:r>
                        <a:rPr lang="pl-PL" sz="11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1 397 201</a:t>
                      </a: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euro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Suma wartości docelowych wskaźników w ramach projektu: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Długość przebudowanych dróg wojewódzkich [km]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Wartość dofinansowania UE wsparcia 1 kilometra przebudowanej drogi nie może przekroczyć kwoty </a:t>
                      </a:r>
                      <a:r>
                        <a:rPr lang="pl-PL" sz="11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1 397 201</a:t>
                      </a:r>
                      <a:r>
                        <a:rPr lang="pl-PL" sz="11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euro. </a:t>
                      </a:r>
                      <a:r>
                        <a:rPr lang="pl-PL" sz="11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Koszt należy przeliczyć kursem euro podanym w regulaminie konkursu.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61353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44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90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4195</TotalTime>
  <Words>145</Words>
  <Application>Microsoft Office PowerPoint</Application>
  <PresentationFormat>Pokaz na ekranie (4:3)</PresentationFormat>
  <Paragraphs>86</Paragraphs>
  <Slides>5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Dulęba Michał</cp:lastModifiedBy>
  <cp:revision>734</cp:revision>
  <dcterms:created xsi:type="dcterms:W3CDTF">2015-04-20T12:46:14Z</dcterms:created>
  <dcterms:modified xsi:type="dcterms:W3CDTF">2016-12-16T08:22:14Z</dcterms:modified>
</cp:coreProperties>
</file>