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2"/>
  </p:notesMasterIdLst>
  <p:sldIdLst>
    <p:sldId id="258" r:id="rId2"/>
    <p:sldId id="382" r:id="rId3"/>
    <p:sldId id="384" r:id="rId4"/>
    <p:sldId id="387" r:id="rId5"/>
    <p:sldId id="446" r:id="rId6"/>
    <p:sldId id="434" r:id="rId7"/>
    <p:sldId id="436" r:id="rId8"/>
    <p:sldId id="459" r:id="rId9"/>
    <p:sldId id="437" r:id="rId10"/>
    <p:sldId id="464" r:id="rId11"/>
    <p:sldId id="460" r:id="rId12"/>
    <p:sldId id="461" r:id="rId13"/>
    <p:sldId id="443" r:id="rId14"/>
    <p:sldId id="455" r:id="rId15"/>
    <p:sldId id="462" r:id="rId16"/>
    <p:sldId id="456" r:id="rId17"/>
    <p:sldId id="458" r:id="rId18"/>
    <p:sldId id="457" r:id="rId19"/>
    <p:sldId id="463" r:id="rId20"/>
    <p:sldId id="324" r:id="rId2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ączkowska Magdalena" initials="PM" lastIdx="0" clrIdx="0">
    <p:extLst>
      <p:ext uri="{19B8F6BF-5375-455C-9EA6-DF929625EA0E}">
        <p15:presenceInfo xmlns:p15="http://schemas.microsoft.com/office/powerpoint/2012/main" userId="S-1-5-21-3614740060-3577846218-3186316695-103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9" autoAdjust="0"/>
    <p:restoredTop sz="82657" autoAdjust="0"/>
  </p:normalViewPr>
  <p:slideViewPr>
    <p:cSldViewPr snapToGrid="0">
      <p:cViewPr varScale="1">
        <p:scale>
          <a:sx n="107" d="100"/>
          <a:sy n="107" d="100"/>
        </p:scale>
        <p:origin x="1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2016-12-19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201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7053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9061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9230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0331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1203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612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smtClean="0">
                <a:latin typeface="+mj-lt"/>
              </a:rPr>
              <a:t>16 grudnia </a:t>
            </a:r>
            <a:r>
              <a:rPr lang="pl-PL" dirty="0" smtClean="0">
                <a:latin typeface="+mj-lt"/>
              </a:rPr>
              <a:t>2016 r. 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AUTOPOPRAWKA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379165"/>
              </p:ext>
            </p:extLst>
          </p:nvPr>
        </p:nvGraphicFramePr>
        <p:xfrm>
          <a:off x="223520" y="1425290"/>
          <a:ext cx="8523316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1039750"/>
              </a:tblGrid>
              <a:tr h="329619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Zakres projektu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zakłada, kompleksowe zintegrowane działania o dużej skali i sile odziaływania, polegające </a:t>
                      </a:r>
                      <a:r>
                        <a:rPr lang="pl-PL" sz="1800" strike="sng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m.in.</a:t>
                      </a:r>
                      <a:r>
                        <a:rPr lang="pl-PL" sz="18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baseline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 najmniej </a:t>
                      </a:r>
                      <a:r>
                        <a:rPr lang="pl-PL" sz="1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ułatwieniu korzystania, zwiększeniu dostępu do infrastruktury gmin WOF i/lub usług administracji publicznej WOF, takich jak transport publiczny, usługi z zakresu turystyki, usługi opiekuńcze i/lub informacji publicznej, danych generowanych przez gminy WOF;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stworzeniu bazy aktualnych informacji o WOF;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umożliwieniu swobodnego poruszania się po terenie WOF osobom z niepełnosprawnościami;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ujednolicenie dostępu do różnorodnych zasobów informacji, będących w kompetencji władz samorządowych;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podniesieniu jakości życia osób korzystających </a:t>
                      </a:r>
                      <a:b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usług opiekuńczych poprzez zwiększenie ich efektywności.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oceniane będzie czy projekt uwzględnia co najmniej 2 działania z wymienionych powyżej.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4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8105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Wersja zatwierdzona przez ZWM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39064"/>
              </p:ext>
            </p:extLst>
          </p:nvPr>
        </p:nvGraphicFramePr>
        <p:xfrm>
          <a:off x="223520" y="1425290"/>
          <a:ext cx="8523316" cy="4451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1039750"/>
              </a:tblGrid>
              <a:tr h="329619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Wykorzystanie dotychczasowych inwestycji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Zgodnie</a:t>
                      </a:r>
                      <a:r>
                        <a:rPr lang="pl-PL" sz="18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Z RPO WM 2014-2020, projekt w szerokim zasięgu wykorzystuje dotychczasowe inwestycje w zakresie rozwoju e-usług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8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0084" y="1028059"/>
            <a:ext cx="704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Autopoprawka – kryterium zostało połączone z kryterium nr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997564"/>
              </p:ext>
            </p:extLst>
          </p:nvPr>
        </p:nvGraphicFramePr>
        <p:xfrm>
          <a:off x="223520" y="1425290"/>
          <a:ext cx="8523316" cy="4451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1039750"/>
              </a:tblGrid>
              <a:tr h="329619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Wykorzystanie dotychczasowych inwestycji</a:t>
                      </a:r>
                      <a:endParaRPr lang="pl-PL" sz="1800" strike="sng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strike="sng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Zgodnie</a:t>
                      </a:r>
                      <a:r>
                        <a:rPr lang="pl-PL" sz="1800" strike="sng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Z RPO WM 2014-2020, projekt w szerokim zasięgu wykorzystuje dotychczasowe inwestycje w zakresie rozwoju e-usług</a:t>
                      </a:r>
                      <a:endParaRPr lang="pl-PL" sz="1800" strike="sng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7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42518"/>
              </p:ext>
            </p:extLst>
          </p:nvPr>
        </p:nvGraphicFramePr>
        <p:xfrm>
          <a:off x="223520" y="1425290"/>
          <a:ext cx="8569498" cy="3921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1085932"/>
              </a:tblGrid>
              <a:tr h="440455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342484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6.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Funkcjonalność zaplanowanych rozwiązań</a:t>
                      </a:r>
                      <a:endParaRPr lang="pl-PL" sz="1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wnioskodawca powinien wykazać optymalizację wykorzystania infrastruktury (np. dzięki zastosowaniu technologii  „chmury obliczeniowej„) oraz kompatybilność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urządzeniami mobilnymi np. poprzez stronę responsywną lub odpowiednie aplikacje. </a:t>
                      </a:r>
                      <a:endParaRPr lang="pl-PL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5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25179"/>
            <a:ext cx="36492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Wersja zatwierdzona przez ZWM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04171"/>
              </p:ext>
            </p:extLst>
          </p:nvPr>
        </p:nvGraphicFramePr>
        <p:xfrm>
          <a:off x="223520" y="1425290"/>
          <a:ext cx="8569498" cy="3921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1085932"/>
              </a:tblGrid>
              <a:tr h="440455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342484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Możliwość rozwoju projektu po zakończeniu jego realizacji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Ocenie w ramach kryterium podlegać będzie czy po zakończeniu realizacji projektu możliwe będzie:</a:t>
                      </a: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zwiększenie zasięgu terytorialnego projektu;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rozwój i optymalizacja e-usług będących</a:t>
                      </a:r>
                      <a:r>
                        <a:rPr lang="pl-PL" sz="18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produktami projektu;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stworzenie dodatkowych e-usług.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2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</a:rPr>
              <a:t>Autopoprawka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366209"/>
              </p:ext>
            </p:extLst>
          </p:nvPr>
        </p:nvGraphicFramePr>
        <p:xfrm>
          <a:off x="223520" y="1425290"/>
          <a:ext cx="8569498" cy="3921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1085932"/>
              </a:tblGrid>
              <a:tr h="440455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342484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Możliwość rozwoju projektu po zakończeniu jego realizacji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Ocenie w ramach kryterium podlegać będzie czy po zakończeniu realizacji projektu możliwe będzie</a:t>
                      </a: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spełnienie wszystkich poniższych warunków</a:t>
                      </a: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zwiększenie zasięgu terytorialnego projektu;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rozwój i optymalizacja e-usług będących</a:t>
                      </a:r>
                      <a:r>
                        <a:rPr lang="pl-PL" sz="18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produktami projektu;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stworzenie dodatkowych e-usług.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5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792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Wersja zatwierdzona przez ZWM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94879"/>
              </p:ext>
            </p:extLst>
          </p:nvPr>
        </p:nvGraphicFramePr>
        <p:xfrm>
          <a:off x="223520" y="1425290"/>
          <a:ext cx="8569498" cy="461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1085932"/>
              </a:tblGrid>
              <a:tr h="440455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342484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8.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Minimalne wymogi dotyczące realizacji wskaźników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ramach kryterium ocenie będzie podlegać, czy wnioskodawca wybrał prawidłowe wskaźniki. </a:t>
                      </a: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jest zobowiązany do realizacji co najmniej następujących wskaźników produktu (podania wartości większej niż „0”):</a:t>
                      </a: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„</a:t>
                      </a:r>
                      <a:r>
                        <a:rPr lang="pl-PL" sz="18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Liczba usług publicznych udostępnionych on-line o stopniu dojrzałości 3 - dwustronna interakcja [szt.]”</a:t>
                      </a:r>
                      <a:endParaRPr lang="pl-PL" sz="1800" dirty="0" smtClean="0">
                        <a:effectLst/>
                        <a:latin typeface="+mn-lt"/>
                      </a:endParaRPr>
                    </a:p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i/lub</a:t>
                      </a: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l-PL" sz="18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„Liczba usług publicznych udostępnionych on-line o stopniu dojrzałości co najmniej 4 –transakcja [szt.]”</a:t>
                      </a:r>
                      <a:endParaRPr lang="pl-PL" sz="1800" dirty="0" smtClean="0">
                        <a:effectLst/>
                        <a:latin typeface="+mn-lt"/>
                      </a:endParaRPr>
                    </a:p>
                    <a:p>
                      <a:endParaRPr lang="pl-PL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9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AUTOPOPRAWKA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307767"/>
              </p:ext>
            </p:extLst>
          </p:nvPr>
        </p:nvGraphicFramePr>
        <p:xfrm>
          <a:off x="223520" y="1425290"/>
          <a:ext cx="8569498" cy="5241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1085932"/>
              </a:tblGrid>
              <a:tr h="440455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342484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8.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Wskaźniki realizacji celów RPO WM 2014-2020</a:t>
                      </a:r>
                      <a:endParaRPr lang="pl-PL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ramach kryterium ocenie będzie podlegać, czy wnioskodawca wybrał prawidłowe wskaźniki</a:t>
                      </a:r>
                      <a:r>
                        <a:rPr lang="pl-PL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czy ich wartości są adekwatne do skali projektu </a:t>
                      </a:r>
                      <a:b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zaangażowanych środków. </a:t>
                      </a:r>
                      <a:endParaRPr lang="pl-PL" sz="18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jest zobowiązany do realizacji co najmniej następujących wskaźników produktu (podania wartości większej niż „0”):</a:t>
                      </a: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„</a:t>
                      </a:r>
                      <a:r>
                        <a:rPr lang="pl-PL" sz="18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Liczba usług publicznych udostępnionych on-line o stopniu dojrzałości 3 - dwustronna interakcja [szt.]”</a:t>
                      </a:r>
                      <a:endParaRPr lang="pl-PL" sz="1800" dirty="0" smtClean="0">
                        <a:effectLst/>
                        <a:latin typeface="+mn-lt"/>
                      </a:endParaRPr>
                    </a:p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i/lub</a:t>
                      </a: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l-PL" sz="18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„Liczba usług publicznych udostępnionych on-line o stopniu dojrzałości co najmniej 4 –transakcja [szt.]”</a:t>
                      </a:r>
                      <a:endParaRPr lang="pl-PL" sz="1800" dirty="0" smtClean="0">
                        <a:effectLst/>
                        <a:latin typeface="+mn-lt"/>
                      </a:endParaRPr>
                    </a:p>
                    <a:p>
                      <a:endParaRPr lang="pl-PL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6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69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Wersja zatwierdzona przez ZWM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002892"/>
              </p:ext>
            </p:extLst>
          </p:nvPr>
        </p:nvGraphicFramePr>
        <p:xfrm>
          <a:off x="223520" y="1425290"/>
          <a:ext cx="8569498" cy="5015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1085932"/>
              </a:tblGrid>
              <a:tr h="440455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342484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9.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Projektowanie i</a:t>
                      </a:r>
                      <a:r>
                        <a:rPr lang="pl-PL" sz="1800" baseline="0" dirty="0" smtClean="0"/>
                        <a:t> budowa</a:t>
                      </a:r>
                      <a:r>
                        <a:rPr lang="pl-PL" sz="1800" dirty="0" smtClean="0"/>
                        <a:t> </a:t>
                      </a:r>
                      <a:br>
                        <a:rPr lang="pl-PL" sz="1800" dirty="0" smtClean="0"/>
                      </a:br>
                      <a:r>
                        <a:rPr lang="pl-PL" sz="1800" dirty="0" smtClean="0"/>
                        <a:t>usług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Zgodnie z RPO WM 2014-2020, w ramach kryterium należy wykazać, że:</a:t>
                      </a:r>
                      <a:endParaRPr lang="pl-PL" sz="18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projektowanie usług będzie realizowane </a:t>
                      </a:r>
                      <a:br>
                        <a:rPr lang="pl-PL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oparciu o metody projektowania zorientowanego na użytkownika; </a:t>
                      </a:r>
                      <a:endParaRPr lang="pl-PL" sz="18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poziom dostępności usług</a:t>
                      </a:r>
                      <a:r>
                        <a:rPr lang="pl-PL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proponowany </a:t>
                      </a:r>
                      <a:br>
                        <a:rPr lang="pl-PL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ramach projektu jest zgodny z wynikami badań potrzeb usługobiorców;</a:t>
                      </a:r>
                      <a:endParaRPr lang="pl-PL" sz="18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zaplanowano działania polegające na monitorowaniu usług pod kątem dostępności </a:t>
                      </a:r>
                      <a:br>
                        <a:rPr lang="pl-PL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użyteczności graficznych interfejsów dla wszystkich interesariuszy, ciągłości działania </a:t>
                      </a:r>
                      <a:br>
                        <a:rPr lang="pl-PL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powszechności wykorzystania.</a:t>
                      </a:r>
                      <a:endParaRPr lang="pl-PL" sz="18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9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AUTOPOPRAWKA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738292"/>
              </p:ext>
            </p:extLst>
          </p:nvPr>
        </p:nvGraphicFramePr>
        <p:xfrm>
          <a:off x="223520" y="1425290"/>
          <a:ext cx="8569498" cy="3921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1085932"/>
              </a:tblGrid>
              <a:tr h="440455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342484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9.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Projektowanie </a:t>
                      </a:r>
                      <a:br>
                        <a:rPr lang="pl-PL" sz="1800" dirty="0" smtClean="0"/>
                      </a:br>
                      <a:r>
                        <a:rPr lang="pl-PL" sz="1800" dirty="0" smtClean="0"/>
                        <a:t>usług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Zgodnie z RPO WM 2014-2020,  w ramach kryterium należy wykazać, że</a:t>
                      </a:r>
                      <a:r>
                        <a:rPr lang="pl-PL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projektowanie usług będzie realizowane w oparciu o metody projektowania zorientowanego na użytkownika.</a:t>
                      </a: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6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Kryteria </a:t>
            </a: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wyboru </a:t>
            </a: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projektów </a:t>
            </a: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pozakonkursowych w </a:t>
            </a: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ze </a:t>
            </a: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środków </a:t>
            </a: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EFRR Poddziałanie 2.1.2  </a:t>
            </a:r>
            <a:endParaRPr lang="pl-P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sz="2800" b="1" dirty="0"/>
              <a:t>Poddziałanie 2.1.2 (PI 2c)</a:t>
            </a:r>
          </a:p>
          <a:p>
            <a:r>
              <a:rPr lang="pl-PL" sz="2800" b="1" dirty="0"/>
              <a:t>Typ projektu - E-usługi dla Mazowsza w ramach ZIT.</a:t>
            </a: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80957"/>
              </p:ext>
            </p:extLst>
          </p:nvPr>
        </p:nvGraphicFramePr>
        <p:xfrm>
          <a:off x="223520" y="1425290"/>
          <a:ext cx="8726516" cy="463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73308"/>
                <a:gridCol w="5246255"/>
                <a:gridCol w="1025236"/>
              </a:tblGrid>
              <a:tr h="643655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991489"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Zapewnienie oszczędności dla  przedsiębiorstw i/lub obywateli oraz uproszczeń administracyjnych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wnioskodawca zobowiązany jest wykazać, iż realizacja projektu zapewni oszczędności dla przedsiębiorstw i/lub obywateli, a także uproszczenia administracyjne,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tym lepszy dostęp do usług publicznych.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978086"/>
              </p:ext>
            </p:extLst>
          </p:nvPr>
        </p:nvGraphicFramePr>
        <p:xfrm>
          <a:off x="223520" y="1416054"/>
          <a:ext cx="8532553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1048987"/>
              </a:tblGrid>
              <a:tr h="542055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15391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Dostosowanie do obowiązujących norm krajowych, w tym zgodność e-usług ze standardami WCAG 2.0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pl-PL" sz="1800" dirty="0" smtClean="0"/>
                        <a:t>Zgodnie z RPO WM 2014-2020, wnioskodawca zobowiązany jest wykazać, że wszystkie systemy teleinformatyczne w ramach projektu będą wdrażane zgodnie z wymaganiami dotyczącymi interoperacyjności wynikającymi z Rozporządzenia Rady Ministrów z dnia 12 kwietnia 2012 r. w sprawie Krajowych Ram Interoperacyjności, minimalnych wymagań dla rejestrów publicznych i wymiany informacji w postaci elektronicznej oraz minimalnych wymagań dla systemów teleinformatycznych (Dz. U. z 2016 r, poz. 113). Ponadto w ramach kryterium wnioskodawca powinien wykazać zgodność e-usług ze standardami WCAG 2.0 dla osób </a:t>
                      </a:r>
                      <a:br>
                        <a:rPr lang="pl-PL" sz="1800" dirty="0" smtClean="0"/>
                      </a:br>
                      <a:r>
                        <a:rPr lang="pl-PL" sz="1800" dirty="0" smtClean="0"/>
                        <a:t>z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niepełnosprawnością.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pl-PL" sz="1800" dirty="0" smtClean="0"/>
                        <a:t>Dla projektów z obszaru </a:t>
                      </a:r>
                      <a:r>
                        <a:rPr lang="pl-PL" sz="1800" dirty="0" err="1" smtClean="0"/>
                        <a:t>geoinformacji</a:t>
                      </a:r>
                      <a:r>
                        <a:rPr lang="pl-PL" sz="1800" dirty="0" smtClean="0"/>
                        <a:t> zastosowanie będą miały zapisy Ustawy z dnia 4 marca 2010 r. </a:t>
                      </a:r>
                      <a:br>
                        <a:rPr lang="pl-PL" sz="1800" dirty="0" smtClean="0"/>
                      </a:br>
                      <a:r>
                        <a:rPr lang="pl-PL" sz="1800" dirty="0" smtClean="0"/>
                        <a:t>o infrastrukturze informacji przestrzennej (Dz. U. Nr 76, poz. 489 z </a:t>
                      </a:r>
                      <a:r>
                        <a:rPr lang="pl-PL" sz="1800" dirty="0" err="1" smtClean="0"/>
                        <a:t>późn</a:t>
                      </a:r>
                      <a:r>
                        <a:rPr lang="pl-PL" sz="1800" dirty="0" smtClean="0"/>
                        <a:t>. zm.).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pl-PL" sz="1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3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234979"/>
              </p:ext>
            </p:extLst>
          </p:nvPr>
        </p:nvGraphicFramePr>
        <p:xfrm>
          <a:off x="223520" y="1425290"/>
          <a:ext cx="8754225" cy="38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269422"/>
                <a:gridCol w="1089890"/>
              </a:tblGrid>
              <a:tr h="903882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2897252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3.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Bezpieczeństwo systemów informatycznych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w ramach kryterium wnioskodawca zobowiązany jest wykazać zgodność standardów bezpieczeństwa wdrażanych systemów informatycznych oraz przetwarzania danych, zgodnie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obowiązującym prawem. 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6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4532" y="1070003"/>
            <a:ext cx="3819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</a:rPr>
              <a:t>Wersja zatwierdzona przez ZWM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140549"/>
              </p:ext>
            </p:extLst>
          </p:nvPr>
        </p:nvGraphicFramePr>
        <p:xfrm>
          <a:off x="223520" y="1425290"/>
          <a:ext cx="8551025" cy="4451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982787"/>
                <a:gridCol w="4919062"/>
                <a:gridCol w="1067459"/>
              </a:tblGrid>
              <a:tr h="200310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Zasadność oraz komplementarność  realizacji  projektu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zobowiązany jest wykazać, zasadność oraz komplementarność realizacji projektu w świetle zależności pomiędzy projektem, a innymi przedsięwzięciami, w szczególności czy produkty specjalistyczne projektu nie dublują tych, które są eksploatowane, przede wszystkim bezpłatnie udostępnione lub stworzone w innych projektach realizowanych przez wnioskodawcę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inne podmioty na poziomie regionalnym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krajowym.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2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15099"/>
              </p:ext>
            </p:extLst>
          </p:nvPr>
        </p:nvGraphicFramePr>
        <p:xfrm>
          <a:off x="223520" y="1425290"/>
          <a:ext cx="8551025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982787"/>
                <a:gridCol w="4919062"/>
                <a:gridCol w="1067459"/>
              </a:tblGrid>
              <a:tr h="200310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Zasadność oraz komplementarność  realizacji  projektu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zobowiązany jest wykazać, zasadność oraz komplementarność realizacji projektu w świetle zależności pomiędzy projektem, a innymi przedsięwzięciami, w szczególności czy produkty specjalistyczne projektu nie dublują tych, które są eksploatowane, przede wszystkim bezpłatnie udostępnione lub stworzone w innych projektach realizowanych przez wnioskodawcę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inne podmioty na poziomie regionalnym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krajowym.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Ponadto weryfikacji podlega, czy wnioskodawca zapewnił optymalne wykorzystanie efektów dotychczasowych inwestycji w zakresie rozwoju e-usług realizowanych przez wnioskodawcę oraz partnerów.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szczególności weryfikacji będą podlegały przedsięwzięcia finansowane ze środków UE. </a:t>
                      </a:r>
                      <a:endParaRPr lang="pl-PL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4532" y="1070003"/>
            <a:ext cx="3819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smtClean="0">
                <a:solidFill>
                  <a:srgbClr val="FF0000"/>
                </a:solidFill>
                <a:latin typeface="Calibri" pitchFamily="34" charset="0"/>
              </a:rPr>
              <a:t>AUTOPOPRAWKA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25179"/>
            <a:ext cx="36761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Wersja zatwierdzona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przez ZWM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63075"/>
              </p:ext>
            </p:extLst>
          </p:nvPr>
        </p:nvGraphicFramePr>
        <p:xfrm>
          <a:off x="223520" y="1425290"/>
          <a:ext cx="8523316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1039750"/>
              </a:tblGrid>
              <a:tr h="329619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Zakres projektu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zakłada, kompleksowe zintegrowane działania o dużej skali i sile odziaływania, polegające 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m.in. 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na: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ułatwieniu korzystania, zwiększeniu dostępu do infrastruktury gmin WOF i/lub usług administracji publicznej WOF, takich jak transport publiczny, usługi z zakresu turystyki, usługi opiekuńcze i/lub informacji publicznej, danych generowanych przez gminy WOF;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stworzeniu bazy aktualnych informacji o WOF;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umożliwieniu swobodnego poruszania się po terenie WOF osobom z niepełnosprawnościami;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ujednolicenie dostępu do różnorodnych zasobów informacji, będących w kompetencji władz samorządowych;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podniesieniu jakości życia osób korzystających </a:t>
                      </a:r>
                      <a:b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usług opiekuńczych poprzez zwiększenie ich efektywności.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oceniane będzie czy projekt uwzględnia co najmniej 2 działania z wymienionych powyżej.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9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4266</TotalTime>
  <Words>1055</Words>
  <Application>Microsoft Office PowerPoint</Application>
  <PresentationFormat>Pokaz na ekranie (4:3)</PresentationFormat>
  <Paragraphs>198</Paragraphs>
  <Slides>20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Baranowska Renata</cp:lastModifiedBy>
  <cp:revision>746</cp:revision>
  <dcterms:created xsi:type="dcterms:W3CDTF">2015-04-20T12:46:14Z</dcterms:created>
  <dcterms:modified xsi:type="dcterms:W3CDTF">2016-12-19T09:14:28Z</dcterms:modified>
</cp:coreProperties>
</file>