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handoutMasterIdLst>
    <p:handoutMasterId r:id="rId13"/>
  </p:handoutMasterIdLst>
  <p:sldIdLst>
    <p:sldId id="258" r:id="rId2"/>
    <p:sldId id="382" r:id="rId3"/>
    <p:sldId id="384" r:id="rId4"/>
    <p:sldId id="418" r:id="rId5"/>
    <p:sldId id="413" r:id="rId6"/>
    <p:sldId id="412" r:id="rId7"/>
    <p:sldId id="414" r:id="rId8"/>
    <p:sldId id="419" r:id="rId9"/>
    <p:sldId id="420" r:id="rId10"/>
    <p:sldId id="324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096" autoAdjust="0"/>
  </p:normalViewPr>
  <p:slideViewPr>
    <p:cSldViewPr snapToGrid="0">
      <p:cViewPr varScale="1">
        <p:scale>
          <a:sx n="99" d="100"/>
          <a:sy n="99" d="100"/>
        </p:scale>
        <p:origin x="2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2017-01-25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2017-01-25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10 lutego 2017 </a:t>
            </a:r>
            <a:r>
              <a:rPr lang="pl-PL" b="1" dirty="0" smtClean="0">
                <a:latin typeface="+mj-lt"/>
              </a:rPr>
              <a:t>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7788" y="1969127"/>
            <a:ext cx="77483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Działanie </a:t>
            </a:r>
            <a:r>
              <a:rPr lang="pl-PL" b="1" dirty="0" smtClean="0"/>
              <a:t>10</a:t>
            </a:r>
            <a:r>
              <a:rPr lang="pl-PL" b="1" dirty="0"/>
              <a:t>. 3 </a:t>
            </a:r>
            <a:endParaRPr lang="pl-PL" b="1" dirty="0" smtClean="0"/>
          </a:p>
          <a:p>
            <a:pPr algn="ctr"/>
            <a:r>
              <a:rPr lang="pl-PL" b="1" dirty="0" smtClean="0"/>
              <a:t>Doskonalenie zawodowe</a:t>
            </a:r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Poddziałanie 10.3.3 (10iv</a:t>
            </a:r>
            <a:r>
              <a:rPr lang="pl-PL" b="1" dirty="0" smtClean="0"/>
              <a:t>)</a:t>
            </a:r>
          </a:p>
          <a:p>
            <a:pPr algn="ctr"/>
            <a:r>
              <a:rPr lang="pl-PL" b="1" dirty="0" smtClean="0"/>
              <a:t> Doradztwo </a:t>
            </a:r>
            <a:r>
              <a:rPr lang="pl-PL" b="1" dirty="0" err="1"/>
              <a:t>edukacyjno</a:t>
            </a:r>
            <a:r>
              <a:rPr lang="pl-PL" b="1" dirty="0"/>
              <a:t> – zawodowe </a:t>
            </a:r>
            <a:r>
              <a:rPr lang="pl-PL" b="1" dirty="0" smtClean="0"/>
              <a:t>w </a:t>
            </a:r>
            <a:r>
              <a:rPr lang="pl-PL" b="1" dirty="0"/>
              <a:t>ramach ZIT</a:t>
            </a:r>
            <a:endParaRPr lang="pl-PL" dirty="0"/>
          </a:p>
          <a:p>
            <a:pPr algn="ctr"/>
            <a:r>
              <a:rPr lang="pl-PL" b="1" dirty="0" smtClean="0"/>
              <a:t> </a:t>
            </a:r>
            <a:endParaRPr lang="pl-PL" dirty="0" smtClean="0"/>
          </a:p>
          <a:p>
            <a:pPr algn="ctr"/>
            <a:r>
              <a:rPr lang="pl-PL" dirty="0" smtClean="0"/>
              <a:t>Rodzaj przedsięwzięć do realizacji w ramach projektów:</a:t>
            </a:r>
          </a:p>
          <a:p>
            <a:pPr algn="ctr"/>
            <a:r>
              <a:rPr lang="pl-PL" b="1" smtClean="0"/>
              <a:t>modernizacja </a:t>
            </a:r>
            <a:r>
              <a:rPr lang="pl-PL" b="1" dirty="0"/>
              <a:t>oferty kształcenia zawodowego poprzez rozwój doradztwa zawodowego (w gimnazjach oraz szkołach zawodowych) oraz współpracy z rynkiem </a:t>
            </a:r>
            <a:r>
              <a:rPr lang="pl-PL" b="1" dirty="0" smtClean="0"/>
              <a:t>pracy</a:t>
            </a:r>
            <a:endParaRPr lang="pl-PL" b="1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52449"/>
              </p:ext>
            </p:extLst>
          </p:nvPr>
        </p:nvGraphicFramePr>
        <p:xfrm>
          <a:off x="543560" y="1587573"/>
          <a:ext cx="8012610" cy="466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63934"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255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</a:p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393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ramach projektu jest kierowane do gimnazjów i/lub szkół zawodowych (z wyłączeniem szkół dla dorosłych) z obszaru ZIT WOF.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27628"/>
              </p:ext>
            </p:extLst>
          </p:nvPr>
        </p:nvGraphicFramePr>
        <p:xfrm>
          <a:off x="543560" y="1587573"/>
          <a:ext cx="8012610" cy="270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6393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uwzględnia działania mające na celu rozwój współpracy z rynkiem pracy, w tym nawiązanie współpracy z co najmniej dwoma przedsiębiorcami z województwa mazowieckiego.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82587"/>
              </p:ext>
            </p:extLst>
          </p:nvPr>
        </p:nvGraphicFramePr>
        <p:xfrm>
          <a:off x="543560" y="1587573"/>
          <a:ext cx="8012610" cy="474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01678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</a:t>
                      </a:r>
                    </a:p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prowadzący objętej/objętych wsparciem szkoły/szkół dla dzieci i młodzieży z terenu Warszawskiego Obszaru Funkcjonalnego (ZIT WOF) lub podmiot posiadający co najmniej 3- letnie doświadczenie w obszarze doradztwa edukacyjno-zawodowego (z wyłączeniem osób fizycznych innych niż prowadzące działalność gospodarczą lub oświatową na podstawie odrębnych przepisów) w partnerstwie z organem prowadzącym każdej objętej wsparciem szkoły z terenu  ZIT WOF.</a:t>
                      </a: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980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wsparcia w ramach projektu jest określony na podstawie indywidualnie przeprowadzonej analizy aktualnych potrzeb szkoły w zakresie doradztwa edukacyjno-zawodowego.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21852"/>
              </p:ext>
            </p:extLst>
          </p:nvPr>
        </p:nvGraphicFramePr>
        <p:xfrm>
          <a:off x="543560" y="1587573"/>
          <a:ext cx="8012610" cy="463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2060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wykorzystane są pozytywnie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produkty projektów innowacyjnych zrealizowanych w latach 2007–2013 w ramach POKL.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0/3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393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 partnerstwie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instytucjami otoczenia społeczno-gospodarczego szkół.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w partnerstwie: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1 lub 2 partnerami – 1 pkt,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3 partnerami - 3 pkt,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4 i więcej  partnerami - 5 pkt</a:t>
                      </a: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853"/>
              </p:ext>
            </p:extLst>
          </p:nvPr>
        </p:nvGraphicFramePr>
        <p:xfrm>
          <a:off x="543560" y="1554863"/>
          <a:ext cx="8012610" cy="480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1930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9365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podejmuje się działania zwiększające „kompetencje miękkie” uczniów szkół objętych wsparciem z zakresu doradztwa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edukacyjno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–zawodowego.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0/3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460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jest zgodny z programem rewitalizacji lub brak informacji w tym zakresie – 0 pkt,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– 2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05452"/>
              </p:ext>
            </p:extLst>
          </p:nvPr>
        </p:nvGraphicFramePr>
        <p:xfrm>
          <a:off x="543560" y="1587573"/>
          <a:ext cx="8012610" cy="428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070784"/>
                <a:gridCol w="2355273"/>
                <a:gridCol w="1074715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2060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i wydajnemu wydatkowaniu środków oraz zapewnia realizację wskaźników z zachowaniem efektywności kosztowej.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projektu w przeliczeniu na jedną szkołę lub placówkę: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poniżej/równa 26 181 Euro – 2 pkt,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26 181 Euro – 0 pkt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należy przeliczyć wg kursu euro podanego w regulaminie konkursu</a:t>
                      </a:r>
                    </a:p>
                  </a:txBody>
                  <a:tcPr marL="36195" marR="36195" marT="36195" marB="3619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4319</TotalTime>
  <Words>514</Words>
  <Application>Microsoft Office PowerPoint</Application>
  <PresentationFormat>Pokaz na ekranie (4:3)</PresentationFormat>
  <Paragraphs>102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608</cp:revision>
  <cp:lastPrinted>2016-12-16T12:34:51Z</cp:lastPrinted>
  <dcterms:created xsi:type="dcterms:W3CDTF">2015-04-20T12:46:14Z</dcterms:created>
  <dcterms:modified xsi:type="dcterms:W3CDTF">2017-01-25T14:07:49Z</dcterms:modified>
</cp:coreProperties>
</file>