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258" r:id="rId2"/>
    <p:sldId id="382" r:id="rId3"/>
    <p:sldId id="384" r:id="rId4"/>
    <p:sldId id="412" r:id="rId5"/>
    <p:sldId id="413" r:id="rId6"/>
    <p:sldId id="414" r:id="rId7"/>
    <p:sldId id="415" r:id="rId8"/>
    <p:sldId id="417" r:id="rId9"/>
    <p:sldId id="418" r:id="rId10"/>
    <p:sldId id="416" r:id="rId11"/>
    <p:sldId id="428" r:id="rId12"/>
    <p:sldId id="429" r:id="rId13"/>
    <p:sldId id="430" r:id="rId14"/>
    <p:sldId id="440" r:id="rId15"/>
    <p:sldId id="441" r:id="rId16"/>
    <p:sldId id="442" r:id="rId17"/>
    <p:sldId id="324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96187" autoAdjust="0"/>
  </p:normalViewPr>
  <p:slideViewPr>
    <p:cSldViewPr snapToGrid="0">
      <p:cViewPr varScale="1">
        <p:scale>
          <a:sx n="104" d="100"/>
          <a:sy n="104" d="100"/>
        </p:scale>
        <p:origin x="1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F3594-9286-4A47-A0E9-0DF10AA33E0C}" type="datetimeFigureOut">
              <a:rPr lang="pl-PL" smtClean="0"/>
              <a:t>2017-04-03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3F5A-B5D4-44B7-9266-994335608E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1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2017-04-03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1542473"/>
            <a:ext cx="7886700" cy="3950361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7 kwietnia </a:t>
            </a:r>
            <a:r>
              <a:rPr lang="pl-PL" b="1" dirty="0" smtClean="0">
                <a:latin typeface="+mj-lt"/>
              </a:rPr>
              <a:t>2017 </a:t>
            </a:r>
            <a:r>
              <a:rPr lang="pl-PL" b="1" dirty="0" smtClean="0">
                <a:latin typeface="+mj-lt"/>
              </a:rPr>
              <a:t>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288755"/>
              </p:ext>
            </p:extLst>
          </p:nvPr>
        </p:nvGraphicFramePr>
        <p:xfrm>
          <a:off x="383540" y="1560945"/>
          <a:ext cx="8400242" cy="3552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942004"/>
                <a:gridCol w="1921163"/>
                <a:gridCol w="1025237"/>
              </a:tblGrid>
              <a:tr h="38792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9505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realizację działań w partnerstwie z instytucjami otoczenia społeczno-gospodarczego szkół.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projektu w partnerstwie: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partnerstwa lub brak informacji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1 partnerem – 1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2 partnerami – 2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3 partnerami i więcej partnerami – 3 pkt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57497"/>
              </p:ext>
            </p:extLst>
          </p:nvPr>
        </p:nvGraphicFramePr>
        <p:xfrm>
          <a:off x="365067" y="1342162"/>
          <a:ext cx="8400242" cy="523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942004"/>
                <a:gridCol w="1911927"/>
                <a:gridCol w="1034473"/>
              </a:tblGrid>
              <a:tr h="38792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9505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doskonalenie umiejętności, kompetencji lub kwalifikacji zawodowych nauczycieli zawodu i/lub instruktorów praktycznej nauki zawodu w ramach studiów podyplomowych i/lub kursów kwalifikacyjnych, w obszarach: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zawodów nowo wprowadzonych do klasyfikacji zawodów szkolnictwa zawodowego,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albo/i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zawodów wprowadzonych w efekcie modernizacji oferty kształcenia zawodowego, </a:t>
                      </a:r>
                    </a:p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albo/i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tworzenia nowych kierunków nauczania lub zawodów, na które występuje deficyt na regionalnym lub lokalnym rynku pracy oraz braki kadrowe wśród nauczycieli kształcenia zawodowego.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doskonalenie umiejętności, kompetencji lub kwalifikacji zawodowych nauczycieli zawodu i/lub instruktorów praktycznej nauki zawodu w ramach studiów podyplomowych i/lub kursów kwalifikacyjnych w obszarach:</a:t>
                      </a:r>
                    </a:p>
                    <a:p>
                      <a:pPr lvl="0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-zawodów nowo wprowadzonych do klasyfikacji zawodów szkolnictwa zawodowego,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albo/i </a:t>
                      </a:r>
                    </a:p>
                    <a:p>
                      <a:pPr lvl="0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-zawodów wprowadzonych w efekcie modernizacji oferty kształcenia zawodowego,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albo/i </a:t>
                      </a:r>
                    </a:p>
                    <a:p>
                      <a:pPr lvl="0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-tworzenia nowych kierunków nauczania lub zawodów, na które występuje deficyt na regionalnym lub lokalnym rynku pracy oraz braki kadrowe wśród nauczycieli kształcenia zawodowego:</a:t>
                      </a:r>
                    </a:p>
                    <a:p>
                      <a:endParaRPr lang="pl-PL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powyższych działań lub brak informacji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podjęcie przynajmniej jednej z powyższych form kształcenia w przynajmniej jednym ww. obszarze – 4 pkt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2757" y="942052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16499"/>
              </p:ext>
            </p:extLst>
          </p:nvPr>
        </p:nvGraphicFramePr>
        <p:xfrm>
          <a:off x="355830" y="1327063"/>
          <a:ext cx="8354060" cy="524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942004"/>
                <a:gridCol w="1819564"/>
                <a:gridCol w="1080654"/>
              </a:tblGrid>
              <a:tr h="38792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765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  <a:tab pos="92075" algn="l"/>
                          <a:tab pos="268288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stworzenie nowych lub/i doposażenie istniejących międzyszkolnych pracowni umożliwiających praktyczną naukę zawodu.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stworzenie lub doposażanie międzyszkolnej/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międzyszkolnych pracowni w ramach projektu lub nieudostępnienie jej/ich innym szkołom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powyższych działań lub brak informacji w tym zakresie – 0 pkt,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stworzenie międzyszkolnej/międzyszkolnych pracowni i udostępnienia 1 szkole - 1 pkt,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stworzenie międzyszkolnej/międzyszkolnych pracowni i udostępnienia 2 szkołom i więcej- 3 pkt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lub/i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doposażenie międzyszkolnej/międzyszkolnych pracowni i udostępnienia 1 szkole - 1 pkt,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doposażenie międzyszkolnej/międzyszkolnych pracowni i udostępnienia 2 szkołom i więcej – 3 pkt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sumują się. 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047" y="951288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1609"/>
              </p:ext>
            </p:extLst>
          </p:nvPr>
        </p:nvGraphicFramePr>
        <p:xfrm>
          <a:off x="328121" y="1493318"/>
          <a:ext cx="8354060" cy="454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942004"/>
                <a:gridCol w="1819564"/>
                <a:gridCol w="1080654"/>
              </a:tblGrid>
              <a:tr h="8711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5454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  <a:tab pos="92075" algn="l"/>
                          <a:tab pos="268288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przewiduje się działania zwiększające „kompetencje miękkie” uczniów.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</a:t>
                      </a:r>
                      <a:r>
                        <a:rPr lang="pl-PL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pkt 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15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  <a:tab pos="92075" algn="l"/>
                          <a:tab pos="268288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partycypację finansową pracodawcy na poziomie minimum 5% w kosztach organizacji i prowadzenia stażu i/lub praktyki zawodowej w małych, średnich i dużych przedsiębiorstwach.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partycypacja finansowa pracodawcy na poziomie minimum 5% w kosztach organizacji i prowadzenia stażu i/lub praktyki zawodowej w małych i średnich przedsiębiorstwach: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partycypacji lub brak informacji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partycypacja finansowa pracodawcy na poziomie minimum 5% – 2 pkt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6574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926976"/>
              </p:ext>
            </p:extLst>
          </p:nvPr>
        </p:nvGraphicFramePr>
        <p:xfrm>
          <a:off x="328121" y="1493318"/>
          <a:ext cx="8354060" cy="454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942004"/>
                <a:gridCol w="1819564"/>
                <a:gridCol w="1080654"/>
              </a:tblGrid>
              <a:tr h="8711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5454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  <a:tab pos="92075" algn="l"/>
                          <a:tab pos="268288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programem rewitalizacji: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jest zgodny lub brak informacji w tym zakresie – 0 pkt,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jest zgodny – 2 pkt 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15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  <a:tab pos="92075" algn="l"/>
                          <a:tab pos="268288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uczestnictwo co najmniej 20% uczniów/słuchaczy zamieszkałych na obszarach wiejskich w województwie mazowieckim.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uczestnictwo w projekcie uczniów zamieszkałych na obszarach wiejskich: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poziomie poniżej 20% lub brak informacji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poziomie powyżej 20% – 2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poziomie powyżej 50% – 4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6574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10849"/>
              </p:ext>
            </p:extLst>
          </p:nvPr>
        </p:nvGraphicFramePr>
        <p:xfrm>
          <a:off x="328121" y="1493318"/>
          <a:ext cx="8354060" cy="4900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942004"/>
                <a:gridCol w="1819564"/>
                <a:gridCol w="1080654"/>
              </a:tblGrid>
              <a:tr h="8711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5454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8.</a:t>
                      </a:r>
                      <a:endParaRPr lang="pl-PL" sz="1800" dirty="0"/>
                    </a:p>
                  </a:txBody>
                  <a:tcPr anchor="ctr" anchorCtr="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  <a:tab pos="92075" algn="l"/>
                          <a:tab pos="268288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sprzyja realizacji wartości docelowej wskaźnika produktu wskazanego </a:t>
                      </a:r>
                    </a:p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  <a:tab pos="92075" algn="l"/>
                          <a:tab pos="268288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Regionalnym Programie Operacyjnym Województwa Mazowieckiego (RPO WM).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osiągnięta wartość wskaźnika docelowego: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1% lub brak informacji w tym zakresie - 0 pkt,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1% do 5% - 3 pkt,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5% - 6 pkt,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15% - 9 pkt</a:t>
                      </a:r>
                      <a:endParaRPr lang="pl-PL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15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9.</a:t>
                      </a:r>
                      <a:endParaRPr lang="pl-PL" sz="1800" dirty="0"/>
                    </a:p>
                  </a:txBody>
                  <a:tcPr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  <a:tab pos="92075" algn="l"/>
                          <a:tab pos="268288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 Obszarem Strategicznej Interwencji (OSI problemowymi).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wynika z Planu Inwestycyjnego dla subregionu objętego problemowym Obszarem Strategicznej Interwencji (OSI problemowymi) lub brak informacji w tym zakresie – 0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 - 2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6574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81088"/>
              </p:ext>
            </p:extLst>
          </p:nvPr>
        </p:nvGraphicFramePr>
        <p:xfrm>
          <a:off x="383540" y="1560945"/>
          <a:ext cx="8400242" cy="325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4942004"/>
                <a:gridCol w="1921163"/>
                <a:gridCol w="1025237"/>
              </a:tblGrid>
              <a:tr h="38792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0319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10.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sprzyja realizacji wartości docelowej wskaźnika produktu wskazanego w Regionalnym Programie Operacyjnym Województwa Mazowieckiego (RPO WM).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osiągnięta wartość wskaźnika docelowego: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5% lub brak informacji w tym zakresie - 0 pkt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5% do 10% - 2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10% do 15% - 4 pkt,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15% - 6 pkt</a:t>
                      </a: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 SZCZEGÓŁOWE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788" y="1090103"/>
            <a:ext cx="8545513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l-PL" sz="12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dostępu 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oraz </a:t>
            </a: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</a:t>
            </a:r>
            <a:r>
              <a:rPr lang="pl-PL" sz="3600" b="1" dirty="0" smtClean="0">
                <a:latin typeface="+mn-lt"/>
              </a:rPr>
              <a:t>merytoryczne </a:t>
            </a:r>
            <a:r>
              <a:rPr lang="pl-PL" sz="3600" b="1" dirty="0">
                <a:latin typeface="+mn-lt"/>
              </a:rPr>
              <a:t>szczegółowe</a:t>
            </a:r>
            <a:endParaRPr lang="pl-PL" sz="3600" b="1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wyboru </a:t>
            </a:r>
            <a:r>
              <a:rPr lang="pl-PL" sz="3600" dirty="0">
                <a:latin typeface="+mn-lt"/>
              </a:rPr>
              <a:t>projektów konkursowych w ramach Regionalnego Programu Operacyjnego Województwa Mazowieckiego 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na lata 2014 – </a:t>
            </a:r>
            <a:r>
              <a:rPr lang="pl-PL" sz="3600" dirty="0" smtClean="0">
                <a:latin typeface="+mn-lt"/>
              </a:rPr>
              <a:t>2020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endParaRPr lang="pl-PL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8487" y="819199"/>
            <a:ext cx="85455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/>
          </a:p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Działanie </a:t>
            </a:r>
            <a:r>
              <a:rPr lang="pl-PL" b="1" dirty="0"/>
              <a:t>10.3 (10iv) - Doskonalenie zawodowe,</a:t>
            </a:r>
          </a:p>
          <a:p>
            <a:pPr algn="ctr"/>
            <a:r>
              <a:rPr lang="pl-PL" b="1" dirty="0"/>
              <a:t>Poddziałanie 10.3.1 - Doskonalenie zawodowe </a:t>
            </a:r>
            <a:r>
              <a:rPr lang="pl-PL" b="1" dirty="0" smtClean="0"/>
              <a:t>uczniów</a:t>
            </a:r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 smtClean="0"/>
              <a:t>Rodzaj </a:t>
            </a:r>
            <a:r>
              <a:rPr lang="pl-PL" b="1" dirty="0" smtClean="0"/>
              <a:t>przedsięwzięć do realizacji w ramach projektów</a:t>
            </a:r>
            <a:r>
              <a:rPr lang="pl-PL" b="1" dirty="0" smtClean="0"/>
              <a:t>:</a:t>
            </a:r>
          </a:p>
          <a:p>
            <a:pPr algn="ctr"/>
            <a:endParaRPr lang="pl-PL" dirty="0" smtClean="0"/>
          </a:p>
          <a:p>
            <a:pPr marL="457200" indent="-457200" algn="ctr">
              <a:buFont typeface="+mj-lt"/>
              <a:buAutoNum type="arabicParenR"/>
            </a:pPr>
            <a:r>
              <a:rPr lang="pl-PL" dirty="0" smtClean="0"/>
              <a:t>rozwój </a:t>
            </a:r>
            <a:r>
              <a:rPr lang="pl-PL" dirty="0"/>
              <a:t>współpracy z otoczeniem społeczno-gospodarczym, w tym podnoszenie umiejętności oraz uzyskiwanie kwalifikacji zawodowych przez uczniów szkół lub placówek systemu oświaty prowadzących kształcenie zawodowe. 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pl-PL" dirty="0" smtClean="0"/>
              <a:t>tworzenie </a:t>
            </a:r>
            <a:r>
              <a:rPr lang="pl-PL" dirty="0"/>
              <a:t>w szkołach lub placówkach systemu oświaty prowadzących kształcenie zawodowe (tj. centrach kształcenia zawodowego i ustawicznego i/lub jednostkach systemu oświaty realizujących zadania </a:t>
            </a:r>
            <a:r>
              <a:rPr lang="pl-PL" dirty="0" err="1"/>
              <a:t>ckziu</a:t>
            </a:r>
            <a:r>
              <a:rPr lang="pl-PL" dirty="0"/>
              <a:t>) warunków odzwierciedlających naturalne warunki pracy właściwe dla nauczanych zawodów – wyłącznie jako element projektu;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pl-PL" dirty="0" smtClean="0"/>
              <a:t>doskonalenie </a:t>
            </a:r>
            <a:r>
              <a:rPr lang="pl-PL" dirty="0"/>
              <a:t>umiejętności i kompetencji zawodowych nauczycieli zawodu i instruktorów praktycznej nauki zawodu,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pl-PL" dirty="0" smtClean="0"/>
              <a:t>rozwój </a:t>
            </a:r>
            <a:r>
              <a:rPr lang="pl-PL" dirty="0"/>
              <a:t>doradztwa edukacyjno-zawodowego (w gimnazjach  oraz szkołach zawodowych) oraz współpracy z rynkiem </a:t>
            </a:r>
            <a:r>
              <a:rPr lang="pl-PL" dirty="0" smtClean="0"/>
              <a:t>pracy.</a:t>
            </a:r>
            <a:endParaRPr lang="pl-PL" dirty="0"/>
          </a:p>
          <a:p>
            <a:pPr algn="ctr"/>
            <a:endParaRPr lang="pl-PL" dirty="0"/>
          </a:p>
          <a:p>
            <a:pPr marL="457200" indent="-457200" algn="ctr">
              <a:buFont typeface="+mj-lt"/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80647"/>
              </p:ext>
            </p:extLst>
          </p:nvPr>
        </p:nvGraphicFramePr>
        <p:xfrm>
          <a:off x="543560" y="1587574"/>
          <a:ext cx="8012610" cy="4694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0349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02096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w ramach projektu jest:</a:t>
                      </a:r>
                    </a:p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 prowadzący szkół i/lub placówek systemu oświaty w województwie mazowieckim prowadzących kształcenie zawodowe lub organ prowadzący gimnazjów/klas dotychczasowych gimnazjów (w przypadku projektu obejmującego wyłącznie rozwój doradztwa edukacyjno-zawodowego w gimnazjach)</a:t>
                      </a:r>
                    </a:p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</a:p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podmiot posiadający co najmniej 3- letnie doświadczenie w obszarze kształcenia zawodowego (z wyłączeniem osób fizycznych innych niż prowadzące działalność gospodarczą lub oświatową na podstawie odrębnych przepisów).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709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działania zapewniające kompleksowość wsparcia rozwoju szkolnictwa zawodowego w województwie mazowieckim.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894556"/>
              </p:ext>
            </p:extLst>
          </p:nvPr>
        </p:nvGraphicFramePr>
        <p:xfrm>
          <a:off x="543560" y="1587573"/>
          <a:ext cx="8012610" cy="275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7394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01407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 odniesieniu do rozwoju edukacji zawodowej uwzględnia potrzeby lokalnego/regionalnego rynku pracy.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90718"/>
              </p:ext>
            </p:extLst>
          </p:nvPr>
        </p:nvGraphicFramePr>
        <p:xfrm>
          <a:off x="543560" y="1587574"/>
          <a:ext cx="8012610" cy="473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65159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52248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sprzyja oszczędnemu, efektywnemu </a:t>
                      </a:r>
                    </a:p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wydajnemu wydatkowaniu środków oraz zapewnia realizację wskaźników z zachowaniem efektywności kosztowej.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524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63220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36 miesięcy. Dopuszcza się realizację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 w okresie dłuższym niż 36 miesięcy, o ile jest to uzasadnione wynikami diagnozy potrzeb edukacyjnych szkoły/placówki systemu oświaty prowadzących kształcenie zawodowe.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weryfikowane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03338"/>
              </p:ext>
            </p:extLst>
          </p:nvPr>
        </p:nvGraphicFramePr>
        <p:xfrm>
          <a:off x="543560" y="1587573"/>
          <a:ext cx="8012610" cy="478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62759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0424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wsparcia w ramach projektu przebiega na podstawie indywidualnie przeprowadzonej diagnozy potrzeb edukacyjnych szkoły i/lub placówki systemu oświaty prowadzących kształcenie zawodowe, w tym uczniów oraz nauczycieli i/lub instruktorów praktycznej nauki zawodu.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367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80% uczniów szkół/placówek systemu oświaty prowadzących kształcenie zawodowe objętych projektem uczestniczy w praktykach zawodowych i/lub stażach zawodowych prowadzonych u pracodawców, które odpowiadają standardom określonym w Polskich Ramach Jakości Staży i Praktyk.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weryfikowane na etapie oceny merytorycznej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39881"/>
              </p:ext>
            </p:extLst>
          </p:nvPr>
        </p:nvGraphicFramePr>
        <p:xfrm>
          <a:off x="543560" y="1587574"/>
          <a:ext cx="8012610" cy="4730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720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0582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8.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Przedsięwzięcia finansowane w ramach projektu ze środków EFS stanowią uzupełnienie działań prowadzonych przez szkoły lub placówki systemu oświaty przed rozpoczęciem realizacji projektu.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219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9.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Stworzone w ramach projektu materiały edukacyjne są opublikowane na licencjach Creative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Uznanie Autorstwa lub innych, kompatybilnych wolnych licencjach.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weryfikowane 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43947"/>
              </p:ext>
            </p:extLst>
          </p:nvPr>
        </p:nvGraphicFramePr>
        <p:xfrm>
          <a:off x="543560" y="1587573"/>
          <a:ext cx="8012610" cy="300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104656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5633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10.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79388" rtl="0" eaLnBrk="1" latinLnBrk="0" hangingPunct="1">
                        <a:tabLst>
                          <a:tab pos="0" algn="l"/>
                          <a:tab pos="87313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zachowanie trwałości wypracowanych w ramach projektu rezultatów i zakupionego dla szkół gimnazjalnych sprzętu/wyposażenia.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0/1/nie dotyczy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weryfikowane na etapie oceny merytorycznej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4164</TotalTime>
  <Words>1354</Words>
  <Application>Microsoft Office PowerPoint</Application>
  <PresentationFormat>Pokaz na ekranie (4:3)</PresentationFormat>
  <Paragraphs>209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619</cp:revision>
  <cp:lastPrinted>2017-04-03T11:11:22Z</cp:lastPrinted>
  <dcterms:created xsi:type="dcterms:W3CDTF">2015-04-20T12:46:14Z</dcterms:created>
  <dcterms:modified xsi:type="dcterms:W3CDTF">2017-04-03T11:11:27Z</dcterms:modified>
</cp:coreProperties>
</file>