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8" r:id="rId2"/>
    <p:sldId id="382" r:id="rId3"/>
    <p:sldId id="384" r:id="rId4"/>
    <p:sldId id="418" r:id="rId5"/>
    <p:sldId id="412" r:id="rId6"/>
    <p:sldId id="421" r:id="rId7"/>
    <p:sldId id="422" r:id="rId8"/>
    <p:sldId id="423" r:id="rId9"/>
    <p:sldId id="414" r:id="rId10"/>
    <p:sldId id="419" r:id="rId11"/>
    <p:sldId id="424" r:id="rId12"/>
    <p:sldId id="420" r:id="rId13"/>
    <p:sldId id="425" r:id="rId14"/>
    <p:sldId id="426" r:id="rId15"/>
    <p:sldId id="427" r:id="rId16"/>
    <p:sldId id="324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096" autoAdjust="0"/>
  </p:normalViewPr>
  <p:slideViewPr>
    <p:cSldViewPr snapToGrid="0">
      <p:cViewPr varScale="1">
        <p:scale>
          <a:sx n="99" d="100"/>
          <a:sy n="99" d="100"/>
        </p:scale>
        <p:origin x="2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2017-01-26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2017-01-26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>
                <a:latin typeface="+mj-lt"/>
              </a:rPr>
              <a:t>10 lutego </a:t>
            </a:r>
            <a:r>
              <a:rPr lang="pl-PL" b="1" dirty="0" smtClean="0">
                <a:latin typeface="+mj-lt"/>
              </a:rPr>
              <a:t>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08958"/>
              </p:ext>
            </p:extLst>
          </p:nvPr>
        </p:nvGraphicFramePr>
        <p:xfrm>
          <a:off x="543560" y="1554863"/>
          <a:ext cx="8012610" cy="297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1930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1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 jest realizowany wyłącznie na rzecz ośrodków wychowania przedszkolnego, których nie dotyczyło dofinansowanie w tożsamym zakresie w ramach Poddziałania 9.1.1 Programu Operacyjnego Kapitał Ludzki.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90568"/>
              </p:ext>
            </p:extLst>
          </p:nvPr>
        </p:nvGraphicFramePr>
        <p:xfrm>
          <a:off x="543560" y="1554863"/>
          <a:ext cx="8012610" cy="476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19"/>
                <a:gridCol w="4067403"/>
                <a:gridCol w="2355273"/>
                <a:gridCol w="1074715"/>
              </a:tblGrid>
              <a:tr h="71930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731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 mniej niż 10% dzieci objętych wsparciem w projekcie stanowią dzieci z niepełnosprawnością.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10 % wszystkich dzieci objętych wsparciem w projekcie stanowią dzieci z niepełnosprawnością lub brak informacji w tym zakresie - 0 pkt,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10% do 40% wszystkich dzieci objętych wsparciem w projekcie stanowią dzieci z niepełnosprawnością – 3 pkt,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40% wszystkich dzieci objętych wsparciem w projekcie stanowią dzieci z niepełnosprawnością – 6 pkt</a:t>
                      </a:r>
                      <a:endParaRPr lang="pl-PL" sz="15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01769"/>
              </p:ext>
            </p:extLst>
          </p:nvPr>
        </p:nvGraphicFramePr>
        <p:xfrm>
          <a:off x="543560" y="1587573"/>
          <a:ext cx="8012610" cy="494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2060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5.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obejmuje minimum jedno dodatkowe działanie mające na celu zwiększenie efektywności wsparcia w ramach upowszechnia edukacji przedszkolnej: 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	rozszerzenie oferty OWP o dodatkowe zajęcia wyrównujące szanse edukacyjne dzieci w zakresie stwierdzonych deficytów;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	wydłużenie godzin pracy OWP;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	doskonalenie umiejętności, kompetencji lub kwalifikacji zawodowych nauczycieli OWP do pracy z dziećmi w wieku przedszkolnym, w tym w szczególności z dziećmi ze specjalnymi potrzebami edukacyjnymi oraz w zakresie współpracy nauczycieli z rodzicami, w tym radzenia sobie w sytuacjach trudnych.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dodatkowych działań lub brak informacji w tym zakresie - 0 pkt,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dodatkowe działanie - 2 pkt,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dodatkowe działania - 4 pkt,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dodatkowe działania - 6 pkt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dodatkowo dodaje się 2 punkt, jeśli doskonalenie zawodowe nauczycieli dotyczy poprawy kompetencji lub kwalifikacji w zakresie pedagogiki specjalnej</a:t>
                      </a:r>
                      <a:endParaRPr lang="pl-PL" sz="15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34274"/>
              </p:ext>
            </p:extLst>
          </p:nvPr>
        </p:nvGraphicFramePr>
        <p:xfrm>
          <a:off x="543560" y="1616448"/>
          <a:ext cx="8012610" cy="279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232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z programem rewitalizacji lub brak informacji w tym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zakresie – 0 pkt,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rewitalizacji – 2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72192"/>
              </p:ext>
            </p:extLst>
          </p:nvPr>
        </p:nvGraphicFramePr>
        <p:xfrm>
          <a:off x="543560" y="1616448"/>
          <a:ext cx="8012610" cy="444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541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7.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z zachowaniem efektywności kosztowej.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jednostkowy miejsca wychowania przedszkolnego utworzonego w ramach projektu powyżej 2 081euro lub brak informacji dotyczącej finansowania tworzenia nowych miejsc wychowania przedszkolnego w ramach projektu - 0 pkt,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jednostkowy miejsca wychowania przedszkolnego utworzonego w ramach projektu jest równy lub mniejszy 2 081 euro - 3 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03661"/>
              </p:ext>
            </p:extLst>
          </p:nvPr>
        </p:nvGraphicFramePr>
        <p:xfrm>
          <a:off x="543560" y="1616448"/>
          <a:ext cx="8012610" cy="444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705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541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wynika z Planu Inwestycyjnego dla subregionu objętego problemowym Obszarem Strategicznej Interwencji (OSI problemowymi) lub brak informacji w tym zakresie – 0 pkt,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- 2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914" y="2306011"/>
            <a:ext cx="77483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Działanie 10. 1 </a:t>
            </a:r>
            <a:endParaRPr lang="pl-PL" b="1" dirty="0" smtClean="0"/>
          </a:p>
          <a:p>
            <a:pPr algn="ctr"/>
            <a:r>
              <a:rPr lang="pl-PL" b="1" dirty="0" smtClean="0"/>
              <a:t>Kształcenie </a:t>
            </a:r>
            <a:r>
              <a:rPr lang="pl-PL" b="1" dirty="0"/>
              <a:t>i rozwój dzieci i młodzieży</a:t>
            </a:r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Poddziałanie </a:t>
            </a:r>
            <a:r>
              <a:rPr lang="pl-PL" b="1" dirty="0"/>
              <a:t>10.1.4 (10i</a:t>
            </a:r>
            <a:r>
              <a:rPr lang="pl-PL" b="1" dirty="0" smtClean="0"/>
              <a:t>)</a:t>
            </a:r>
          </a:p>
          <a:p>
            <a:pPr algn="ctr"/>
            <a:r>
              <a:rPr lang="pl-PL" b="1" dirty="0"/>
              <a:t> Edukacja przedszkolna </a:t>
            </a:r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dirty="0" smtClean="0"/>
              <a:t>Rodzaj przedsięwzięć do realizacji w ramach projektów:</a:t>
            </a:r>
          </a:p>
          <a:p>
            <a:pPr algn="ctr"/>
            <a:r>
              <a:rPr lang="pl-PL" b="1" dirty="0"/>
              <a:t>zwiększenie dostępności do edukacji przedszkolnej</a:t>
            </a:r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57"/>
              </p:ext>
            </p:extLst>
          </p:nvPr>
        </p:nvGraphicFramePr>
        <p:xfrm>
          <a:off x="543560" y="1587573"/>
          <a:ext cx="8012610" cy="289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158355"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Okres realizacji projektu nie przekracza 18 miesięcy.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28763"/>
              </p:ext>
            </p:extLst>
          </p:nvPr>
        </p:nvGraphicFramePr>
        <p:xfrm>
          <a:off x="543560" y="1587573"/>
          <a:ext cx="8012610" cy="471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67796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100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Wnioskodawcą jest gmina lub miasto, których dotyczy terytorialnie projekt lub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podmiot posiadający co najmniej roczne doświadczenie w obszarze edukacji przedszkolnej (z wyłączeniem osób fizycznych innych niż prowadzące działalność gospodarczą lub oświatową na podstawie odrębnych przepisów) we współpracy z gminą/miastem, których dotyczy terytorialnie projekt.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Zakres wsparcia w ramach projektu jest określony na podstawie indywidualnie zdiagnozowanego zapotrzebowania ośrodka wychowania przedszkolnego na usługi w zakresie edukacji przedszkolnej na obszarze realizacji projektu.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58705"/>
              </p:ext>
            </p:extLst>
          </p:nvPr>
        </p:nvGraphicFramePr>
        <p:xfrm>
          <a:off x="543560" y="1587573"/>
          <a:ext cx="8012610" cy="47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8607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62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Okres finansowania w ramach projektu  działalności bieżącej: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nowo utworzonych miejsc wychowania przedszkolnego w istniejących ośrodkach wychowania przedszkolnego,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istniejących miejsc wychowania przedszkolnego dostosowanych do potrzeb dzieci z niepełnosprawnością,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wynosi 12 miesięcy.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34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Trwałość nowo utworzonych miejsc wychowania przedszkolnego wynosi co najmniej 2 lata od zakończenia realizacji projektu.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12161"/>
              </p:ext>
            </p:extLst>
          </p:nvPr>
        </p:nvGraphicFramePr>
        <p:xfrm>
          <a:off x="543560" y="1587574"/>
          <a:ext cx="8012610" cy="470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636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12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Okres finansowania realizacji dodatkowych zajęć w ośrodku wychowania przedszkolnego objętym wsparciem w ramach projektu, odbywa się przez okres nie dłuższy niż 12 miesięcy.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1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Realizowane w ramach projektu dodatkowe zajęcia dla dzieci nie są analogiczne co do treści i odbiorców z zajęciami finansowanymi w ośrodku wychowania przedszkolnego w okresie co najmniej 12 miesięcy poprzedzających złożenie wniosku o dofinansowanie.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52711"/>
              </p:ext>
            </p:extLst>
          </p:nvPr>
        </p:nvGraphicFramePr>
        <p:xfrm>
          <a:off x="543560" y="1587573"/>
          <a:ext cx="8012610" cy="289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44"/>
                <a:gridCol w="6377425"/>
                <a:gridCol w="1110341"/>
              </a:tblGrid>
              <a:tr h="92425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73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Stworzone w ramach projektu materiały edukacyjne są opublikowane na licencjach Creative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Commons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Uznanie Autorstwa lub innych, kompatybilnych wolnych licencjach.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13762"/>
              </p:ext>
            </p:extLst>
          </p:nvPr>
        </p:nvGraphicFramePr>
        <p:xfrm>
          <a:off x="543560" y="1616449"/>
          <a:ext cx="8012610" cy="456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02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884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 mniej niż 80% powstałych w ramach projektu nowych miejsc wychowania przedszkolnego znajduje się na obszarach województwa mazowieckiego o najniższym stopniu upowszechnienia edukacji przedszkolnej (poniżej średniej dla województwa).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32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realizowany wyłącznie na rzecz istniejących ośrodków wychowania przedszkolnego z terenów wiejskich.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896</Words>
  <Application>Microsoft Office PowerPoint</Application>
  <PresentationFormat>Pokaz na ekranie (4:3)</PresentationFormat>
  <Paragraphs>166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623</cp:revision>
  <cp:lastPrinted>2016-12-16T12:34:51Z</cp:lastPrinted>
  <dcterms:created xsi:type="dcterms:W3CDTF">2015-04-20T12:46:14Z</dcterms:created>
  <dcterms:modified xsi:type="dcterms:W3CDTF">2017-01-26T10:46:51Z</dcterms:modified>
</cp:coreProperties>
</file>