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9"/>
  </p:notesMasterIdLst>
  <p:handoutMasterIdLst>
    <p:handoutMasterId r:id="rId20"/>
  </p:handoutMasterIdLst>
  <p:sldIdLst>
    <p:sldId id="258" r:id="rId2"/>
    <p:sldId id="382" r:id="rId3"/>
    <p:sldId id="384" r:id="rId4"/>
    <p:sldId id="418" r:id="rId5"/>
    <p:sldId id="412" r:id="rId6"/>
    <p:sldId id="421" r:id="rId7"/>
    <p:sldId id="422" r:id="rId8"/>
    <p:sldId id="431" r:id="rId9"/>
    <p:sldId id="432" r:id="rId10"/>
    <p:sldId id="414" r:id="rId11"/>
    <p:sldId id="430" r:id="rId12"/>
    <p:sldId id="419" r:id="rId13"/>
    <p:sldId id="433" r:id="rId14"/>
    <p:sldId id="420" r:id="rId15"/>
    <p:sldId id="425" r:id="rId16"/>
    <p:sldId id="426" r:id="rId17"/>
    <p:sldId id="324" r:id="rId18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4096" autoAdjust="0"/>
  </p:normalViewPr>
  <p:slideViewPr>
    <p:cSldViewPr snapToGrid="0">
      <p:cViewPr varScale="1">
        <p:scale>
          <a:sx n="107" d="100"/>
          <a:sy n="107" d="100"/>
        </p:scale>
        <p:origin x="11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F3594-9286-4A47-A0E9-0DF10AA33E0C}" type="datetimeFigureOut">
              <a:rPr lang="pl-PL" smtClean="0"/>
              <a:t>2017-10-06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C3F5A-B5D4-44B7-9266-994335608E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018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2017-10-06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4188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49037" y="1542473"/>
            <a:ext cx="7886700" cy="3950361"/>
          </a:xfrm>
        </p:spPr>
        <p:txBody>
          <a:bodyPr>
            <a:noAutofit/>
          </a:bodyPr>
          <a:lstStyle/>
          <a:p>
            <a:pPr algn="ctr">
              <a:defRPr/>
            </a:pPr>
            <a:endParaRPr lang="pl-PL" b="1" dirty="0" smtClean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endParaRPr lang="pl-PL" b="1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endParaRPr lang="pl-PL" b="1" dirty="0" smtClean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endParaRPr lang="pl-PL" b="1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r>
              <a:rPr lang="pl-PL" b="1" dirty="0">
                <a:solidFill>
                  <a:schemeClr val="tx1"/>
                </a:solidFill>
                <a:latin typeface="+mj-lt"/>
              </a:rPr>
              <a:t>Propozycje kryteriów wyboru projektów w ramach Regionalnego Programu Operacyjnego Województwa Mazowieckiego na lata 2014 - 2020</a:t>
            </a:r>
          </a:p>
          <a:p>
            <a:pPr algn="ctr">
              <a:defRPr/>
            </a:pP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52788" y="5462337"/>
            <a:ext cx="6659563" cy="941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endParaRPr lang="pl-PL" dirty="0" smtClean="0">
              <a:latin typeface="+mj-lt"/>
            </a:endParaRPr>
          </a:p>
          <a:p>
            <a:pPr algn="ctr" eaLnBrk="0" hangingPunct="0">
              <a:defRPr/>
            </a:pPr>
            <a:r>
              <a:rPr lang="pl-PL" dirty="0" smtClean="0">
                <a:latin typeface="+mj-lt"/>
              </a:rPr>
              <a:t>Posiedzenie </a:t>
            </a:r>
            <a:r>
              <a:rPr lang="pl-PL" dirty="0">
                <a:latin typeface="+mj-lt"/>
              </a:rPr>
              <a:t>Komitetu Monitorującego RPO WM na lata 2014 -2020 </a:t>
            </a:r>
            <a:r>
              <a:rPr lang="pl-PL" dirty="0" smtClean="0">
                <a:latin typeface="+mj-lt"/>
              </a:rPr>
              <a:t> </a:t>
            </a:r>
            <a:r>
              <a:rPr lang="pl-PL" b="1" dirty="0" smtClean="0">
                <a:latin typeface="+mj-lt"/>
              </a:rPr>
              <a:t>13 października 2017 r.</a:t>
            </a:r>
            <a:endParaRPr lang="pl-PL" b="1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983312"/>
              </p:ext>
            </p:extLst>
          </p:nvPr>
        </p:nvGraphicFramePr>
        <p:xfrm>
          <a:off x="543560" y="1616449"/>
          <a:ext cx="8012610" cy="3886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0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5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47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280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Punktacja</a:t>
                      </a: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012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wspiera wyłącznie szkoły i uczniów o największych potrzebach.</a:t>
                      </a:r>
                      <a:r>
                        <a:rPr lang="pl-PL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0/4</a:t>
                      </a:r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pkt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 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326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87313" algn="l"/>
                        </a:tabLst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projektu są wykorzystane e-podręczniki bądź e-zasoby/e-materiały dydaktyczne stworzone dzięki środkom EFS w latach 2007-2013 i 2014-2020, które zostały dopuszczone do użytku szkolnego przez Ministerstwo Edukacji Narodowej.</a:t>
                      </a:r>
                    </a:p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0" algn="l"/>
                          <a:tab pos="87313" algn="l"/>
                        </a:tabLst>
                      </a:pP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pkt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8332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MERYTORYCZNE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SZCZEGÓŁOWE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074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930519"/>
              </p:ext>
            </p:extLst>
          </p:nvPr>
        </p:nvGraphicFramePr>
        <p:xfrm>
          <a:off x="543560" y="1590676"/>
          <a:ext cx="8012610" cy="4753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0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5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47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280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Punktacja</a:t>
                      </a: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012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obejmuje wyłącznie szkoły, które brały udział w latach 2012-2013 w programie Cyfrowa szkoła lub analogicznych programach lub są odpowiednio wyposażone lub mają odpowiedni potencjał do rozwijania kompetencji cyfrowych uczniów.</a:t>
                      </a:r>
                      <a:r>
                        <a:rPr lang="pl-PL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0/2</a:t>
                      </a:r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pkt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117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0" algn="l"/>
                          <a:tab pos="87313" algn="l"/>
                        </a:tabLs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wspiera wyłącznie szkoły z obszarów wiejskich.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0/4</a:t>
                      </a:r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pkt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8332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MERYTORYCZNE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SZCZEGÓŁOWE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38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845294"/>
              </p:ext>
            </p:extLst>
          </p:nvPr>
        </p:nvGraphicFramePr>
        <p:xfrm>
          <a:off x="543560" y="1554863"/>
          <a:ext cx="8012610" cy="4944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0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5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47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9301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Punktacja</a:t>
                      </a: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149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87313" algn="l"/>
                        </a:tabLst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zakłada stworzenie nowej/nowych lub doposażenie istniejącej/istniejących międzyszkolnych pracowni przedmiotowych lub/i TIK, dostępnych dla szkół lub placówek funkcjonujących w ramach tego samego organu prowadzącego.</a:t>
                      </a:r>
                    </a:p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0" algn="l"/>
                          <a:tab pos="87313" algn="l"/>
                        </a:tabLst>
                      </a:pP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</a:t>
                      </a: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informacji w tym zakresie – 0 pkt</a:t>
                      </a:r>
                    </a:p>
                    <a:p>
                      <a:pPr lvl="0"/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stworzenie międzyszkolnej/międzyszkolnych pracowni - 1 pkt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oraz dodatkowo: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pkt - w przypadku udostępnienia stworzonych w projekcie pracowni 1 szkole,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pkt - w przypadku udostępnienia stworzonych w projekcie pracowni 2 szkołom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pkt - w przypadku udostępnienia stworzonych w projekcie pracowni 3 szkołom i więcej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lub</a:t>
                      </a:r>
                    </a:p>
                    <a:p>
                      <a:pPr lvl="0"/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doposażenie międzyszkolnej/międzyszkolnych pracowni - 1 pkt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oraz dodatkowo: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pkt - w przypadku udostępnienia doposażonych w projekcie pracowni 1 szkole,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pkt - w przypadku udostępnienia doposażonych w projekcie pracowni 2 szkołom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pkt - w przypadku udostępnienia doposażonych w projekcie pracowni 3 szkołom i więcej</a:t>
                      </a:r>
                      <a:endParaRPr lang="pl-PL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8332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MERYTORYCZNE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SZCZEGÓŁOWE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018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327935"/>
              </p:ext>
            </p:extLst>
          </p:nvPr>
        </p:nvGraphicFramePr>
        <p:xfrm>
          <a:off x="543560" y="1590677"/>
          <a:ext cx="8012610" cy="4872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0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5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47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836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Punktacja</a:t>
                      </a: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764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zakłada współpracę szkół dotyczącą wykorzystania posiadanych zasobów w zakresie technologii informacyjno-komunikacyjnych (TIK).</a:t>
                      </a:r>
                      <a:endParaRPr lang="pl-P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liczba szkół, między którymi podjęta została współpraca:</a:t>
                      </a:r>
                    </a:p>
                    <a:p>
                      <a:pPr lvl="0"/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współpracy – 0 pkt,</a:t>
                      </a:r>
                    </a:p>
                    <a:p>
                      <a:pPr lvl="0"/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między 2 szkołami – 2 pkt,</a:t>
                      </a:r>
                    </a:p>
                    <a:p>
                      <a:pPr lvl="0"/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między 3 szkołami i więcej – 4 pkt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653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0" algn="l"/>
                          <a:tab pos="87313" algn="l"/>
                        </a:tabLs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projekcie wykorzystane są pozytywnie </a:t>
                      </a:r>
                      <a:r>
                        <a:rPr lang="pl-PL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zwalidowane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produkty projektów innowacyjnych zrealizowanych w latach 2007 – 2013 w ramach POKL).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0/2</a:t>
                      </a:r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pkt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8332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MERYTORYCZNE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SZCZEGÓŁOWE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63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329057"/>
              </p:ext>
            </p:extLst>
          </p:nvPr>
        </p:nvGraphicFramePr>
        <p:xfrm>
          <a:off x="543560" y="1587573"/>
          <a:ext cx="8012610" cy="3511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0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5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47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9445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Punktacja</a:t>
                      </a: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0607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/>
                        <a:t>8.</a:t>
                      </a:r>
                      <a:endParaRPr lang="pl-PL" sz="16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388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87313" algn="l"/>
                        </a:tabLst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zakłada działania umożliwiające kształcenie u uczniów jednocześnie przynajmniej 3 kompetencji kluczowych i co najmniej 3 umiejętności uniwersalnych niezbędnych na rynku pracy, w tym obowiązkowo tych dotyczących innowacyjności i kreatywności.</a:t>
                      </a:r>
                    </a:p>
                    <a:p>
                      <a:pPr marL="0" indent="0" algn="ctr" defTabSz="179388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0" algn="l"/>
                          <a:tab pos="87313" algn="l"/>
                        </a:tabLst>
                      </a:pPr>
                      <a:endParaRPr lang="pl-PL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liczba kształconych u uczniów kompetencji kluczowych i postaw/umiejętności:</a:t>
                      </a:r>
                    </a:p>
                    <a:p>
                      <a:pPr lvl="0"/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kształcenie 3 kompetencji i 3 powiązanych z nimi umiejętności – 2 pkt,</a:t>
                      </a:r>
                    </a:p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kształcenie przynajmniej 3 kompetencji i co najmniej 4 powiązanych z nimi umiejętności – 4 pkt</a:t>
                      </a:r>
                      <a:endParaRPr lang="pl-P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8332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MERYTORYCZNE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SZCZEGÓŁOWE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79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654675"/>
              </p:ext>
            </p:extLst>
          </p:nvPr>
        </p:nvGraphicFramePr>
        <p:xfrm>
          <a:off x="543560" y="1616448"/>
          <a:ext cx="8012610" cy="3281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0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5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47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0521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Punktacja</a:t>
                      </a: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3285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/>
                        <a:t>9.</a:t>
                      </a:r>
                      <a:endParaRPr lang="pl-PL" sz="16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79388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0" algn="l"/>
                          <a:tab pos="87313" algn="l"/>
                        </a:tabLs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jest zgodny z programem rewitalizacji obowiązującym na obszarze, na którym jest realizowany.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zgodność projektu z programem rewitalizacji:</a:t>
                      </a:r>
                    </a:p>
                    <a:p>
                      <a:pPr lvl="0"/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nie jest zgodny z programem rewitalizacji lub brak informacji w tym zakresie – 0 pkt,</a:t>
                      </a:r>
                    </a:p>
                    <a:p>
                      <a:pPr lvl="0"/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jest zgodny z programem rewitalizacji – 2 pkt</a:t>
                      </a:r>
                    </a:p>
                    <a:p>
                      <a:pPr algn="ctr"/>
                      <a:endParaRPr lang="pl-PL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8332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MERYTORYCZNE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SZCZEGÓŁOWE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1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862919"/>
              </p:ext>
            </p:extLst>
          </p:nvPr>
        </p:nvGraphicFramePr>
        <p:xfrm>
          <a:off x="543560" y="1616448"/>
          <a:ext cx="8012610" cy="3281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0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5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47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0521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Punktacja</a:t>
                      </a: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5417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/>
                        <a:t>10.</a:t>
                      </a:r>
                      <a:endParaRPr lang="pl-PL" sz="16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79388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0" algn="l"/>
                          <a:tab pos="87313" algn="l"/>
                        </a:tabLs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jest zgodny z planem inwestycyjnym dla subregionu objętego obszarem strategicznej interwencji (OSI), w których występują problemy będące barierą rozwoju.</a:t>
                      </a:r>
                      <a:endParaRPr lang="pl-PL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zgodność projektu z Planem inwestycyjnym dla subregionów objętych OSI:</a:t>
                      </a:r>
                    </a:p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nie jest zgodny z Planem inwestycyjnym lub brak informacji w tym zakresie – 0 pkt,</a:t>
                      </a:r>
                    </a:p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jest zgodny z Planem inwestycyjnym – 2 pkt</a:t>
                      </a:r>
                      <a:endParaRPr lang="pl-PL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8332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MERYTORYCZNE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SZCZEGÓŁOWE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14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82788" y="1090103"/>
            <a:ext cx="8545513" cy="58169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pl-PL" sz="1200" dirty="0">
              <a:latin typeface="+mn-lt"/>
            </a:endParaRPr>
          </a:p>
          <a:p>
            <a:pPr algn="ctr" eaLnBrk="0" hangingPunct="0">
              <a:defRPr/>
            </a:pPr>
            <a:r>
              <a:rPr lang="pl-PL" sz="3600" b="1" dirty="0">
                <a:latin typeface="+mn-lt"/>
              </a:rPr>
              <a:t>Kryteria dostępu </a:t>
            </a:r>
            <a:endParaRPr lang="pl-PL" sz="3600" b="1" dirty="0" smtClean="0">
              <a:latin typeface="+mn-lt"/>
            </a:endParaRPr>
          </a:p>
          <a:p>
            <a:pPr algn="ctr" eaLnBrk="0" hangingPunct="0">
              <a:defRPr/>
            </a:pPr>
            <a:r>
              <a:rPr lang="pl-PL" sz="3600" dirty="0" smtClean="0">
                <a:latin typeface="+mn-lt"/>
              </a:rPr>
              <a:t>oraz </a:t>
            </a:r>
          </a:p>
          <a:p>
            <a:pPr algn="ctr" eaLnBrk="0" hangingPunct="0">
              <a:defRPr/>
            </a:pPr>
            <a:r>
              <a:rPr lang="pl-PL" sz="3600" b="1" dirty="0">
                <a:latin typeface="+mn-lt"/>
              </a:rPr>
              <a:t>kryteria </a:t>
            </a:r>
            <a:r>
              <a:rPr lang="pl-PL" sz="3600" b="1" dirty="0" smtClean="0">
                <a:latin typeface="+mn-lt"/>
              </a:rPr>
              <a:t>merytoryczne </a:t>
            </a:r>
            <a:r>
              <a:rPr lang="pl-PL" sz="3600" b="1" dirty="0">
                <a:latin typeface="+mn-lt"/>
              </a:rPr>
              <a:t>szczegółowe</a:t>
            </a:r>
            <a:endParaRPr lang="pl-PL" sz="3600" b="1" dirty="0" smtClean="0">
              <a:latin typeface="+mn-lt"/>
            </a:endParaRPr>
          </a:p>
          <a:p>
            <a:pPr algn="ctr" eaLnBrk="0" hangingPunct="0">
              <a:defRPr/>
            </a:pPr>
            <a:r>
              <a:rPr lang="pl-PL" sz="3600" dirty="0" smtClean="0">
                <a:latin typeface="+mn-lt"/>
              </a:rPr>
              <a:t>wyboru </a:t>
            </a:r>
            <a:r>
              <a:rPr lang="pl-PL" sz="3600" dirty="0">
                <a:latin typeface="+mn-lt"/>
              </a:rPr>
              <a:t>projektów konkursowych w ramach Regionalnego Programu Operacyjnego Województwa Mazowieckiego </a:t>
            </a:r>
            <a:br>
              <a:rPr lang="pl-PL" sz="3600" dirty="0">
                <a:latin typeface="+mn-lt"/>
              </a:rPr>
            </a:br>
            <a:r>
              <a:rPr lang="pl-PL" sz="3600" dirty="0">
                <a:latin typeface="+mn-lt"/>
              </a:rPr>
              <a:t>na lata 2014 – </a:t>
            </a:r>
            <a:r>
              <a:rPr lang="pl-PL" sz="3600" dirty="0" smtClean="0">
                <a:latin typeface="+mn-lt"/>
              </a:rPr>
              <a:t>2020</a:t>
            </a:r>
          </a:p>
          <a:p>
            <a:pPr algn="ctr" eaLnBrk="0" hangingPunct="0">
              <a:defRPr/>
            </a:pPr>
            <a:endParaRPr lang="pl-PL" sz="3600" dirty="0" smtClean="0">
              <a:latin typeface="+mn-lt"/>
            </a:endParaRPr>
          </a:p>
          <a:p>
            <a:pPr algn="ctr" eaLnBrk="0" hangingPunct="0">
              <a:defRPr/>
            </a:pPr>
            <a:r>
              <a:rPr lang="pl-PL" sz="3600" b="1" dirty="0" smtClean="0">
                <a:latin typeface="+mn-lt"/>
              </a:rPr>
              <a:t>EFS</a:t>
            </a:r>
          </a:p>
          <a:p>
            <a:pPr algn="ctr" eaLnBrk="0" hangingPunct="0">
              <a:defRPr/>
            </a:pPr>
            <a:endParaRPr lang="pl-PL" sz="3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88487" y="2561678"/>
            <a:ext cx="854551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endParaRPr lang="pl-PL" sz="2400" dirty="0">
              <a:solidFill>
                <a:srgbClr val="FF0000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93059" y="2306012"/>
            <a:ext cx="825649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Działanie </a:t>
            </a:r>
            <a:r>
              <a:rPr lang="pl-PL" b="1" dirty="0" smtClean="0"/>
              <a:t>10.1 (10i)  </a:t>
            </a:r>
          </a:p>
          <a:p>
            <a:pPr algn="ctr"/>
            <a:r>
              <a:rPr lang="pl-PL" dirty="0"/>
              <a:t>Kształcenie i rozwój dzieci i młodzieży, </a:t>
            </a:r>
            <a:endParaRPr lang="pl-PL" dirty="0" smtClean="0"/>
          </a:p>
          <a:p>
            <a:pPr algn="ctr"/>
            <a:r>
              <a:rPr lang="pl-PL" b="1" dirty="0" smtClean="0"/>
              <a:t>Poddziałanie 10.1.1</a:t>
            </a:r>
          </a:p>
          <a:p>
            <a:pPr algn="ctr"/>
            <a:r>
              <a:rPr lang="pl-PL" dirty="0" smtClean="0"/>
              <a:t>Edukacja ogólna (w tym w szkołach zawodowych)</a:t>
            </a:r>
            <a:endParaRPr lang="pl-PL" b="1" dirty="0" smtClean="0"/>
          </a:p>
          <a:p>
            <a:pPr algn="ctr"/>
            <a:endParaRPr lang="pl-PL" b="1" dirty="0"/>
          </a:p>
          <a:p>
            <a:r>
              <a:rPr lang="pl-PL" b="1" dirty="0"/>
              <a:t>Rodzaj przedsięwzięcia </a:t>
            </a:r>
            <a:r>
              <a:rPr lang="pl-PL" dirty="0"/>
              <a:t>- wsparcie kształcenia ogólnego oraz wsparcie rozwoju zawodowego nauczycieli poprzez:</a:t>
            </a:r>
          </a:p>
          <a:p>
            <a:pPr lvl="0"/>
            <a:r>
              <a:rPr lang="pl-PL" dirty="0" smtClean="0"/>
              <a:t>1) kształcenie </a:t>
            </a:r>
            <a:r>
              <a:rPr lang="pl-PL" dirty="0"/>
              <a:t>u uczniów kompetencji kluczowych niezbędnych na rynku pracy oraz właściwych postaw i umiejętności,</a:t>
            </a:r>
          </a:p>
          <a:p>
            <a:pPr lvl="0"/>
            <a:r>
              <a:rPr lang="pl-PL" dirty="0" smtClean="0"/>
              <a:t>2) tworzenie </a:t>
            </a:r>
            <a:r>
              <a:rPr lang="pl-PL" dirty="0"/>
              <a:t>warunków dla nauczania opartego na metodzie eksperymentu,</a:t>
            </a:r>
          </a:p>
          <a:p>
            <a:pPr lvl="0"/>
            <a:r>
              <a:rPr lang="pl-PL" dirty="0" smtClean="0"/>
              <a:t>3) korzystanie </a:t>
            </a:r>
            <a:r>
              <a:rPr lang="pl-PL" dirty="0"/>
              <a:t>z technologii informacyjno-komunikacyjnych oraz rozwijanie kompetencji informatycznych,</a:t>
            </a:r>
          </a:p>
          <a:p>
            <a:r>
              <a:rPr lang="pl-PL" dirty="0" smtClean="0"/>
              <a:t>4) indywidualizację </a:t>
            </a:r>
            <a:r>
              <a:rPr lang="pl-PL" dirty="0"/>
              <a:t>pracy z uczniem ze specjalnymi potrzebami edukacyjnymi, w tym wsparcie ucznia </a:t>
            </a:r>
            <a:r>
              <a:rPr lang="pl-PL" dirty="0" smtClean="0"/>
              <a:t>młodszego.</a:t>
            </a:r>
          </a:p>
          <a:p>
            <a:pPr algn="ctr"/>
            <a:endParaRPr lang="pl-PL" b="1" dirty="0" smtClean="0"/>
          </a:p>
          <a:p>
            <a:pPr algn="ctr"/>
            <a:endParaRPr lang="pl-PL" b="1" dirty="0"/>
          </a:p>
          <a:p>
            <a:pPr algn="ctr"/>
            <a:endParaRPr lang="pl-PL" b="1" dirty="0" smtClean="0"/>
          </a:p>
          <a:p>
            <a:pPr marL="457200" indent="-457200" algn="ctr">
              <a:buFont typeface="+mj-lt"/>
              <a:buAutoNum type="arabicParenR"/>
            </a:pPr>
            <a:endParaRPr lang="pl-PL" dirty="0"/>
          </a:p>
          <a:p>
            <a:pPr marL="457200" indent="-457200" algn="ctr">
              <a:buFont typeface="+mj-lt"/>
              <a:buAutoNum type="arabicParenR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8282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467069"/>
              </p:ext>
            </p:extLst>
          </p:nvPr>
        </p:nvGraphicFramePr>
        <p:xfrm>
          <a:off x="543560" y="1587573"/>
          <a:ext cx="8012610" cy="289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0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03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9445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8355">
                <a:tc>
                  <a:txBody>
                    <a:bodyPr/>
                    <a:lstStyle/>
                    <a:p>
                      <a:pPr marL="0" indent="0" algn="ctr" defTabSz="179388" rtl="0" eaLnBrk="1" latinLnBrk="0" hangingPunct="1">
                        <a:tabLst>
                          <a:tab pos="0" algn="l"/>
                          <a:tab pos="87313" algn="l"/>
                        </a:tabLs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79388" rtl="0" eaLnBrk="1" latinLnBrk="0" hangingPunct="1">
                        <a:tabLst>
                          <a:tab pos="0" algn="l"/>
                          <a:tab pos="87313" algn="l"/>
                        </a:tabLs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Okres realizacji projektu nie przekracza 24 miesięcy.</a:t>
                      </a:r>
                      <a:endParaRPr lang="pl-PL" sz="16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8332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DOSTĘPU weryfikowane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na etapie oceny formalnej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96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982285"/>
              </p:ext>
            </p:extLst>
          </p:nvPr>
        </p:nvGraphicFramePr>
        <p:xfrm>
          <a:off x="543560" y="1587573"/>
          <a:ext cx="8012610" cy="4716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0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03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7965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090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0" algn="l"/>
                          <a:tab pos="87313" algn="l"/>
                        </a:tabLs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Wnioskodawcą w ramach projektu jest: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 prowadzący objętych wsparciem szkoły/szkół prowadzących kształcenie ogólne dla dzieci i młodzieży.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81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87313" algn="l"/>
                        </a:tabLst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zapewnia osiągnięcie w okresie do 6 miesięcy od daty zakończenia realizacji projektu gotowości technicznej w zakresie wykorzystania narzędzi TIK, w które zostały wyposażone objęte wsparciem szkoła/szkoły dla dzieci i młodzieży.</a:t>
                      </a:r>
                    </a:p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0" algn="l"/>
                          <a:tab pos="87313" algn="l"/>
                        </a:tabLst>
                      </a:pP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0/1/nie dotyczy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8332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DOSTĘPU weryfikowane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na etapie oceny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formalnej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65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252887"/>
              </p:ext>
            </p:extLst>
          </p:nvPr>
        </p:nvGraphicFramePr>
        <p:xfrm>
          <a:off x="543560" y="1587573"/>
          <a:ext cx="8012610" cy="472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0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03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078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238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87313" algn="l"/>
                        </a:tabLst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Stworzone w ramach projektu materiały edukacyjne będą opublikowane na licencjach Creative </a:t>
                      </a:r>
                      <a:r>
                        <a:rPr lang="pl-PL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Commons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Uznanie Autorstwa lub innych, kompatybilnych wolnych licencjach.</a:t>
                      </a:r>
                      <a:endParaRPr lang="pl-PL" sz="14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0" algn="l"/>
                          <a:tab pos="87313" algn="l"/>
                        </a:tabLst>
                      </a:pPr>
                      <a:endParaRPr lang="pl-PL" sz="16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0/1/nie dotyczy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342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0" algn="l"/>
                          <a:tab pos="87313" algn="l"/>
                        </a:tabLs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zapewnia zachowanie trwałości wypracowanych w ramach projektu rezultatów i zakupionego dla szkół gimnazjalnych sprzętu/wyposażenia.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0/1/nie dotyczy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8332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DOSTĘPU weryfikowane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na etapie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oceny formalnej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4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51532"/>
              </p:ext>
            </p:extLst>
          </p:nvPr>
        </p:nvGraphicFramePr>
        <p:xfrm>
          <a:off x="543560" y="1587574"/>
          <a:ext cx="8012610" cy="2776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0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03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367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24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0" algn="l"/>
                          <a:tab pos="87313" algn="l"/>
                        </a:tabLs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sprzyja oszczędnemu, efektywnemu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wydajnemu wydatkowaniu środków oraz zapewnia realizację wskaźników z zachowaniem efektywności kosztowej.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8332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DOSTĘPU weryfikowane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na etapie oceny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formalnej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24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314515"/>
              </p:ext>
            </p:extLst>
          </p:nvPr>
        </p:nvGraphicFramePr>
        <p:xfrm>
          <a:off x="543560" y="1587573"/>
          <a:ext cx="8012610" cy="472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0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03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078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238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0" algn="l"/>
                          <a:tab pos="87313" algn="l"/>
                        </a:tabLs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zakłada wsparcie uczniów w zakresie rozwijania kompetencji kluczowych i umiejętności uniwersalnych.</a:t>
                      </a:r>
                      <a:endParaRPr lang="pl-PL" sz="16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342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0" algn="l"/>
                          <a:tab pos="87313" algn="l"/>
                        </a:tabLs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Realizacja wsparcia w ramach projektu przebiega na podstawie indywidualnie przeprowadzonej diagnozy potrzeb edukacyjnych szkoły/szkół planowanej/planowanych do objęcia wsparciem.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8332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DOSTĘPU weryfikowane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na etapie oceny merytorycznej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0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478283"/>
              </p:ext>
            </p:extLst>
          </p:nvPr>
        </p:nvGraphicFramePr>
        <p:xfrm>
          <a:off x="543560" y="1587573"/>
          <a:ext cx="8012610" cy="472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0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03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078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238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0" algn="l"/>
                          <a:tab pos="87313" algn="l"/>
                        </a:tabLs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Przedsięwzięcia finansowane w ramach projektu ze środków EFS stanowią uzupełnienie działań prowadzonych przez szkoły lub placówki systemu oświaty przed rozpoczęciem realizacji projektu.</a:t>
                      </a:r>
                      <a:endParaRPr lang="pl-PL" sz="16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342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87313" algn="l"/>
                        </a:tabLst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Wsparcie w ramach projektu udzielane jest szkole/szkołom dla dzieci i młodzieży, z terenu Zintegrowanych Inwestycji Terytorialnych dla Warszawskiego Obszaru Funkcjonalnego (ZIT WOF) wyłącznie w przypadku, jeśli projekt uwzględnia nabywanie kwalifikacji lub kompetencji przez nauczycieli.</a:t>
                      </a:r>
                    </a:p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0" algn="l"/>
                          <a:tab pos="87313" algn="l"/>
                        </a:tabLst>
                      </a:pP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0/1/nie dotyczy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8332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DOSTĘPU weryfikowane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na etapie oceny merytorycznej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55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otyw pakietu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Motyw pakietu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4673</TotalTime>
  <Words>1016</Words>
  <Application>Microsoft Office PowerPoint</Application>
  <PresentationFormat>Pokaz na ekranie (4:3)</PresentationFormat>
  <Paragraphs>185</Paragraphs>
  <Slides>17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Nałęcz Agnieszka</cp:lastModifiedBy>
  <cp:revision>642</cp:revision>
  <cp:lastPrinted>2016-12-16T12:34:51Z</cp:lastPrinted>
  <dcterms:created xsi:type="dcterms:W3CDTF">2015-04-20T12:46:14Z</dcterms:created>
  <dcterms:modified xsi:type="dcterms:W3CDTF">2017-10-06T12:55:35Z</dcterms:modified>
</cp:coreProperties>
</file>