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19"/>
  </p:notesMasterIdLst>
  <p:sldIdLst>
    <p:sldId id="258" r:id="rId2"/>
    <p:sldId id="345" r:id="rId3"/>
    <p:sldId id="382" r:id="rId4"/>
    <p:sldId id="354" r:id="rId5"/>
    <p:sldId id="396" r:id="rId6"/>
    <p:sldId id="388" r:id="rId7"/>
    <p:sldId id="397" r:id="rId8"/>
    <p:sldId id="390" r:id="rId9"/>
    <p:sldId id="415" r:id="rId10"/>
    <p:sldId id="408" r:id="rId11"/>
    <p:sldId id="410" r:id="rId12"/>
    <p:sldId id="411" r:id="rId13"/>
    <p:sldId id="412" r:id="rId14"/>
    <p:sldId id="413" r:id="rId15"/>
    <p:sldId id="414" r:id="rId16"/>
    <p:sldId id="416" r:id="rId17"/>
    <p:sldId id="387" r:id="rId18"/>
  </p:sldIdLst>
  <p:sldSz cx="9144000" cy="6858000" type="screen4x3"/>
  <p:notesSz cx="6797675" cy="9926638"/>
  <p:defaultTextStyle>
    <a:defPPr>
      <a:defRPr lang="pl-P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4699" autoAdjust="0"/>
  </p:normalViewPr>
  <p:slideViewPr>
    <p:cSldViewPr snapToGrid="0">
      <p:cViewPr varScale="1">
        <p:scale>
          <a:sx n="109" d="100"/>
          <a:sy n="109" d="100"/>
        </p:scale>
        <p:origin x="-346" y="-73"/>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1440" tIns="45720" rIns="91440" bIns="45720" rtlCol="0"/>
          <a:lstStyle>
            <a:lvl1pPr algn="l" eaLnBrk="0" hangingPunct="0">
              <a:defRPr sz="1200">
                <a:latin typeface="Arial" charset="0"/>
                <a:cs typeface="Arial" charset="0"/>
              </a:defRPr>
            </a:lvl1pPr>
          </a:lstStyle>
          <a:p>
            <a:pPr>
              <a:defRPr/>
            </a:pPr>
            <a:endParaRPr lang="pl-PL" dirty="0"/>
          </a:p>
        </p:txBody>
      </p:sp>
      <p:sp>
        <p:nvSpPr>
          <p:cNvPr id="3" name="Symbol zastępczy daty 2"/>
          <p:cNvSpPr>
            <a:spLocks noGrp="1"/>
          </p:cNvSpPr>
          <p:nvPr>
            <p:ph type="dt" idx="1"/>
          </p:nvPr>
        </p:nvSpPr>
        <p:spPr>
          <a:xfrm>
            <a:off x="3849688" y="0"/>
            <a:ext cx="2946400" cy="496888"/>
          </a:xfrm>
          <a:prstGeom prst="rect">
            <a:avLst/>
          </a:prstGeom>
        </p:spPr>
        <p:txBody>
          <a:bodyPr vert="horz" lIns="91440" tIns="45720" rIns="91440" bIns="45720" rtlCol="0"/>
          <a:lstStyle>
            <a:lvl1pPr algn="r" eaLnBrk="0" hangingPunct="0">
              <a:defRPr sz="1200">
                <a:latin typeface="Arial" charset="0"/>
                <a:cs typeface="Arial" charset="0"/>
              </a:defRPr>
            </a:lvl1pPr>
          </a:lstStyle>
          <a:p>
            <a:pPr>
              <a:defRPr/>
            </a:pPr>
            <a:fld id="{4ADC4977-FD33-4CB2-991C-A68D841B0620}" type="datetimeFigureOut">
              <a:rPr lang="pl-PL"/>
              <a:pPr>
                <a:defRPr/>
              </a:pPr>
              <a:t>2017-06-06</a:t>
            </a:fld>
            <a:endParaRPr lang="pl-PL" dirty="0"/>
          </a:p>
        </p:txBody>
      </p:sp>
      <p:sp>
        <p:nvSpPr>
          <p:cNvPr id="4" name="Symbol zastępczy obrazu slajd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pl-PL" noProof="0" dirty="0" smtClean="0"/>
          </a:p>
        </p:txBody>
      </p:sp>
      <p:sp>
        <p:nvSpPr>
          <p:cNvPr id="5" name="Symbol zastępczy notatek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6" name="Symbol zastępczy stopki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0" hangingPunct="0">
              <a:defRPr sz="1200">
                <a:latin typeface="Arial" charset="0"/>
                <a:cs typeface="Arial" charset="0"/>
              </a:defRPr>
            </a:lvl1pPr>
          </a:lstStyle>
          <a:p>
            <a:pPr>
              <a:defRPr/>
            </a:pPr>
            <a:endParaRPr lang="pl-PL" dirty="0"/>
          </a:p>
        </p:txBody>
      </p:sp>
      <p:sp>
        <p:nvSpPr>
          <p:cNvPr id="7" name="Symbol zastępczy numeru slajdu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eaLnBrk="0" hangingPunct="0">
              <a:defRPr sz="1200">
                <a:latin typeface="Arial" charset="0"/>
                <a:cs typeface="Arial" charset="0"/>
              </a:defRPr>
            </a:lvl1pPr>
          </a:lstStyle>
          <a:p>
            <a:pPr>
              <a:defRPr/>
            </a:pPr>
            <a:fld id="{4034C956-B754-4C75-8DEC-855A05BAA6E4}" type="slidenum">
              <a:rPr lang="pl-PL"/>
              <a:pPr>
                <a:defRPr/>
              </a:pPr>
              <a:t>‹#›</a:t>
            </a:fld>
            <a:endParaRPr lang="pl-PL" dirty="0"/>
          </a:p>
        </p:txBody>
      </p:sp>
    </p:spTree>
    <p:extLst>
      <p:ext uri="{BB962C8B-B14F-4D97-AF65-F5344CB8AC3E}">
        <p14:creationId xmlns:p14="http://schemas.microsoft.com/office/powerpoint/2010/main" val="12881726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a:t>
            </a:fld>
            <a:endParaRPr lang="pl-PL" dirty="0"/>
          </a:p>
        </p:txBody>
      </p:sp>
    </p:spTree>
    <p:extLst>
      <p:ext uri="{BB962C8B-B14F-4D97-AF65-F5344CB8AC3E}">
        <p14:creationId xmlns:p14="http://schemas.microsoft.com/office/powerpoint/2010/main" val="2996468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7</a:t>
            </a:fld>
            <a:endParaRPr lang="pl-PL" dirty="0"/>
          </a:p>
        </p:txBody>
      </p:sp>
    </p:spTree>
    <p:extLst>
      <p:ext uri="{BB962C8B-B14F-4D97-AF65-F5344CB8AC3E}">
        <p14:creationId xmlns:p14="http://schemas.microsoft.com/office/powerpoint/2010/main" val="38073754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descr="UnijneFE_PR-LOGO-UE-EFSI kolor.jpg"/>
          <p:cNvPicPr>
            <a:picLocks noChangeAspect="1"/>
          </p:cNvPicPr>
          <p:nvPr userDrawn="1"/>
        </p:nvPicPr>
        <p:blipFill>
          <a:blip r:embed="rId3" cstate="print"/>
          <a:srcRect/>
          <a:stretch>
            <a:fillRect/>
          </a:stretch>
        </p:blipFill>
        <p:spPr bwMode="auto">
          <a:xfrm>
            <a:off x="266700" y="293688"/>
            <a:ext cx="4305300" cy="3556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5" name="Slide Number Placeholder 6"/>
          <p:cNvSpPr>
            <a:spLocks noGrp="1"/>
          </p:cNvSpPr>
          <p:nvPr>
            <p:ph type="sldNum" sz="quarter" idx="10"/>
          </p:nvPr>
        </p:nvSpPr>
        <p:spPr/>
        <p:txBody>
          <a:bodyPr/>
          <a:lstStyle>
            <a:lvl1pPr>
              <a:defRPr/>
            </a:lvl1pPr>
          </a:lstStyle>
          <a:p>
            <a:pPr>
              <a:defRPr/>
            </a:pPr>
            <a:fld id="{BD6A8B90-6C0E-4806-8360-90AA373B438D}" type="slidenum">
              <a:rPr lang="pl-PL" altLang="pl-PL"/>
              <a:pPr>
                <a:defRPr/>
              </a:pPr>
              <a:t>‹#›</a:t>
            </a:fld>
            <a:endParaRPr lang="pl-PL" alt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dirty="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5" name="Slide Number Placeholder 6"/>
          <p:cNvSpPr>
            <a:spLocks noGrp="1"/>
          </p:cNvSpPr>
          <p:nvPr>
            <p:ph type="sldNum" sz="quarter" idx="10"/>
          </p:nvPr>
        </p:nvSpPr>
        <p:spPr/>
        <p:txBody>
          <a:bodyPr/>
          <a:lstStyle>
            <a:lvl1pPr>
              <a:defRPr/>
            </a:lvl1pPr>
          </a:lstStyle>
          <a:p>
            <a:pPr>
              <a:defRPr/>
            </a:pPr>
            <a:fld id="{433631DF-8575-42C4-8AD1-3B269E395D27}" type="slidenum">
              <a:rPr lang="pl-PL" altLang="pl-PL"/>
              <a:pPr>
                <a:defRPr/>
              </a:pPr>
              <a:t>‹#›</a:t>
            </a:fld>
            <a:endParaRPr lang="pl-PL" alt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descr="UnijneFE_PR-LOGO-UE-EFSI kolor.jpg"/>
          <p:cNvPicPr>
            <a:picLocks noChangeAspect="1"/>
          </p:cNvPicPr>
          <p:nvPr userDrawn="1"/>
        </p:nvPicPr>
        <p:blipFill>
          <a:blip r:embed="rId3" cstate="print"/>
          <a:srcRect/>
          <a:stretch>
            <a:fillRect/>
          </a:stretch>
        </p:blipFill>
        <p:spPr bwMode="auto">
          <a:xfrm>
            <a:off x="266700" y="293688"/>
            <a:ext cx="4305300" cy="3556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F2FBB99B-23B4-4013-8B33-E8D8CB9BEB84}" type="slidenum">
              <a:rPr lang="pl-PL" altLang="pl-PL"/>
              <a:pPr>
                <a:defRPr/>
              </a:pPr>
              <a:t>‹#›</a:t>
            </a:fld>
            <a:endParaRPr lang="pl-PL" altLang="pl-P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D8B98E5-012B-49B4-9B54-CB9E11C2C4DB}" type="slidenum">
              <a:rPr lang="pl-PL" altLang="pl-PL"/>
              <a:pPr>
                <a:defRPr/>
              </a:pPr>
              <a:t>‹#›</a:t>
            </a:fld>
            <a:endParaRPr lang="pl-PL" altLang="pl-P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lide Number Placeholder 5"/>
          <p:cNvSpPr>
            <a:spLocks noGrp="1"/>
          </p:cNvSpPr>
          <p:nvPr>
            <p:ph type="sldNum" sz="quarter" idx="10"/>
          </p:nvPr>
        </p:nvSpPr>
        <p:spPr/>
        <p:txBody>
          <a:bodyPr/>
          <a:lstStyle>
            <a:lvl1pPr>
              <a:defRPr/>
            </a:lvl1pPr>
          </a:lstStyle>
          <a:p>
            <a:pPr>
              <a:defRPr/>
            </a:pPr>
            <a:fld id="{1C30E1F0-A00C-4175-B12B-4C125BF8CFAD}" type="slidenum">
              <a:rPr lang="pl-PL" altLang="pl-PL"/>
              <a:pPr>
                <a:defRPr/>
              </a:pPr>
              <a:t>‹#›</a:t>
            </a:fld>
            <a:endParaRPr lang="pl-PL" altLang="pl-P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6"/>
          <p:cNvSpPr>
            <a:spLocks noGrp="1"/>
          </p:cNvSpPr>
          <p:nvPr>
            <p:ph type="sldNum" sz="quarter" idx="10"/>
          </p:nvPr>
        </p:nvSpPr>
        <p:spPr/>
        <p:txBody>
          <a:bodyPr/>
          <a:lstStyle>
            <a:lvl1pPr>
              <a:defRPr/>
            </a:lvl1pPr>
          </a:lstStyle>
          <a:p>
            <a:pPr>
              <a:defRPr/>
            </a:pPr>
            <a:fld id="{084E926B-0BD4-4C23-BDAA-30628419D81A}" type="slidenum">
              <a:rPr lang="pl-PL" altLang="pl-PL"/>
              <a:pPr>
                <a:defRPr/>
              </a:pPr>
              <a:t>‹#›</a:t>
            </a:fld>
            <a:endParaRPr lang="pl-PL" alt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Slide Number Placeholder 8"/>
          <p:cNvSpPr>
            <a:spLocks noGrp="1"/>
          </p:cNvSpPr>
          <p:nvPr>
            <p:ph type="sldNum" sz="quarter" idx="10"/>
          </p:nvPr>
        </p:nvSpPr>
        <p:spPr/>
        <p:txBody>
          <a:bodyPr/>
          <a:lstStyle>
            <a:lvl1pPr>
              <a:defRPr/>
            </a:lvl1pPr>
          </a:lstStyle>
          <a:p>
            <a:pPr>
              <a:defRPr/>
            </a:pPr>
            <a:fld id="{E19CFDE1-7393-4D72-A34E-0CA0C697B847}" type="slidenum">
              <a:rPr lang="pl-PL" altLang="pl-PL"/>
              <a:pPr>
                <a:defRPr/>
              </a:pPr>
              <a:t>‹#›</a:t>
            </a:fld>
            <a:endParaRPr lang="pl-PL" alt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21465B12-73B9-4C5B-BB76-800E2755E565}" type="slidenum">
              <a:rPr lang="pl-PL" altLang="pl-PL"/>
              <a:pPr>
                <a:defRPr/>
              </a:pPr>
              <a:t>‹#›</a:t>
            </a:fld>
            <a:endParaRPr lang="pl-PL" alt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CE374A99-F21A-4BDC-8AA6-FE0DB6330B36}" type="slidenum">
              <a:rPr lang="pl-PL" altLang="pl-PL"/>
              <a:pPr>
                <a:defRPr/>
              </a:pPr>
              <a:t>‹#›</a:t>
            </a:fld>
            <a:endParaRPr lang="pl-PL" altLang="pl-P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smtClean="0"/>
              <a:t>Kliknij, aby edytować styl</a:t>
            </a:r>
            <a:endParaRPr lang="en-US" altLang="pl-PL" smtClean="0"/>
          </a:p>
        </p:txBody>
      </p:sp>
      <p:sp>
        <p:nvSpPr>
          <p:cNvPr id="1027"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endParaRPr lang="en-US" altLang="pl-PL"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charset="0"/>
              </a:defRPr>
            </a:lvl1pPr>
          </a:lstStyle>
          <a:p>
            <a:pPr>
              <a:defRPr/>
            </a:pPr>
            <a:fld id="{2D4C8389-493D-4519-ADBD-AC2150272C8C}" type="slidenum">
              <a:rPr lang="pl-PL" altLang="pl-PL"/>
              <a:pPr>
                <a:defRPr/>
              </a:pPr>
              <a:t>‹#›</a:t>
            </a:fld>
            <a:endParaRPr lang="pl-PL" altLang="pl-PL" dirty="0"/>
          </a:p>
        </p:txBody>
      </p:sp>
    </p:spTree>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defRPr>
      </a:lvl2pPr>
      <a:lvl3pPr algn="l" rtl="0" eaLnBrk="0" fontAlgn="base" hangingPunct="0">
        <a:lnSpc>
          <a:spcPct val="90000"/>
        </a:lnSpc>
        <a:spcBef>
          <a:spcPct val="0"/>
        </a:spcBef>
        <a:spcAft>
          <a:spcPct val="0"/>
        </a:spcAft>
        <a:defRPr sz="4400">
          <a:solidFill>
            <a:schemeClr val="tx1"/>
          </a:solidFill>
          <a:latin typeface="Calibri" pitchFamily="34" charset="0"/>
        </a:defRPr>
      </a:lvl3pPr>
      <a:lvl4pPr algn="l" rtl="0" eaLnBrk="0" fontAlgn="base" hangingPunct="0">
        <a:lnSpc>
          <a:spcPct val="90000"/>
        </a:lnSpc>
        <a:spcBef>
          <a:spcPct val="0"/>
        </a:spcBef>
        <a:spcAft>
          <a:spcPct val="0"/>
        </a:spcAft>
        <a:defRPr sz="4400">
          <a:solidFill>
            <a:schemeClr val="tx1"/>
          </a:solidFill>
          <a:latin typeface="Calibri" pitchFamily="34" charset="0"/>
        </a:defRPr>
      </a:lvl4pPr>
      <a:lvl5pPr algn="l" rtl="0" eaLnBrk="0" fontAlgn="base" hangingPunct="0">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Obraz 6" descr="UnijneFE_PR-LOGO-UE-EFSI kolor.jpg"/>
          <p:cNvPicPr>
            <a:picLocks noChangeAspect="1"/>
          </p:cNvPicPr>
          <p:nvPr/>
        </p:nvPicPr>
        <p:blipFill>
          <a:blip r:embed="rId3" cstate="print"/>
          <a:srcRect/>
          <a:stretch>
            <a:fillRect/>
          </a:stretch>
        </p:blipFill>
        <p:spPr bwMode="auto">
          <a:xfrm>
            <a:off x="233363" y="342900"/>
            <a:ext cx="4338637" cy="358775"/>
          </a:xfrm>
          <a:prstGeom prst="rect">
            <a:avLst/>
          </a:prstGeom>
          <a:noFill/>
          <a:ln w="9525">
            <a:noFill/>
            <a:miter lim="800000"/>
            <a:headEnd/>
            <a:tailEnd/>
          </a:ln>
        </p:spPr>
      </p:pic>
      <p:sp>
        <p:nvSpPr>
          <p:cNvPr id="5" name="Symbol zastępczy zawartości 4"/>
          <p:cNvSpPr>
            <a:spLocks noGrp="1"/>
          </p:cNvSpPr>
          <p:nvPr>
            <p:ph idx="1"/>
          </p:nvPr>
        </p:nvSpPr>
        <p:spPr>
          <a:xfrm>
            <a:off x="673100" y="4094163"/>
            <a:ext cx="7886700" cy="1543050"/>
          </a:xfrm>
        </p:spPr>
        <p:txBody>
          <a:bodyPr>
            <a:noAutofit/>
          </a:bodyPr>
          <a:lstStyle/>
          <a:p>
            <a:pPr algn="ctr">
              <a:defRPr/>
            </a:pPr>
            <a:r>
              <a:rPr lang="pl-PL" b="1" dirty="0">
                <a:solidFill>
                  <a:schemeClr val="tx1"/>
                </a:solidFill>
                <a:latin typeface="+mj-lt"/>
              </a:rPr>
              <a:t>Propozycje kryteriów wyboru projektów w ramach Regionalnego Programu Operacyjnego Województwa Mazowieckiego na lata 2014 - 2020</a:t>
            </a:r>
          </a:p>
          <a:p>
            <a:pPr algn="ctr">
              <a:defRPr/>
            </a:pPr>
            <a:endParaRPr lang="pl-PL" b="1" dirty="0">
              <a:solidFill>
                <a:schemeClr val="tx1"/>
              </a:solidFill>
              <a:latin typeface="+mj-lt"/>
            </a:endParaRPr>
          </a:p>
        </p:txBody>
      </p:sp>
      <p:sp>
        <p:nvSpPr>
          <p:cNvPr id="6" name="pole tekstowe 5"/>
          <p:cNvSpPr txBox="1"/>
          <p:nvPr/>
        </p:nvSpPr>
        <p:spPr>
          <a:xfrm>
            <a:off x="1216153" y="5760720"/>
            <a:ext cx="6672136" cy="646331"/>
          </a:xfrm>
          <a:prstGeom prst="rect">
            <a:avLst/>
          </a:prstGeom>
          <a:noFill/>
        </p:spPr>
        <p:txBody>
          <a:bodyPr wrap="square">
            <a:spAutoFit/>
          </a:bodyPr>
          <a:lstStyle/>
          <a:p>
            <a:pPr algn="ctr" eaLnBrk="0" hangingPunct="0">
              <a:defRPr/>
            </a:pPr>
            <a:r>
              <a:rPr lang="pl-PL" dirty="0">
                <a:latin typeface="+mj-lt"/>
              </a:rPr>
              <a:t>Posiedzenie Komitetu Monitorującego RPO WM na lata 2014 -2020 </a:t>
            </a:r>
            <a:endParaRPr lang="pl-PL" dirty="0" smtClean="0">
              <a:latin typeface="+mj-lt"/>
            </a:endParaRPr>
          </a:p>
          <a:p>
            <a:pPr algn="ctr" eaLnBrk="0" hangingPunct="0">
              <a:defRPr/>
            </a:pPr>
            <a:r>
              <a:rPr lang="pl-PL" dirty="0" smtClean="0">
                <a:latin typeface="+mj-lt"/>
              </a:rPr>
              <a:t>9 czerwca 2017 </a:t>
            </a:r>
            <a:r>
              <a:rPr lang="pl-PL" dirty="0" smtClean="0">
                <a:latin typeface="+mj-lt"/>
              </a:rPr>
              <a:t>r.</a:t>
            </a:r>
            <a:endParaRPr lang="pl-PL" dirty="0">
              <a:latin typeface="+mj-lt"/>
            </a:endParaRPr>
          </a:p>
        </p:txBody>
      </p:sp>
      <p:sp>
        <p:nvSpPr>
          <p:cNvPr id="7" name="pole tekstowe 6"/>
          <p:cNvSpPr txBox="1"/>
          <p:nvPr/>
        </p:nvSpPr>
        <p:spPr>
          <a:xfrm>
            <a:off x="0" y="6435725"/>
            <a:ext cx="9144000" cy="369888"/>
          </a:xfrm>
          <a:prstGeom prst="rect">
            <a:avLst/>
          </a:prstGeom>
          <a:noFill/>
        </p:spPr>
        <p:txBody>
          <a:bodyPr>
            <a:spAutoFit/>
          </a:bodyPr>
          <a:lstStyle/>
          <a:p>
            <a:pPr algn="ctr" eaLnBrk="0" hangingPunct="0">
              <a:defRPr/>
            </a:pPr>
            <a:r>
              <a:rPr lang="pl-PL" b="1" dirty="0">
                <a:solidFill>
                  <a:schemeClr val="bg1"/>
                </a:solidFill>
                <a:latin typeface="+mj-lt"/>
              </a:rPr>
              <a:t>Departament Rozwoju Regionalnego i Funduszy Europejskich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789886821"/>
              </p:ext>
            </p:extLst>
          </p:nvPr>
        </p:nvGraphicFramePr>
        <p:xfrm>
          <a:off x="205740" y="1657978"/>
          <a:ext cx="8707149" cy="4943789"/>
        </p:xfrm>
        <a:graphic>
          <a:graphicData uri="http://schemas.openxmlformats.org/drawingml/2006/table">
            <a:tbl>
              <a:tblPr firstRow="1" bandRow="1">
                <a:tableStyleId>{5C22544A-7EE6-4342-B048-85BDC9FD1C3A}</a:tableStyleId>
              </a:tblPr>
              <a:tblGrid>
                <a:gridCol w="711864"/>
                <a:gridCol w="3260392"/>
                <a:gridCol w="3820492"/>
                <a:gridCol w="914401"/>
              </a:tblGrid>
              <a:tr h="734036">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Punktacja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b="1" kern="1200" dirty="0" smtClean="0">
                          <a:solidFill>
                            <a:schemeClr val="lt1"/>
                          </a:solidFill>
                          <a:latin typeface="+mn-lt"/>
                          <a:ea typeface="+mn-ea"/>
                          <a:cs typeface="+mn-cs"/>
                        </a:rPr>
                        <a:t>Maksymalna</a:t>
                      </a:r>
                      <a:r>
                        <a:rPr lang="pl-PL" sz="1400" b="1" kern="1200" baseline="0" dirty="0" smtClean="0">
                          <a:solidFill>
                            <a:schemeClr val="lt1"/>
                          </a:solidFill>
                          <a:latin typeface="+mn-lt"/>
                          <a:ea typeface="+mn-ea"/>
                          <a:cs typeface="+mn-cs"/>
                        </a:rPr>
                        <a:t> l</a:t>
                      </a:r>
                      <a:r>
                        <a:rPr lang="pl-PL" sz="1400" b="1" kern="1200" dirty="0" smtClean="0">
                          <a:solidFill>
                            <a:schemeClr val="lt1"/>
                          </a:solidFill>
                          <a:latin typeface="+mn-lt"/>
                          <a:ea typeface="+mn-ea"/>
                          <a:cs typeface="+mn-cs"/>
                        </a:rPr>
                        <a:t>iczba punktów</a:t>
                      </a:r>
                      <a:endParaRPr lang="pl-PL" sz="1400" dirty="0" smtClean="0"/>
                    </a:p>
                  </a:txBody>
                  <a:tcPr anchor="ctr"/>
                </a:tc>
              </a:tr>
              <a:tr h="4209753">
                <a:tc>
                  <a:txBody>
                    <a:bodyPr/>
                    <a:lstStyle/>
                    <a:p>
                      <a:pPr algn="l"/>
                      <a:r>
                        <a:rPr lang="pl-PL" sz="1800" kern="1200" dirty="0" smtClean="0">
                          <a:solidFill>
                            <a:schemeClr val="dk1"/>
                          </a:solidFill>
                          <a:effectLst/>
                          <a:latin typeface="+mn-lt"/>
                          <a:ea typeface="+mn-ea"/>
                          <a:cs typeface="+mn-cs"/>
                        </a:rPr>
                        <a:t>1.</a:t>
                      </a:r>
                      <a:endParaRPr lang="pl-PL" sz="1800" kern="1200" dirty="0">
                        <a:solidFill>
                          <a:schemeClr val="dk1"/>
                        </a:solidFill>
                        <a:effectLst/>
                        <a:latin typeface="+mn-lt"/>
                        <a:ea typeface="+mn-ea"/>
                        <a:cs typeface="+mn-cs"/>
                      </a:endParaRPr>
                    </a:p>
                  </a:txBody>
                  <a:tcPr anchor="ctr" anchorCtr="1">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Projekt jest realizowany na obszarze na którym zidentyfikowano niższy poziom wykorzystania usług opiekuńczych niż przeciętna w województwie mazowieckim.</a:t>
                      </a:r>
                      <a:endParaRPr lang="pl-PL" sz="1800" kern="1200" dirty="0">
                        <a:solidFill>
                          <a:schemeClr val="dk1"/>
                        </a:solidFill>
                        <a:effectLst/>
                        <a:latin typeface="+mn-lt"/>
                        <a:ea typeface="+mn-ea"/>
                        <a:cs typeface="+mn-cs"/>
                      </a:endParaRPr>
                    </a:p>
                  </a:txBody>
                  <a:tcPr marL="68580" marR="68580" marT="0" marB="0" anchor="ctr">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Projekt realizowany wyłącznie na obszarze powiatu/powiatów wskazanych załączniku do regulaminu – 10 pkt,</a:t>
                      </a:r>
                    </a:p>
                    <a:p>
                      <a:r>
                        <a:rPr lang="pl-PL" sz="1800" kern="1200" dirty="0" smtClean="0">
                          <a:solidFill>
                            <a:schemeClr val="dk1"/>
                          </a:solidFill>
                          <a:effectLst/>
                          <a:latin typeface="+mn-lt"/>
                          <a:ea typeface="+mn-ea"/>
                          <a:cs typeface="+mn-cs"/>
                        </a:rPr>
                        <a:t>Brak spełnienia ww. warunku – 0 pkt.</a:t>
                      </a:r>
                      <a:endParaRPr lang="pl-PL" sz="1800" kern="1200" dirty="0">
                        <a:solidFill>
                          <a:schemeClr val="dk1"/>
                        </a:solidFill>
                        <a:effectLst/>
                        <a:latin typeface="+mn-lt"/>
                        <a:ea typeface="+mn-ea"/>
                        <a:cs typeface="+mn-cs"/>
                      </a:endParaRPr>
                    </a:p>
                  </a:txBody>
                  <a:tcPr anchor="ctr" anchorCtr="1">
                    <a:solidFill>
                      <a:schemeClr val="accent1">
                        <a:lumMod val="20000"/>
                        <a:lumOff val="80000"/>
                      </a:schemeClr>
                    </a:solidFill>
                  </a:tcPr>
                </a:tc>
                <a:tc>
                  <a:txBody>
                    <a:bodyPr/>
                    <a:lstStyle/>
                    <a:p>
                      <a:pPr marL="0" algn="l" defTabSz="914400" rtl="0" eaLnBrk="1" latinLnBrk="0" hangingPunct="1">
                        <a:spcBef>
                          <a:spcPts val="0"/>
                        </a:spcBef>
                        <a:spcAft>
                          <a:spcPts val="0"/>
                        </a:spcAft>
                      </a:pPr>
                      <a:r>
                        <a:rPr lang="pl-PL" sz="1800" kern="1200" dirty="0" smtClean="0">
                          <a:solidFill>
                            <a:schemeClr val="dk1"/>
                          </a:solidFill>
                          <a:effectLst/>
                          <a:latin typeface="+mn-lt"/>
                          <a:ea typeface="+mn-ea"/>
                          <a:cs typeface="+mn-cs"/>
                        </a:rPr>
                        <a:t>10</a:t>
                      </a:r>
                      <a:endParaRPr lang="pl-PL" sz="1800" kern="1200" dirty="0">
                        <a:solidFill>
                          <a:schemeClr val="dk1"/>
                        </a:solidFill>
                        <a:effectLst/>
                        <a:latin typeface="+mn-lt"/>
                        <a:ea typeface="+mn-ea"/>
                        <a:cs typeface="+mn-cs"/>
                      </a:endParaRPr>
                    </a:p>
                  </a:txBody>
                  <a:tcPr anchor="ctr" anchorCtr="1">
                    <a:solidFill>
                      <a:schemeClr val="accent1">
                        <a:lumMod val="20000"/>
                        <a:lumOff val="80000"/>
                      </a:schemeClr>
                    </a:solidFill>
                  </a:tcPr>
                </a:tc>
              </a:tr>
            </a:tbl>
          </a:graphicData>
        </a:graphic>
      </p:graphicFrame>
      <p:sp>
        <p:nvSpPr>
          <p:cNvPr id="5" name="Rectangle 1"/>
          <p:cNvSpPr>
            <a:spLocks noChangeArrowheads="1"/>
          </p:cNvSpPr>
          <p:nvPr/>
        </p:nvSpPr>
        <p:spPr bwMode="auto">
          <a:xfrm>
            <a:off x="205740" y="1088139"/>
            <a:ext cx="8545068" cy="400110"/>
          </a:xfrm>
          <a:prstGeom prst="rect">
            <a:avLst/>
          </a:prstGeom>
          <a:noFill/>
          <a:ln w="9525">
            <a:noFill/>
            <a:miter lim="800000"/>
            <a:headEnd/>
            <a:tailEnd/>
          </a:ln>
        </p:spPr>
        <p:txBody>
          <a:bodyPr wrap="square" anchor="ctr">
            <a:spAutoFit/>
          </a:bodyPr>
          <a:lstStyle/>
          <a:p>
            <a:pPr eaLnBrk="0" hangingPunct="0"/>
            <a:r>
              <a:rPr lang="pl-PL" sz="2000" b="1" dirty="0" smtClean="0">
                <a:solidFill>
                  <a:prstClr val="black"/>
                </a:solidFill>
                <a:latin typeface="Calibri" pitchFamily="34" charset="0"/>
                <a:cs typeface="Calibri" pitchFamily="34" charset="0"/>
              </a:rPr>
              <a:t>SZCZEGÓŁOWE KRYTERIA MERYTORYCZNE  </a:t>
            </a:r>
            <a:endParaRPr lang="pl-PL" sz="2000" dirty="0">
              <a:solidFill>
                <a:prstClr val="black"/>
              </a:solidFill>
              <a:latin typeface="Calibri" pitchFamily="34" charset="0"/>
            </a:endParaRPr>
          </a:p>
        </p:txBody>
      </p:sp>
    </p:spTree>
    <p:extLst>
      <p:ext uri="{BB962C8B-B14F-4D97-AF65-F5344CB8AC3E}">
        <p14:creationId xmlns:p14="http://schemas.microsoft.com/office/powerpoint/2010/main" val="3832852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63097252"/>
              </p:ext>
            </p:extLst>
          </p:nvPr>
        </p:nvGraphicFramePr>
        <p:xfrm>
          <a:off x="205739" y="1488249"/>
          <a:ext cx="8677002" cy="5076360"/>
        </p:xfrm>
        <a:graphic>
          <a:graphicData uri="http://schemas.openxmlformats.org/drawingml/2006/table">
            <a:tbl>
              <a:tblPr firstRow="1" bandRow="1">
                <a:tableStyleId>{5C22544A-7EE6-4342-B048-85BDC9FD1C3A}</a:tableStyleId>
              </a:tblPr>
              <a:tblGrid>
                <a:gridCol w="709398"/>
                <a:gridCol w="3575608"/>
                <a:gridCol w="3226388"/>
                <a:gridCol w="1165608"/>
              </a:tblGrid>
              <a:tr h="688291">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Punktacja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b="1" kern="1200" dirty="0" smtClean="0">
                          <a:solidFill>
                            <a:schemeClr val="lt1"/>
                          </a:solidFill>
                          <a:latin typeface="+mn-lt"/>
                          <a:ea typeface="+mn-ea"/>
                          <a:cs typeface="+mn-cs"/>
                        </a:rPr>
                        <a:t>Maksymalna</a:t>
                      </a:r>
                      <a:r>
                        <a:rPr lang="pl-PL" sz="1400" b="1" kern="1200" baseline="0" dirty="0" smtClean="0">
                          <a:solidFill>
                            <a:schemeClr val="lt1"/>
                          </a:solidFill>
                          <a:latin typeface="+mn-lt"/>
                          <a:ea typeface="+mn-ea"/>
                          <a:cs typeface="+mn-cs"/>
                        </a:rPr>
                        <a:t> l</a:t>
                      </a:r>
                      <a:r>
                        <a:rPr lang="pl-PL" sz="1400" b="1" kern="1200" dirty="0" smtClean="0">
                          <a:solidFill>
                            <a:schemeClr val="lt1"/>
                          </a:solidFill>
                          <a:latin typeface="+mn-lt"/>
                          <a:ea typeface="+mn-ea"/>
                          <a:cs typeface="+mn-cs"/>
                        </a:rPr>
                        <a:t>iczba punktów</a:t>
                      </a:r>
                      <a:endParaRPr lang="pl-PL" sz="1400" dirty="0" smtClean="0"/>
                    </a:p>
                  </a:txBody>
                  <a:tcPr anchor="ctr"/>
                </a:tc>
              </a:tr>
              <a:tr h="4344840">
                <a:tc>
                  <a:txBody>
                    <a:bodyPr/>
                    <a:lstStyle/>
                    <a:p>
                      <a:pPr algn="l"/>
                      <a:r>
                        <a:rPr lang="pl-PL" sz="1800" kern="1200" dirty="0" smtClean="0">
                          <a:solidFill>
                            <a:schemeClr val="dk1"/>
                          </a:solidFill>
                          <a:effectLst/>
                          <a:latin typeface="+mn-lt"/>
                          <a:ea typeface="+mn-ea"/>
                          <a:cs typeface="+mn-cs"/>
                        </a:rPr>
                        <a:t>2.</a:t>
                      </a:r>
                      <a:endParaRPr lang="pl-PL" sz="1800" kern="1200" dirty="0">
                        <a:solidFill>
                          <a:schemeClr val="dk1"/>
                        </a:solidFill>
                        <a:effectLst/>
                        <a:latin typeface="+mn-lt"/>
                        <a:ea typeface="+mn-ea"/>
                        <a:cs typeface="+mn-cs"/>
                      </a:endParaRPr>
                    </a:p>
                  </a:txBody>
                  <a:tcPr anchor="ctr" anchorCtr="1">
                    <a:solidFill>
                      <a:schemeClr val="accent1">
                        <a:lumMod val="20000"/>
                        <a:lumOff val="80000"/>
                      </a:schemeClr>
                    </a:solidFill>
                  </a:tcPr>
                </a:tc>
                <a:tc>
                  <a:txBody>
                    <a:bodyPr/>
                    <a:lstStyle/>
                    <a:p>
                      <a:pPr marL="0" lvl="0" algn="l" defTabSz="914400" rtl="0" eaLnBrk="1" latinLnBrk="0" hangingPunct="1">
                        <a:lnSpc>
                          <a:spcPct val="115000"/>
                        </a:lnSpc>
                        <a:spcAft>
                          <a:spcPts val="1000"/>
                        </a:spcAft>
                      </a:pPr>
                      <a:r>
                        <a:rPr lang="pl-PL" sz="1800" kern="1200" dirty="0">
                          <a:solidFill>
                            <a:schemeClr val="dk1"/>
                          </a:solidFill>
                          <a:effectLst/>
                          <a:latin typeface="+mn-lt"/>
                          <a:ea typeface="+mn-ea"/>
                          <a:cs typeface="+mn-cs"/>
                        </a:rPr>
                        <a:t>Projekt realizowany </a:t>
                      </a:r>
                      <a:br>
                        <a:rPr lang="pl-PL" sz="1800" kern="1200" dirty="0">
                          <a:solidFill>
                            <a:schemeClr val="dk1"/>
                          </a:solidFill>
                          <a:effectLst/>
                          <a:latin typeface="+mn-lt"/>
                          <a:ea typeface="+mn-ea"/>
                          <a:cs typeface="+mn-cs"/>
                        </a:rPr>
                      </a:br>
                      <a:r>
                        <a:rPr lang="pl-PL" sz="1800" kern="1200" dirty="0">
                          <a:solidFill>
                            <a:schemeClr val="dk1"/>
                          </a:solidFill>
                          <a:effectLst/>
                          <a:latin typeface="+mn-lt"/>
                          <a:ea typeface="+mn-ea"/>
                          <a:cs typeface="+mn-cs"/>
                        </a:rPr>
                        <a:t>w partnerstwie podmiotów </a:t>
                      </a:r>
                      <a:br>
                        <a:rPr lang="pl-PL" sz="1800" kern="1200" dirty="0">
                          <a:solidFill>
                            <a:schemeClr val="dk1"/>
                          </a:solidFill>
                          <a:effectLst/>
                          <a:latin typeface="+mn-lt"/>
                          <a:ea typeface="+mn-ea"/>
                          <a:cs typeface="+mn-cs"/>
                        </a:rPr>
                      </a:br>
                      <a:r>
                        <a:rPr lang="pl-PL" sz="1800" kern="1200" dirty="0">
                          <a:solidFill>
                            <a:schemeClr val="dk1"/>
                          </a:solidFill>
                          <a:effectLst/>
                          <a:latin typeface="+mn-lt"/>
                          <a:ea typeface="+mn-ea"/>
                          <a:cs typeface="+mn-cs"/>
                        </a:rPr>
                        <a:t>z różnych sektorów (publiczny, prywatny, społeczny).</a:t>
                      </a:r>
                    </a:p>
                  </a:txBody>
                  <a:tcPr marL="68580" marR="68580" marT="0" marB="0" anchor="ctr">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Projekt realizowany w partnerstwie podmiotów z różnych sektorów:</a:t>
                      </a:r>
                    </a:p>
                    <a:p>
                      <a:pPr lvl="0"/>
                      <a:r>
                        <a:rPr lang="pl-PL" sz="1800" kern="1200" dirty="0" smtClean="0">
                          <a:solidFill>
                            <a:schemeClr val="dk1"/>
                          </a:solidFill>
                          <a:effectLst/>
                          <a:latin typeface="+mn-lt"/>
                          <a:ea typeface="+mn-ea"/>
                          <a:cs typeface="+mn-cs"/>
                        </a:rPr>
                        <a:t>- za partnerstwo z podmiotem ekonomii społecznej  (podmiot ekonomii społecznej może być  Liderem lub Partnerem projektu) - 8 pkt,</a:t>
                      </a:r>
                    </a:p>
                    <a:p>
                      <a:pPr lvl="0"/>
                      <a:r>
                        <a:rPr lang="pl-PL" sz="1800" kern="1200" dirty="0" smtClean="0">
                          <a:solidFill>
                            <a:schemeClr val="dk1"/>
                          </a:solidFill>
                          <a:effectLst/>
                          <a:latin typeface="+mn-lt"/>
                          <a:ea typeface="+mn-ea"/>
                          <a:cs typeface="+mn-cs"/>
                        </a:rPr>
                        <a:t>- za partnerstwo  z podmiotem   z innego sektora - 5 pkt</a:t>
                      </a:r>
                    </a:p>
                    <a:p>
                      <a:r>
                        <a:rPr lang="pl-PL" sz="1800" kern="1200" dirty="0" smtClean="0">
                          <a:solidFill>
                            <a:schemeClr val="dk1"/>
                          </a:solidFill>
                          <a:effectLst/>
                          <a:latin typeface="+mn-lt"/>
                          <a:ea typeface="+mn-ea"/>
                          <a:cs typeface="+mn-cs"/>
                        </a:rPr>
                        <a:t>Brak spełnienia ww. warunków lub partnerstwo z podmiotem z tego samego sektora – 0 pkt.</a:t>
                      </a:r>
                    </a:p>
                    <a:p>
                      <a:r>
                        <a:rPr lang="pl-PL" sz="1800" kern="1200" dirty="0" smtClean="0">
                          <a:solidFill>
                            <a:schemeClr val="dk1"/>
                          </a:solidFill>
                          <a:effectLst/>
                          <a:latin typeface="+mn-lt"/>
                          <a:ea typeface="+mn-ea"/>
                          <a:cs typeface="+mn-cs"/>
                        </a:rPr>
                        <a:t>Punkty w ramach kryterium nie sumują się.</a:t>
                      </a:r>
                      <a:endParaRPr lang="pl-PL" sz="1800" kern="1200" dirty="0">
                        <a:solidFill>
                          <a:schemeClr val="dk1"/>
                        </a:solidFill>
                        <a:effectLst/>
                        <a:latin typeface="+mn-lt"/>
                        <a:ea typeface="+mn-ea"/>
                        <a:cs typeface="+mn-cs"/>
                      </a:endParaRPr>
                    </a:p>
                  </a:txBody>
                  <a:tcPr anchorCtr="1">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8</a:t>
                      </a:r>
                      <a:endParaRPr lang="pl-PL" sz="1800" kern="1200" dirty="0">
                        <a:solidFill>
                          <a:schemeClr val="dk1"/>
                        </a:solidFill>
                        <a:effectLst/>
                        <a:latin typeface="+mn-lt"/>
                        <a:ea typeface="+mn-ea"/>
                        <a:cs typeface="+mn-cs"/>
                      </a:endParaRPr>
                    </a:p>
                  </a:txBody>
                  <a:tcPr anchor="ctr" anchorCtr="1">
                    <a:solidFill>
                      <a:schemeClr val="accent1">
                        <a:lumMod val="20000"/>
                        <a:lumOff val="80000"/>
                      </a:schemeClr>
                    </a:solidFill>
                  </a:tcPr>
                </a:tc>
              </a:tr>
            </a:tbl>
          </a:graphicData>
        </a:graphic>
      </p:graphicFrame>
      <p:sp>
        <p:nvSpPr>
          <p:cNvPr id="5" name="Rectangle 1"/>
          <p:cNvSpPr>
            <a:spLocks noChangeArrowheads="1"/>
          </p:cNvSpPr>
          <p:nvPr/>
        </p:nvSpPr>
        <p:spPr bwMode="auto">
          <a:xfrm>
            <a:off x="205740" y="1088139"/>
            <a:ext cx="8545068" cy="400110"/>
          </a:xfrm>
          <a:prstGeom prst="rect">
            <a:avLst/>
          </a:prstGeom>
          <a:noFill/>
          <a:ln w="9525">
            <a:noFill/>
            <a:miter lim="800000"/>
            <a:headEnd/>
            <a:tailEnd/>
          </a:ln>
        </p:spPr>
        <p:txBody>
          <a:bodyPr wrap="square" anchor="ctr">
            <a:spAutoFit/>
          </a:bodyPr>
          <a:lstStyle/>
          <a:p>
            <a:pPr eaLnBrk="0" hangingPunct="0"/>
            <a:r>
              <a:rPr lang="pl-PL" sz="2000" b="1" dirty="0" smtClean="0">
                <a:solidFill>
                  <a:prstClr val="black"/>
                </a:solidFill>
                <a:latin typeface="Calibri" pitchFamily="34" charset="0"/>
                <a:cs typeface="Calibri" pitchFamily="34" charset="0"/>
              </a:rPr>
              <a:t>SZCZEGÓŁOWE KRYTERIA MERYTORYCZNE  </a:t>
            </a:r>
            <a:endParaRPr lang="pl-PL" sz="2000" dirty="0">
              <a:solidFill>
                <a:prstClr val="black"/>
              </a:solidFill>
              <a:latin typeface="Calibri" pitchFamily="34" charset="0"/>
            </a:endParaRPr>
          </a:p>
        </p:txBody>
      </p:sp>
    </p:spTree>
    <p:extLst>
      <p:ext uri="{BB962C8B-B14F-4D97-AF65-F5344CB8AC3E}">
        <p14:creationId xmlns:p14="http://schemas.microsoft.com/office/powerpoint/2010/main" val="982898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639345852"/>
              </p:ext>
            </p:extLst>
          </p:nvPr>
        </p:nvGraphicFramePr>
        <p:xfrm>
          <a:off x="205740" y="1488250"/>
          <a:ext cx="8767437" cy="5119730"/>
        </p:xfrm>
        <a:graphic>
          <a:graphicData uri="http://schemas.openxmlformats.org/drawingml/2006/table">
            <a:tbl>
              <a:tblPr firstRow="1" bandRow="1">
                <a:tableStyleId>{5C22544A-7EE6-4342-B048-85BDC9FD1C3A}</a:tableStyleId>
              </a:tblPr>
              <a:tblGrid>
                <a:gridCol w="716792"/>
                <a:gridCol w="2634584"/>
                <a:gridCol w="4396728"/>
                <a:gridCol w="1019333"/>
              </a:tblGrid>
              <a:tr h="695162">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Punktacja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b="1" kern="1200" dirty="0" smtClean="0">
                          <a:solidFill>
                            <a:schemeClr val="lt1"/>
                          </a:solidFill>
                          <a:latin typeface="+mn-lt"/>
                          <a:ea typeface="+mn-ea"/>
                          <a:cs typeface="+mn-cs"/>
                        </a:rPr>
                        <a:t>Maksymalna</a:t>
                      </a:r>
                      <a:r>
                        <a:rPr lang="pl-PL" sz="1400" b="1" kern="1200" baseline="0" dirty="0" smtClean="0">
                          <a:solidFill>
                            <a:schemeClr val="lt1"/>
                          </a:solidFill>
                          <a:latin typeface="+mn-lt"/>
                          <a:ea typeface="+mn-ea"/>
                          <a:cs typeface="+mn-cs"/>
                        </a:rPr>
                        <a:t> l</a:t>
                      </a:r>
                      <a:r>
                        <a:rPr lang="pl-PL" sz="1400" b="1" kern="1200" dirty="0" smtClean="0">
                          <a:solidFill>
                            <a:schemeClr val="lt1"/>
                          </a:solidFill>
                          <a:latin typeface="+mn-lt"/>
                          <a:ea typeface="+mn-ea"/>
                          <a:cs typeface="+mn-cs"/>
                        </a:rPr>
                        <a:t>iczba punktów</a:t>
                      </a:r>
                      <a:endParaRPr lang="pl-PL" sz="1400" dirty="0" smtClean="0"/>
                    </a:p>
                  </a:txBody>
                  <a:tcPr anchor="ctr"/>
                </a:tc>
              </a:tr>
              <a:tr h="4388210">
                <a:tc>
                  <a:txBody>
                    <a:bodyPr/>
                    <a:lstStyle/>
                    <a:p>
                      <a:pPr algn="ctr"/>
                      <a:r>
                        <a:rPr lang="pl-PL" sz="1800" kern="1200" smtClean="0">
                          <a:solidFill>
                            <a:schemeClr val="dk1"/>
                          </a:solidFill>
                          <a:effectLst/>
                          <a:latin typeface="+mn-lt"/>
                          <a:ea typeface="+mn-ea"/>
                          <a:cs typeface="+mn-cs"/>
                        </a:rPr>
                        <a:t>3.</a:t>
                      </a:r>
                      <a:endParaRPr lang="pl-PL" sz="1800" kern="1200" dirty="0">
                        <a:solidFill>
                          <a:schemeClr val="dk1"/>
                        </a:solidFill>
                        <a:effectLst/>
                        <a:latin typeface="+mn-lt"/>
                        <a:ea typeface="+mn-ea"/>
                        <a:cs typeface="+mn-cs"/>
                      </a:endParaRPr>
                    </a:p>
                  </a:txBody>
                  <a:tcPr anchor="ctr" anchorCtr="1">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kern="1200" dirty="0" smtClean="0">
                          <a:solidFill>
                            <a:schemeClr val="dk1"/>
                          </a:solidFill>
                          <a:effectLst/>
                          <a:latin typeface="+mn-lt"/>
                          <a:ea typeface="+mn-ea"/>
                          <a:cs typeface="+mn-cs"/>
                        </a:rPr>
                        <a:t>Grupę docelową projektu</a:t>
                      </a:r>
                      <a:br>
                        <a:rPr lang="pl-PL" sz="1800" kern="1200" dirty="0" smtClean="0">
                          <a:solidFill>
                            <a:schemeClr val="dk1"/>
                          </a:solidFill>
                          <a:effectLst/>
                          <a:latin typeface="+mn-lt"/>
                          <a:ea typeface="+mn-ea"/>
                          <a:cs typeface="+mn-cs"/>
                        </a:rPr>
                      </a:br>
                      <a:r>
                        <a:rPr lang="pl-PL" sz="1800" kern="1200" dirty="0" smtClean="0">
                          <a:solidFill>
                            <a:schemeClr val="dk1"/>
                          </a:solidFill>
                          <a:effectLst/>
                          <a:latin typeface="+mn-lt"/>
                          <a:ea typeface="+mn-ea"/>
                          <a:cs typeface="+mn-cs"/>
                        </a:rPr>
                        <a:t>stanowią osoby niesamodzielne z zaburzeniami psychicznymi zgodnie z ustawą  o ochronie zdrowia psychicznego.</a:t>
                      </a:r>
                      <a:endParaRPr lang="pl-PL" sz="1800" kern="1200" dirty="0">
                        <a:solidFill>
                          <a:schemeClr val="dk1"/>
                        </a:solidFill>
                        <a:effectLst/>
                        <a:latin typeface="+mn-lt"/>
                        <a:ea typeface="+mn-ea"/>
                        <a:cs typeface="+mn-cs"/>
                      </a:endParaRPr>
                    </a:p>
                  </a:txBody>
                  <a:tcPr marL="68580" marR="68580" marT="0" marB="0" anchor="ctr">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Grupę docelową projektu</a:t>
                      </a:r>
                      <a:br>
                        <a:rPr lang="pl-PL" sz="1800" kern="1200" dirty="0" smtClean="0">
                          <a:solidFill>
                            <a:schemeClr val="dk1"/>
                          </a:solidFill>
                          <a:effectLst/>
                          <a:latin typeface="+mn-lt"/>
                          <a:ea typeface="+mn-ea"/>
                          <a:cs typeface="+mn-cs"/>
                        </a:rPr>
                      </a:br>
                      <a:r>
                        <a:rPr lang="pl-PL" sz="1800" kern="1200" dirty="0" smtClean="0">
                          <a:solidFill>
                            <a:schemeClr val="dk1"/>
                          </a:solidFill>
                          <a:effectLst/>
                          <a:latin typeface="+mn-lt"/>
                          <a:ea typeface="+mn-ea"/>
                          <a:cs typeface="+mn-cs"/>
                        </a:rPr>
                        <a:t>stanowią osoby niesamodzielne z zaburzeniami psychicznymi zgodnie z ustawą o ochronie zdrowia psychicznego:</a:t>
                      </a:r>
                    </a:p>
                    <a:p>
                      <a:pPr lvl="0"/>
                      <a:r>
                        <a:rPr lang="pl-PL" sz="1800" kern="1200" dirty="0" smtClean="0">
                          <a:solidFill>
                            <a:schemeClr val="dk1"/>
                          </a:solidFill>
                          <a:effectLst/>
                          <a:latin typeface="+mn-lt"/>
                          <a:ea typeface="+mn-ea"/>
                          <a:cs typeface="+mn-cs"/>
                        </a:rPr>
                        <a:t>- min. 50% uczestników – 8 pkt,</a:t>
                      </a:r>
                    </a:p>
                    <a:p>
                      <a:pPr lvl="0"/>
                      <a:r>
                        <a:rPr lang="pl-PL" sz="1800" kern="1200" dirty="0" smtClean="0">
                          <a:solidFill>
                            <a:schemeClr val="dk1"/>
                          </a:solidFill>
                          <a:effectLst/>
                          <a:latin typeface="+mn-lt"/>
                          <a:ea typeface="+mn-ea"/>
                          <a:cs typeface="+mn-cs"/>
                        </a:rPr>
                        <a:t>- min. 30% uczestników - 4 pkt.</a:t>
                      </a:r>
                    </a:p>
                    <a:p>
                      <a:r>
                        <a:rPr lang="pl-PL" sz="1800" kern="1200" dirty="0" smtClean="0">
                          <a:solidFill>
                            <a:schemeClr val="dk1"/>
                          </a:solidFill>
                          <a:effectLst/>
                          <a:latin typeface="+mn-lt"/>
                          <a:ea typeface="+mn-ea"/>
                          <a:cs typeface="+mn-cs"/>
                        </a:rPr>
                        <a:t>Brak spełnienia ww. warunków lub brak informacji w tym zakresie – 0 pkt.</a:t>
                      </a:r>
                    </a:p>
                    <a:p>
                      <a:r>
                        <a:rPr lang="pl-PL" sz="1800" kern="1200" dirty="0" smtClean="0">
                          <a:solidFill>
                            <a:schemeClr val="dk1"/>
                          </a:solidFill>
                          <a:effectLst/>
                          <a:latin typeface="+mn-lt"/>
                          <a:ea typeface="+mn-ea"/>
                          <a:cs typeface="+mn-cs"/>
                        </a:rPr>
                        <a:t>Punkty w ramach kryterium nie sumują się.</a:t>
                      </a:r>
                      <a:endParaRPr lang="pl-PL" sz="1800" kern="1200" dirty="0">
                        <a:solidFill>
                          <a:schemeClr val="dk1"/>
                        </a:solidFill>
                        <a:effectLst/>
                        <a:latin typeface="+mn-lt"/>
                        <a:ea typeface="+mn-ea"/>
                        <a:cs typeface="+mn-cs"/>
                      </a:endParaRPr>
                    </a:p>
                  </a:txBody>
                  <a:tcPr anchor="ctr" anchorCtr="1">
                    <a:solidFill>
                      <a:schemeClr val="accent1">
                        <a:lumMod val="20000"/>
                        <a:lumOff val="80000"/>
                      </a:schemeClr>
                    </a:solidFill>
                  </a:tcPr>
                </a:tc>
                <a:tc>
                  <a:txBody>
                    <a:bodyPr/>
                    <a:lstStyle/>
                    <a:p>
                      <a:pPr algn="ctr"/>
                      <a:r>
                        <a:rPr lang="pl-PL" sz="1800" kern="1200" dirty="0" smtClean="0">
                          <a:solidFill>
                            <a:schemeClr val="dk1"/>
                          </a:solidFill>
                          <a:effectLst/>
                          <a:latin typeface="+mn-lt"/>
                          <a:ea typeface="+mn-ea"/>
                          <a:cs typeface="+mn-cs"/>
                        </a:rPr>
                        <a:t>8</a:t>
                      </a:r>
                      <a:endParaRPr lang="pl-PL" sz="1800" kern="1200" dirty="0">
                        <a:solidFill>
                          <a:schemeClr val="dk1"/>
                        </a:solidFill>
                        <a:effectLst/>
                        <a:latin typeface="+mn-lt"/>
                        <a:ea typeface="+mn-ea"/>
                        <a:cs typeface="+mn-cs"/>
                      </a:endParaRPr>
                    </a:p>
                  </a:txBody>
                  <a:tcPr anchor="ctr" anchorCtr="1">
                    <a:solidFill>
                      <a:schemeClr val="accent1">
                        <a:lumMod val="20000"/>
                        <a:lumOff val="80000"/>
                      </a:schemeClr>
                    </a:solidFill>
                  </a:tcPr>
                </a:tc>
              </a:tr>
            </a:tbl>
          </a:graphicData>
        </a:graphic>
      </p:graphicFrame>
      <p:sp>
        <p:nvSpPr>
          <p:cNvPr id="5" name="Rectangle 1"/>
          <p:cNvSpPr>
            <a:spLocks noChangeArrowheads="1"/>
          </p:cNvSpPr>
          <p:nvPr/>
        </p:nvSpPr>
        <p:spPr bwMode="auto">
          <a:xfrm>
            <a:off x="205740" y="1088139"/>
            <a:ext cx="8545068" cy="400110"/>
          </a:xfrm>
          <a:prstGeom prst="rect">
            <a:avLst/>
          </a:prstGeom>
          <a:noFill/>
          <a:ln w="9525">
            <a:noFill/>
            <a:miter lim="800000"/>
            <a:headEnd/>
            <a:tailEnd/>
          </a:ln>
        </p:spPr>
        <p:txBody>
          <a:bodyPr wrap="square" anchor="ctr">
            <a:spAutoFit/>
          </a:bodyPr>
          <a:lstStyle/>
          <a:p>
            <a:pPr eaLnBrk="0" hangingPunct="0"/>
            <a:r>
              <a:rPr lang="pl-PL" sz="2000" b="1" dirty="0" smtClean="0">
                <a:solidFill>
                  <a:prstClr val="black"/>
                </a:solidFill>
                <a:latin typeface="Calibri" pitchFamily="34" charset="0"/>
                <a:cs typeface="Calibri" pitchFamily="34" charset="0"/>
              </a:rPr>
              <a:t>SZCZEGÓŁOWE KRYTERIA </a:t>
            </a:r>
            <a:r>
              <a:rPr lang="pl-PL" sz="2000" b="1" dirty="0" smtClean="0">
                <a:latin typeface="Calibri" pitchFamily="34" charset="0"/>
                <a:cs typeface="Calibri" pitchFamily="34" charset="0"/>
              </a:rPr>
              <a:t>MERYTORYCZNE</a:t>
            </a:r>
            <a:endParaRPr lang="pl-PL" sz="2000" dirty="0">
              <a:solidFill>
                <a:srgbClr val="FF0000"/>
              </a:solidFill>
              <a:latin typeface="Calibri" pitchFamily="34" charset="0"/>
            </a:endParaRPr>
          </a:p>
        </p:txBody>
      </p:sp>
    </p:spTree>
    <p:extLst>
      <p:ext uri="{BB962C8B-B14F-4D97-AF65-F5344CB8AC3E}">
        <p14:creationId xmlns:p14="http://schemas.microsoft.com/office/powerpoint/2010/main" val="22926768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625964309"/>
              </p:ext>
            </p:extLst>
          </p:nvPr>
        </p:nvGraphicFramePr>
        <p:xfrm>
          <a:off x="205740" y="1488251"/>
          <a:ext cx="8817680" cy="5046007"/>
        </p:xfrm>
        <a:graphic>
          <a:graphicData uri="http://schemas.openxmlformats.org/drawingml/2006/table">
            <a:tbl>
              <a:tblPr firstRow="1" bandRow="1">
                <a:tableStyleId>{5C22544A-7EE6-4342-B048-85BDC9FD1C3A}</a:tableStyleId>
              </a:tblPr>
              <a:tblGrid>
                <a:gridCol w="720899"/>
                <a:gridCol w="3398185"/>
                <a:gridCol w="3821388"/>
                <a:gridCol w="877208"/>
              </a:tblGrid>
              <a:tr h="762580">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Punktacja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b="1" kern="1200" dirty="0" smtClean="0">
                          <a:solidFill>
                            <a:schemeClr val="lt1"/>
                          </a:solidFill>
                          <a:latin typeface="+mn-lt"/>
                          <a:ea typeface="+mn-ea"/>
                          <a:cs typeface="+mn-cs"/>
                        </a:rPr>
                        <a:t>Maksymalna</a:t>
                      </a:r>
                      <a:r>
                        <a:rPr lang="pl-PL" sz="1400" b="1" kern="1200" baseline="0" dirty="0" smtClean="0">
                          <a:solidFill>
                            <a:schemeClr val="lt1"/>
                          </a:solidFill>
                          <a:latin typeface="+mn-lt"/>
                          <a:ea typeface="+mn-ea"/>
                          <a:cs typeface="+mn-cs"/>
                        </a:rPr>
                        <a:t> l</a:t>
                      </a:r>
                      <a:r>
                        <a:rPr lang="pl-PL" sz="1400" b="1" kern="1200" dirty="0" smtClean="0">
                          <a:solidFill>
                            <a:schemeClr val="lt1"/>
                          </a:solidFill>
                          <a:latin typeface="+mn-lt"/>
                          <a:ea typeface="+mn-ea"/>
                          <a:cs typeface="+mn-cs"/>
                        </a:rPr>
                        <a:t>iczba punktów</a:t>
                      </a:r>
                      <a:endParaRPr lang="pl-PL" sz="1400" dirty="0" smtClean="0"/>
                    </a:p>
                  </a:txBody>
                  <a:tcPr anchor="ctr"/>
                </a:tc>
              </a:tr>
              <a:tr h="4101127">
                <a:tc>
                  <a:txBody>
                    <a:bodyPr/>
                    <a:lstStyle/>
                    <a:p>
                      <a:pPr algn="ctr"/>
                      <a:r>
                        <a:rPr lang="pl-PL" sz="1800" kern="1200" dirty="0" smtClean="0">
                          <a:solidFill>
                            <a:schemeClr val="dk1"/>
                          </a:solidFill>
                          <a:effectLst/>
                          <a:latin typeface="+mn-lt"/>
                          <a:ea typeface="+mn-ea"/>
                          <a:cs typeface="+mn-cs"/>
                        </a:rPr>
                        <a:t>4.</a:t>
                      </a:r>
                      <a:endParaRPr lang="pl-PL" sz="1800" kern="1200" dirty="0">
                        <a:solidFill>
                          <a:schemeClr val="dk1"/>
                        </a:solidFill>
                        <a:effectLst/>
                        <a:latin typeface="+mn-lt"/>
                        <a:ea typeface="+mn-ea"/>
                        <a:cs typeface="+mn-cs"/>
                      </a:endParaRPr>
                    </a:p>
                  </a:txBody>
                  <a:tcPr anchor="ctr" anchorCtr="1">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kern="1200" dirty="0" smtClean="0">
                          <a:solidFill>
                            <a:schemeClr val="dk1"/>
                          </a:solidFill>
                          <a:effectLst/>
                          <a:latin typeface="+mn-lt"/>
                          <a:ea typeface="+mn-ea"/>
                          <a:cs typeface="+mn-cs"/>
                        </a:rPr>
                        <a:t>Wnioskodawca zapewnia tworzenie w ramach projektu mieszkań wspomaganych dla osób niesamodzielnych.</a:t>
                      </a:r>
                      <a:endParaRPr lang="pl-PL" sz="1800" kern="1200" dirty="0">
                        <a:solidFill>
                          <a:schemeClr val="dk1"/>
                        </a:solidFill>
                        <a:effectLst/>
                        <a:latin typeface="+mn-lt"/>
                        <a:ea typeface="+mn-ea"/>
                        <a:cs typeface="+mn-cs"/>
                      </a:endParaRPr>
                    </a:p>
                  </a:txBody>
                  <a:tcPr marL="68580" marR="68580" marT="0" marB="0" anchor="ctr">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Projekt zakłada wsparcie w zakresie tworzenia mieszkań wspomaganych </a:t>
                      </a:r>
                    </a:p>
                    <a:p>
                      <a:r>
                        <a:rPr lang="pl-PL" sz="1800" kern="1200" dirty="0" smtClean="0">
                          <a:solidFill>
                            <a:schemeClr val="dk1"/>
                          </a:solidFill>
                          <a:effectLst/>
                          <a:latin typeface="+mn-lt"/>
                          <a:ea typeface="+mn-ea"/>
                          <a:cs typeface="+mn-cs"/>
                        </a:rPr>
                        <a:t>- dla osób niesamodzielnych - 5 pkt,</a:t>
                      </a:r>
                    </a:p>
                    <a:p>
                      <a:r>
                        <a:rPr lang="pl-PL" sz="1800" kern="1200" dirty="0" smtClean="0">
                          <a:solidFill>
                            <a:schemeClr val="dk1"/>
                          </a:solidFill>
                          <a:effectLst/>
                          <a:latin typeface="+mn-lt"/>
                          <a:ea typeface="+mn-ea"/>
                          <a:cs typeface="+mn-cs"/>
                        </a:rPr>
                        <a:t>Brak spełnienia ww. warunków lub brak informacji w tym zakresie –</a:t>
                      </a:r>
                      <a:br>
                        <a:rPr lang="pl-PL" sz="1800" kern="1200" dirty="0" smtClean="0">
                          <a:solidFill>
                            <a:schemeClr val="dk1"/>
                          </a:solidFill>
                          <a:effectLst/>
                          <a:latin typeface="+mn-lt"/>
                          <a:ea typeface="+mn-ea"/>
                          <a:cs typeface="+mn-cs"/>
                        </a:rPr>
                      </a:br>
                      <a:r>
                        <a:rPr lang="pl-PL" sz="1800" kern="1200" dirty="0" smtClean="0">
                          <a:solidFill>
                            <a:schemeClr val="dk1"/>
                          </a:solidFill>
                          <a:effectLst/>
                          <a:latin typeface="+mn-lt"/>
                          <a:ea typeface="+mn-ea"/>
                          <a:cs typeface="+mn-cs"/>
                        </a:rPr>
                        <a:t> 0 pkt.</a:t>
                      </a:r>
                      <a:endParaRPr lang="pl-PL" sz="1800" kern="1200" dirty="0">
                        <a:solidFill>
                          <a:schemeClr val="dk1"/>
                        </a:solidFill>
                        <a:effectLst/>
                        <a:latin typeface="+mn-lt"/>
                        <a:ea typeface="+mn-ea"/>
                        <a:cs typeface="+mn-cs"/>
                      </a:endParaRPr>
                    </a:p>
                  </a:txBody>
                  <a:tcPr anchor="ctr" anchorCtr="1">
                    <a:solidFill>
                      <a:schemeClr val="accent1">
                        <a:lumMod val="20000"/>
                        <a:lumOff val="80000"/>
                      </a:schemeClr>
                    </a:solidFill>
                  </a:tcPr>
                </a:tc>
                <a:tc>
                  <a:txBody>
                    <a:bodyPr/>
                    <a:lstStyle/>
                    <a:p>
                      <a:pPr algn="ctr">
                        <a:lnSpc>
                          <a:spcPct val="150000"/>
                        </a:lnSpc>
                      </a:pPr>
                      <a:r>
                        <a:rPr lang="pl-PL" sz="1800" kern="1200" dirty="0" smtClean="0">
                          <a:solidFill>
                            <a:schemeClr val="dk1"/>
                          </a:solidFill>
                          <a:effectLst/>
                          <a:latin typeface="+mn-lt"/>
                          <a:ea typeface="+mn-ea"/>
                          <a:cs typeface="+mn-cs"/>
                        </a:rPr>
                        <a:t>5</a:t>
                      </a:r>
                      <a:endParaRPr lang="pl-PL" sz="1800" kern="1200" dirty="0">
                        <a:solidFill>
                          <a:schemeClr val="dk1"/>
                        </a:solidFill>
                        <a:effectLst/>
                        <a:latin typeface="+mn-lt"/>
                        <a:ea typeface="+mn-ea"/>
                        <a:cs typeface="+mn-cs"/>
                      </a:endParaRPr>
                    </a:p>
                  </a:txBody>
                  <a:tcPr anchor="ctr" anchorCtr="1">
                    <a:solidFill>
                      <a:schemeClr val="accent1">
                        <a:lumMod val="20000"/>
                        <a:lumOff val="80000"/>
                      </a:schemeClr>
                    </a:solidFill>
                  </a:tcPr>
                </a:tc>
              </a:tr>
            </a:tbl>
          </a:graphicData>
        </a:graphic>
      </p:graphicFrame>
      <p:sp>
        <p:nvSpPr>
          <p:cNvPr id="5" name="Rectangle 1"/>
          <p:cNvSpPr>
            <a:spLocks noChangeArrowheads="1"/>
          </p:cNvSpPr>
          <p:nvPr/>
        </p:nvSpPr>
        <p:spPr bwMode="auto">
          <a:xfrm>
            <a:off x="205740" y="1088139"/>
            <a:ext cx="8545068" cy="400110"/>
          </a:xfrm>
          <a:prstGeom prst="rect">
            <a:avLst/>
          </a:prstGeom>
          <a:noFill/>
          <a:ln w="9525">
            <a:noFill/>
            <a:miter lim="800000"/>
            <a:headEnd/>
            <a:tailEnd/>
          </a:ln>
        </p:spPr>
        <p:txBody>
          <a:bodyPr wrap="square" anchor="ctr">
            <a:spAutoFit/>
          </a:bodyPr>
          <a:lstStyle/>
          <a:p>
            <a:pPr eaLnBrk="0" hangingPunct="0"/>
            <a:r>
              <a:rPr lang="pl-PL" sz="2000" b="1" dirty="0" smtClean="0">
                <a:solidFill>
                  <a:prstClr val="black"/>
                </a:solidFill>
                <a:latin typeface="Calibri" pitchFamily="34" charset="0"/>
                <a:cs typeface="Calibri" pitchFamily="34" charset="0"/>
              </a:rPr>
              <a:t>SZCZEGÓŁOWE KRYTERIA MERYTORYCZNE</a:t>
            </a:r>
            <a:endParaRPr lang="pl-PL" sz="2000" dirty="0">
              <a:solidFill>
                <a:srgbClr val="FF0000"/>
              </a:solidFill>
              <a:latin typeface="Calibri" pitchFamily="34" charset="0"/>
            </a:endParaRPr>
          </a:p>
        </p:txBody>
      </p:sp>
    </p:spTree>
    <p:extLst>
      <p:ext uri="{BB962C8B-B14F-4D97-AF65-F5344CB8AC3E}">
        <p14:creationId xmlns:p14="http://schemas.microsoft.com/office/powerpoint/2010/main" val="26898634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385480395"/>
              </p:ext>
            </p:extLst>
          </p:nvPr>
        </p:nvGraphicFramePr>
        <p:xfrm>
          <a:off x="205739" y="1488250"/>
          <a:ext cx="8687051" cy="5096561"/>
        </p:xfrm>
        <a:graphic>
          <a:graphicData uri="http://schemas.openxmlformats.org/drawingml/2006/table">
            <a:tbl>
              <a:tblPr firstRow="1" bandRow="1">
                <a:tableStyleId>{5C22544A-7EE6-4342-B048-85BDC9FD1C3A}</a:tableStyleId>
              </a:tblPr>
              <a:tblGrid>
                <a:gridCol w="710220"/>
                <a:gridCol w="3483422"/>
                <a:gridCol w="3606005"/>
                <a:gridCol w="887404"/>
              </a:tblGrid>
              <a:tr h="901546">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Punktacja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b="1" kern="1200" dirty="0" smtClean="0">
                          <a:solidFill>
                            <a:schemeClr val="lt1"/>
                          </a:solidFill>
                          <a:latin typeface="+mn-lt"/>
                          <a:ea typeface="+mn-ea"/>
                          <a:cs typeface="+mn-cs"/>
                        </a:rPr>
                        <a:t>Maksymalna</a:t>
                      </a:r>
                      <a:r>
                        <a:rPr lang="pl-PL" sz="1400" b="1" kern="1200" baseline="0" dirty="0" smtClean="0">
                          <a:solidFill>
                            <a:schemeClr val="lt1"/>
                          </a:solidFill>
                          <a:latin typeface="+mn-lt"/>
                          <a:ea typeface="+mn-ea"/>
                          <a:cs typeface="+mn-cs"/>
                        </a:rPr>
                        <a:t> l</a:t>
                      </a:r>
                      <a:r>
                        <a:rPr lang="pl-PL" sz="1400" b="1" kern="1200" dirty="0" smtClean="0">
                          <a:solidFill>
                            <a:schemeClr val="lt1"/>
                          </a:solidFill>
                          <a:latin typeface="+mn-lt"/>
                          <a:ea typeface="+mn-ea"/>
                          <a:cs typeface="+mn-cs"/>
                        </a:rPr>
                        <a:t>iczba punktów</a:t>
                      </a:r>
                      <a:endParaRPr lang="pl-PL" sz="1400" dirty="0" smtClean="0"/>
                    </a:p>
                  </a:txBody>
                  <a:tcPr anchor="ctr"/>
                </a:tc>
              </a:tr>
              <a:tr h="4151681">
                <a:tc>
                  <a:txBody>
                    <a:bodyPr/>
                    <a:lstStyle/>
                    <a:p>
                      <a:pPr marL="0" algn="l" defTabSz="914400" rtl="0" eaLnBrk="1" latinLnBrk="0" hangingPunct="1"/>
                      <a:r>
                        <a:rPr lang="pl-PL" sz="1800" kern="1200" dirty="0" smtClean="0">
                          <a:solidFill>
                            <a:schemeClr val="dk1"/>
                          </a:solidFill>
                          <a:effectLst/>
                          <a:latin typeface="+mn-lt"/>
                          <a:ea typeface="+mn-ea"/>
                          <a:cs typeface="+mn-cs"/>
                        </a:rPr>
                        <a:t>5.</a:t>
                      </a:r>
                      <a:endParaRPr lang="pl-PL" sz="1800" kern="1200" dirty="0">
                        <a:solidFill>
                          <a:schemeClr val="dk1"/>
                        </a:solidFill>
                        <a:effectLst/>
                        <a:latin typeface="+mn-lt"/>
                        <a:ea typeface="+mn-ea"/>
                        <a:cs typeface="+mn-cs"/>
                      </a:endParaRPr>
                    </a:p>
                  </a:txBody>
                  <a:tcPr anchor="ctr" anchorCtr="1">
                    <a:solidFill>
                      <a:schemeClr val="accent1">
                        <a:lumMod val="20000"/>
                        <a:lumOff val="80000"/>
                      </a:schemeClr>
                    </a:solidFill>
                  </a:tcPr>
                </a:tc>
                <a:tc>
                  <a:txBody>
                    <a:bodyPr/>
                    <a:lstStyle/>
                    <a:p>
                      <a:pPr marL="0" algn="l" defTabSz="914400" rtl="0" eaLnBrk="1" latinLnBrk="0" hangingPunct="1"/>
                      <a:r>
                        <a:rPr lang="pl-PL" sz="1800" kern="1200" dirty="0" smtClean="0">
                          <a:solidFill>
                            <a:schemeClr val="dk1"/>
                          </a:solidFill>
                          <a:effectLst/>
                          <a:latin typeface="+mn-lt"/>
                          <a:ea typeface="+mn-ea"/>
                          <a:cs typeface="+mn-cs"/>
                        </a:rPr>
                        <a:t>W ramach projektu realizowane są działania uzupełniające polegające na wykorzystaniu usług opiekuńczych świadczonych w oparciu o nowoczesne technologie informacyjno-komunikacyjne.</a:t>
                      </a:r>
                      <a:endParaRPr lang="pl-PL" sz="1800" kern="1200" dirty="0">
                        <a:solidFill>
                          <a:schemeClr val="dk1"/>
                        </a:solidFill>
                        <a:effectLst/>
                        <a:latin typeface="+mn-lt"/>
                        <a:ea typeface="+mn-ea"/>
                        <a:cs typeface="+mn-cs"/>
                      </a:endParaRPr>
                    </a:p>
                  </a:txBody>
                  <a:tcPr marL="68580" marR="68580" marT="0" marB="0" anchor="ctr">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Projekt zakłada wsparcie uzupełniające polegające na wykorzystaniu usług opiekuńczych świadczonych w oparciu o nowoczesne technologie informacyjno-komunikacyjne - 5 pkt.</a:t>
                      </a:r>
                    </a:p>
                    <a:p>
                      <a:r>
                        <a:rPr lang="pl-PL" sz="1800" kern="1200" dirty="0" smtClean="0">
                          <a:solidFill>
                            <a:schemeClr val="dk1"/>
                          </a:solidFill>
                          <a:effectLst/>
                          <a:latin typeface="+mn-lt"/>
                          <a:ea typeface="+mn-ea"/>
                          <a:cs typeface="+mn-cs"/>
                        </a:rPr>
                        <a:t>Brak spełnienia ww. warunków lub brak informacji w tym zakresie –</a:t>
                      </a:r>
                      <a:br>
                        <a:rPr lang="pl-PL" sz="1800" kern="1200" dirty="0" smtClean="0">
                          <a:solidFill>
                            <a:schemeClr val="dk1"/>
                          </a:solidFill>
                          <a:effectLst/>
                          <a:latin typeface="+mn-lt"/>
                          <a:ea typeface="+mn-ea"/>
                          <a:cs typeface="+mn-cs"/>
                        </a:rPr>
                      </a:br>
                      <a:r>
                        <a:rPr lang="pl-PL" sz="1800" kern="1200" dirty="0" smtClean="0">
                          <a:solidFill>
                            <a:schemeClr val="dk1"/>
                          </a:solidFill>
                          <a:effectLst/>
                          <a:latin typeface="+mn-lt"/>
                          <a:ea typeface="+mn-ea"/>
                          <a:cs typeface="+mn-cs"/>
                        </a:rPr>
                        <a:t> 0 pkt.</a:t>
                      </a:r>
                      <a:endParaRPr lang="pl-PL" sz="1800" kern="1200" dirty="0">
                        <a:solidFill>
                          <a:schemeClr val="dk1"/>
                        </a:solidFill>
                        <a:effectLst/>
                        <a:latin typeface="+mn-lt"/>
                        <a:ea typeface="+mn-ea"/>
                        <a:cs typeface="+mn-cs"/>
                      </a:endParaRPr>
                    </a:p>
                  </a:txBody>
                  <a:tcPr anchor="ctr" anchorCtr="1">
                    <a:solidFill>
                      <a:schemeClr val="accent1">
                        <a:lumMod val="20000"/>
                        <a:lumOff val="80000"/>
                      </a:schemeClr>
                    </a:solidFill>
                  </a:tcPr>
                </a:tc>
                <a:tc>
                  <a:txBody>
                    <a:bodyPr/>
                    <a:lstStyle/>
                    <a:p>
                      <a:pPr marL="0" algn="l" defTabSz="914400" rtl="0" eaLnBrk="1" latinLnBrk="0" hangingPunct="1"/>
                      <a:r>
                        <a:rPr lang="pl-PL" sz="1800" kern="1200" dirty="0" smtClean="0">
                          <a:solidFill>
                            <a:schemeClr val="dk1"/>
                          </a:solidFill>
                          <a:effectLst/>
                          <a:latin typeface="+mn-lt"/>
                          <a:ea typeface="+mn-ea"/>
                          <a:cs typeface="+mn-cs"/>
                        </a:rPr>
                        <a:t>5</a:t>
                      </a:r>
                      <a:endParaRPr lang="pl-PL" sz="1800" kern="1200" dirty="0">
                        <a:solidFill>
                          <a:schemeClr val="dk1"/>
                        </a:solidFill>
                        <a:effectLst/>
                        <a:latin typeface="+mn-lt"/>
                        <a:ea typeface="+mn-ea"/>
                        <a:cs typeface="+mn-cs"/>
                      </a:endParaRPr>
                    </a:p>
                  </a:txBody>
                  <a:tcPr anchor="ctr" anchorCtr="1">
                    <a:solidFill>
                      <a:schemeClr val="accent1">
                        <a:lumMod val="20000"/>
                        <a:lumOff val="80000"/>
                      </a:schemeClr>
                    </a:solidFill>
                  </a:tcPr>
                </a:tc>
              </a:tr>
            </a:tbl>
          </a:graphicData>
        </a:graphic>
      </p:graphicFrame>
      <p:sp>
        <p:nvSpPr>
          <p:cNvPr id="5" name="Rectangle 1"/>
          <p:cNvSpPr>
            <a:spLocks noChangeArrowheads="1"/>
          </p:cNvSpPr>
          <p:nvPr/>
        </p:nvSpPr>
        <p:spPr bwMode="auto">
          <a:xfrm>
            <a:off x="205740" y="1088139"/>
            <a:ext cx="8545068" cy="400110"/>
          </a:xfrm>
          <a:prstGeom prst="rect">
            <a:avLst/>
          </a:prstGeom>
          <a:noFill/>
          <a:ln w="9525">
            <a:noFill/>
            <a:miter lim="800000"/>
            <a:headEnd/>
            <a:tailEnd/>
          </a:ln>
        </p:spPr>
        <p:txBody>
          <a:bodyPr wrap="square" anchor="ctr">
            <a:spAutoFit/>
          </a:bodyPr>
          <a:lstStyle/>
          <a:p>
            <a:pPr eaLnBrk="0" hangingPunct="0"/>
            <a:r>
              <a:rPr lang="pl-PL" sz="2000" b="1" dirty="0" smtClean="0">
                <a:solidFill>
                  <a:prstClr val="black"/>
                </a:solidFill>
                <a:latin typeface="Calibri" pitchFamily="34" charset="0"/>
                <a:cs typeface="Calibri" pitchFamily="34" charset="0"/>
              </a:rPr>
              <a:t>SZCZEGÓŁOWE KRYTERIA MERYTORYCZNE</a:t>
            </a:r>
            <a:endParaRPr lang="pl-PL" sz="2000" dirty="0">
              <a:solidFill>
                <a:srgbClr val="FF0000"/>
              </a:solidFill>
              <a:latin typeface="Calibri" pitchFamily="34" charset="0"/>
            </a:endParaRPr>
          </a:p>
        </p:txBody>
      </p:sp>
    </p:spTree>
    <p:extLst>
      <p:ext uri="{BB962C8B-B14F-4D97-AF65-F5344CB8AC3E}">
        <p14:creationId xmlns:p14="http://schemas.microsoft.com/office/powerpoint/2010/main" val="2804887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778978749"/>
              </p:ext>
            </p:extLst>
          </p:nvPr>
        </p:nvGraphicFramePr>
        <p:xfrm>
          <a:off x="205739" y="1488250"/>
          <a:ext cx="8687051" cy="5096561"/>
        </p:xfrm>
        <a:graphic>
          <a:graphicData uri="http://schemas.openxmlformats.org/drawingml/2006/table">
            <a:tbl>
              <a:tblPr firstRow="1" bandRow="1">
                <a:tableStyleId>{5C22544A-7EE6-4342-B048-85BDC9FD1C3A}</a:tableStyleId>
              </a:tblPr>
              <a:tblGrid>
                <a:gridCol w="710220"/>
                <a:gridCol w="3483422"/>
                <a:gridCol w="3606005"/>
                <a:gridCol w="887404"/>
              </a:tblGrid>
              <a:tr h="901546">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Punktacja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b="1" kern="1200" dirty="0" smtClean="0">
                          <a:solidFill>
                            <a:schemeClr val="lt1"/>
                          </a:solidFill>
                          <a:latin typeface="+mn-lt"/>
                          <a:ea typeface="+mn-ea"/>
                          <a:cs typeface="+mn-cs"/>
                        </a:rPr>
                        <a:t>Maksymalna</a:t>
                      </a:r>
                      <a:r>
                        <a:rPr lang="pl-PL" sz="1400" b="1" kern="1200" baseline="0" dirty="0" smtClean="0">
                          <a:solidFill>
                            <a:schemeClr val="lt1"/>
                          </a:solidFill>
                          <a:latin typeface="+mn-lt"/>
                          <a:ea typeface="+mn-ea"/>
                          <a:cs typeface="+mn-cs"/>
                        </a:rPr>
                        <a:t> l</a:t>
                      </a:r>
                      <a:r>
                        <a:rPr lang="pl-PL" sz="1400" b="1" kern="1200" dirty="0" smtClean="0">
                          <a:solidFill>
                            <a:schemeClr val="lt1"/>
                          </a:solidFill>
                          <a:latin typeface="+mn-lt"/>
                          <a:ea typeface="+mn-ea"/>
                          <a:cs typeface="+mn-cs"/>
                        </a:rPr>
                        <a:t>iczba punktów</a:t>
                      </a:r>
                      <a:endParaRPr lang="pl-PL" sz="1400" dirty="0" smtClean="0"/>
                    </a:p>
                  </a:txBody>
                  <a:tcPr anchor="ctr"/>
                </a:tc>
              </a:tr>
              <a:tr h="4151681">
                <a:tc>
                  <a:txBody>
                    <a:bodyPr/>
                    <a:lstStyle/>
                    <a:p>
                      <a:pPr algn="l"/>
                      <a:r>
                        <a:rPr lang="pl-PL" sz="1800" dirty="0" smtClean="0">
                          <a:latin typeface="+mn-lt"/>
                        </a:rPr>
                        <a:t>6.</a:t>
                      </a:r>
                      <a:endParaRPr lang="pl-PL" sz="1800" dirty="0">
                        <a:latin typeface="+mn-lt"/>
                      </a:endParaRPr>
                    </a:p>
                  </a:txBody>
                  <a:tcPr anchor="ctr" anchorCtr="1">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Projekt wynika z Planu Inwestycyjnego dla subregionu objętego problemowym  Obszarem Strategicznej Interwencji (OSI problemowymi).</a:t>
                      </a:r>
                      <a:endParaRPr lang="pl-PL" sz="1800" kern="1200" dirty="0">
                        <a:solidFill>
                          <a:schemeClr val="dk1"/>
                        </a:solidFill>
                        <a:effectLst/>
                        <a:latin typeface="+mn-lt"/>
                        <a:ea typeface="+mn-ea"/>
                        <a:cs typeface="+mn-cs"/>
                      </a:endParaRPr>
                    </a:p>
                  </a:txBody>
                  <a:tcPr marL="68580" marR="68580" marT="0" marB="0" anchor="ctr">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Projekt wynika z Planu Inwestycyjnego dla subregionu objętego problemowym Obszarem Strategicznej Interwencji (OSI problemowymi) - 2 pkt.</a:t>
                      </a:r>
                    </a:p>
                    <a:p>
                      <a:r>
                        <a:rPr lang="pl-PL" sz="1800" kern="1200" dirty="0" smtClean="0">
                          <a:solidFill>
                            <a:schemeClr val="dk1"/>
                          </a:solidFill>
                          <a:effectLst/>
                          <a:latin typeface="+mn-lt"/>
                          <a:ea typeface="+mn-ea"/>
                          <a:cs typeface="+mn-cs"/>
                        </a:rPr>
                        <a:t>Brak spełnienia ww. warunków lub brak informacji w tym zakresie – 0 pkt.</a:t>
                      </a:r>
                      <a:endParaRPr lang="pl-PL" sz="1800" kern="1200" dirty="0">
                        <a:solidFill>
                          <a:schemeClr val="dk1"/>
                        </a:solidFill>
                        <a:effectLst/>
                        <a:latin typeface="+mn-lt"/>
                        <a:ea typeface="+mn-ea"/>
                        <a:cs typeface="+mn-cs"/>
                      </a:endParaRPr>
                    </a:p>
                  </a:txBody>
                  <a:tcPr anchor="ctr" anchorCtr="1">
                    <a:solidFill>
                      <a:schemeClr val="accent1">
                        <a:lumMod val="20000"/>
                        <a:lumOff val="80000"/>
                      </a:schemeClr>
                    </a:solidFill>
                  </a:tcPr>
                </a:tc>
                <a:tc>
                  <a:txBody>
                    <a:bodyPr/>
                    <a:lstStyle/>
                    <a:p>
                      <a:pPr algn="ctr"/>
                      <a:r>
                        <a:rPr lang="pl-PL" sz="1800" kern="1200" dirty="0" smtClean="0">
                          <a:solidFill>
                            <a:schemeClr val="dk1"/>
                          </a:solidFill>
                          <a:effectLst/>
                          <a:latin typeface="+mn-lt"/>
                          <a:ea typeface="+mn-ea"/>
                          <a:cs typeface="+mn-cs"/>
                        </a:rPr>
                        <a:t>2</a:t>
                      </a:r>
                      <a:endParaRPr lang="pl-PL" sz="1800" dirty="0">
                        <a:latin typeface="+mn-lt"/>
                      </a:endParaRPr>
                    </a:p>
                  </a:txBody>
                  <a:tcPr anchor="ctr" anchorCtr="1">
                    <a:solidFill>
                      <a:schemeClr val="accent1">
                        <a:lumMod val="20000"/>
                        <a:lumOff val="80000"/>
                      </a:schemeClr>
                    </a:solidFill>
                  </a:tcPr>
                </a:tc>
              </a:tr>
            </a:tbl>
          </a:graphicData>
        </a:graphic>
      </p:graphicFrame>
      <p:sp>
        <p:nvSpPr>
          <p:cNvPr id="5" name="Rectangle 1"/>
          <p:cNvSpPr>
            <a:spLocks noChangeArrowheads="1"/>
          </p:cNvSpPr>
          <p:nvPr/>
        </p:nvSpPr>
        <p:spPr bwMode="auto">
          <a:xfrm>
            <a:off x="205740" y="1088139"/>
            <a:ext cx="8545068" cy="400110"/>
          </a:xfrm>
          <a:prstGeom prst="rect">
            <a:avLst/>
          </a:prstGeom>
          <a:noFill/>
          <a:ln w="9525">
            <a:noFill/>
            <a:miter lim="800000"/>
            <a:headEnd/>
            <a:tailEnd/>
          </a:ln>
        </p:spPr>
        <p:txBody>
          <a:bodyPr wrap="square" anchor="ctr">
            <a:spAutoFit/>
          </a:bodyPr>
          <a:lstStyle/>
          <a:p>
            <a:pPr eaLnBrk="0" hangingPunct="0"/>
            <a:r>
              <a:rPr lang="pl-PL" sz="2000" b="1" dirty="0" smtClean="0">
                <a:solidFill>
                  <a:prstClr val="black"/>
                </a:solidFill>
                <a:latin typeface="Calibri" pitchFamily="34" charset="0"/>
                <a:cs typeface="Calibri" pitchFamily="34" charset="0"/>
              </a:rPr>
              <a:t>SZCZEGÓŁOWE KRYTERIA MERYTORYCZNE</a:t>
            </a:r>
            <a:endParaRPr lang="pl-PL" sz="2000" dirty="0">
              <a:solidFill>
                <a:srgbClr val="FF0000"/>
              </a:solidFill>
              <a:latin typeface="Calibri" pitchFamily="34" charset="0"/>
            </a:endParaRPr>
          </a:p>
        </p:txBody>
      </p:sp>
    </p:spTree>
    <p:extLst>
      <p:ext uri="{BB962C8B-B14F-4D97-AF65-F5344CB8AC3E}">
        <p14:creationId xmlns:p14="http://schemas.microsoft.com/office/powerpoint/2010/main" val="18672291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349789937"/>
              </p:ext>
            </p:extLst>
          </p:nvPr>
        </p:nvGraphicFramePr>
        <p:xfrm>
          <a:off x="205739" y="1488250"/>
          <a:ext cx="8687051" cy="5096561"/>
        </p:xfrm>
        <a:graphic>
          <a:graphicData uri="http://schemas.openxmlformats.org/drawingml/2006/table">
            <a:tbl>
              <a:tblPr firstRow="1" bandRow="1">
                <a:tableStyleId>{5C22544A-7EE6-4342-B048-85BDC9FD1C3A}</a:tableStyleId>
              </a:tblPr>
              <a:tblGrid>
                <a:gridCol w="710220"/>
                <a:gridCol w="3483422"/>
                <a:gridCol w="3606005"/>
                <a:gridCol w="887404"/>
              </a:tblGrid>
              <a:tr h="901546">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Punktacja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b="1" kern="1200" dirty="0" smtClean="0">
                          <a:solidFill>
                            <a:schemeClr val="lt1"/>
                          </a:solidFill>
                          <a:latin typeface="+mn-lt"/>
                          <a:ea typeface="+mn-ea"/>
                          <a:cs typeface="+mn-cs"/>
                        </a:rPr>
                        <a:t>Maksymalna</a:t>
                      </a:r>
                      <a:r>
                        <a:rPr lang="pl-PL" sz="1400" b="1" kern="1200" baseline="0" dirty="0" smtClean="0">
                          <a:solidFill>
                            <a:schemeClr val="lt1"/>
                          </a:solidFill>
                          <a:latin typeface="+mn-lt"/>
                          <a:ea typeface="+mn-ea"/>
                          <a:cs typeface="+mn-cs"/>
                        </a:rPr>
                        <a:t> l</a:t>
                      </a:r>
                      <a:r>
                        <a:rPr lang="pl-PL" sz="1400" b="1" kern="1200" dirty="0" smtClean="0">
                          <a:solidFill>
                            <a:schemeClr val="lt1"/>
                          </a:solidFill>
                          <a:latin typeface="+mn-lt"/>
                          <a:ea typeface="+mn-ea"/>
                          <a:cs typeface="+mn-cs"/>
                        </a:rPr>
                        <a:t>iczba punktów</a:t>
                      </a:r>
                      <a:endParaRPr lang="pl-PL" sz="1400" dirty="0" smtClean="0"/>
                    </a:p>
                  </a:txBody>
                  <a:tcPr anchor="ctr"/>
                </a:tc>
              </a:tr>
              <a:tr h="4151681">
                <a:tc>
                  <a:txBody>
                    <a:bodyPr/>
                    <a:lstStyle/>
                    <a:p>
                      <a:pPr algn="l"/>
                      <a:r>
                        <a:rPr lang="pl-PL" sz="1800" dirty="0" smtClean="0">
                          <a:latin typeface="+mn-lt"/>
                        </a:rPr>
                        <a:t>7.</a:t>
                      </a:r>
                      <a:endParaRPr lang="pl-PL" sz="1800" dirty="0">
                        <a:latin typeface="+mn-lt"/>
                      </a:endParaRPr>
                    </a:p>
                  </a:txBody>
                  <a:tcPr anchor="ctr" anchorCtr="1">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Projekt jest zgodny z programem rewitalizacji obowiązującym na obszarze, na którym jest realizowany.</a:t>
                      </a:r>
                      <a:endParaRPr lang="pl-PL" sz="1800" kern="1200" dirty="0">
                        <a:solidFill>
                          <a:schemeClr val="dk1"/>
                        </a:solidFill>
                        <a:effectLst/>
                        <a:latin typeface="+mn-lt"/>
                        <a:ea typeface="+mn-ea"/>
                        <a:cs typeface="+mn-cs"/>
                      </a:endParaRPr>
                    </a:p>
                  </a:txBody>
                  <a:tcPr marL="68580" marR="68580" marT="0" marB="0" anchor="ctr">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Projekt jest zgodny z obowiązującym programem rewitalizacji - 2 pkt.</a:t>
                      </a:r>
                    </a:p>
                    <a:p>
                      <a:r>
                        <a:rPr lang="pl-PL" sz="1800" kern="1200" dirty="0" smtClean="0">
                          <a:solidFill>
                            <a:schemeClr val="dk1"/>
                          </a:solidFill>
                          <a:effectLst/>
                          <a:latin typeface="+mn-lt"/>
                          <a:ea typeface="+mn-ea"/>
                          <a:cs typeface="+mn-cs"/>
                        </a:rPr>
                        <a:t>Brak spełnienia ww. warunków lub brak informacji w tym zakresie – 0 pkt.</a:t>
                      </a:r>
                      <a:endParaRPr lang="pl-PL" sz="1800" kern="1200" dirty="0">
                        <a:solidFill>
                          <a:schemeClr val="dk1"/>
                        </a:solidFill>
                        <a:effectLst/>
                        <a:latin typeface="+mn-lt"/>
                        <a:ea typeface="+mn-ea"/>
                        <a:cs typeface="+mn-cs"/>
                      </a:endParaRPr>
                    </a:p>
                  </a:txBody>
                  <a:tcPr anchor="ctr" anchorCtr="1">
                    <a:solidFill>
                      <a:schemeClr val="accent1">
                        <a:lumMod val="20000"/>
                        <a:lumOff val="80000"/>
                      </a:schemeClr>
                    </a:solidFill>
                  </a:tcPr>
                </a:tc>
                <a:tc>
                  <a:txBody>
                    <a:bodyPr/>
                    <a:lstStyle/>
                    <a:p>
                      <a:pPr algn="ctr"/>
                      <a:r>
                        <a:rPr lang="pl-PL" sz="1800" kern="1200" dirty="0" smtClean="0">
                          <a:solidFill>
                            <a:schemeClr val="dk1"/>
                          </a:solidFill>
                          <a:effectLst/>
                          <a:latin typeface="+mn-lt"/>
                          <a:ea typeface="+mn-ea"/>
                          <a:cs typeface="+mn-cs"/>
                        </a:rPr>
                        <a:t>2</a:t>
                      </a:r>
                      <a:endParaRPr lang="pl-PL" sz="1800" dirty="0">
                        <a:latin typeface="+mn-lt"/>
                      </a:endParaRPr>
                    </a:p>
                  </a:txBody>
                  <a:tcPr anchor="ctr" anchorCtr="1">
                    <a:solidFill>
                      <a:schemeClr val="accent1">
                        <a:lumMod val="20000"/>
                        <a:lumOff val="80000"/>
                      </a:schemeClr>
                    </a:solidFill>
                  </a:tcPr>
                </a:tc>
              </a:tr>
            </a:tbl>
          </a:graphicData>
        </a:graphic>
      </p:graphicFrame>
      <p:sp>
        <p:nvSpPr>
          <p:cNvPr id="5" name="Rectangle 1"/>
          <p:cNvSpPr>
            <a:spLocks noChangeArrowheads="1"/>
          </p:cNvSpPr>
          <p:nvPr/>
        </p:nvSpPr>
        <p:spPr bwMode="auto">
          <a:xfrm>
            <a:off x="205740" y="1088139"/>
            <a:ext cx="8545068" cy="400110"/>
          </a:xfrm>
          <a:prstGeom prst="rect">
            <a:avLst/>
          </a:prstGeom>
          <a:noFill/>
          <a:ln w="9525">
            <a:noFill/>
            <a:miter lim="800000"/>
            <a:headEnd/>
            <a:tailEnd/>
          </a:ln>
        </p:spPr>
        <p:txBody>
          <a:bodyPr wrap="square" anchor="ctr">
            <a:spAutoFit/>
          </a:bodyPr>
          <a:lstStyle/>
          <a:p>
            <a:pPr eaLnBrk="0" hangingPunct="0"/>
            <a:r>
              <a:rPr lang="pl-PL" sz="2000" b="1" dirty="0" smtClean="0">
                <a:solidFill>
                  <a:prstClr val="black"/>
                </a:solidFill>
                <a:latin typeface="Calibri" pitchFamily="34" charset="0"/>
                <a:cs typeface="Calibri" pitchFamily="34" charset="0"/>
              </a:rPr>
              <a:t>SZCZEGÓŁOWE KRYTERIA MERYTORYCZNE</a:t>
            </a:r>
            <a:endParaRPr lang="pl-PL" sz="2000" dirty="0">
              <a:solidFill>
                <a:srgbClr val="FF0000"/>
              </a:solidFill>
              <a:latin typeface="Calibri" pitchFamily="34" charset="0"/>
            </a:endParaRPr>
          </a:p>
        </p:txBody>
      </p:sp>
    </p:spTree>
    <p:extLst>
      <p:ext uri="{BB962C8B-B14F-4D97-AF65-F5344CB8AC3E}">
        <p14:creationId xmlns:p14="http://schemas.microsoft.com/office/powerpoint/2010/main" val="36026650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0" y="4425950"/>
            <a:ext cx="9144000" cy="1476375"/>
          </a:xfrm>
          <a:prstGeom prst="rect">
            <a:avLst/>
          </a:prstGeom>
        </p:spPr>
        <p:txBody>
          <a:bodyPr>
            <a:spAutoFit/>
          </a:bodyPr>
          <a:lstStyle/>
          <a:p>
            <a:pPr algn="ctr">
              <a:defRPr/>
            </a:pPr>
            <a:r>
              <a:rPr lang="pl-PL" altLang="pl-PL" dirty="0">
                <a:latin typeface="+mn-lt"/>
              </a:rPr>
              <a:t>Departament Rozwoju Regionalnego i Funduszy Europejskich </a:t>
            </a:r>
          </a:p>
          <a:p>
            <a:pPr algn="ctr">
              <a:defRPr/>
            </a:pPr>
            <a:r>
              <a:rPr lang="pl-PL" altLang="pl-PL" dirty="0">
                <a:latin typeface="+mn-lt"/>
              </a:rPr>
              <a:t>UMWM w Warszawie</a:t>
            </a:r>
          </a:p>
          <a:p>
            <a:pPr algn="ctr">
              <a:defRPr/>
            </a:pPr>
            <a:r>
              <a:rPr lang="pl-PL" altLang="pl-PL" dirty="0">
                <a:latin typeface="+mn-lt"/>
              </a:rPr>
              <a:t>al. Solidarności 61</a:t>
            </a:r>
          </a:p>
          <a:p>
            <a:pPr algn="ctr">
              <a:defRPr/>
            </a:pPr>
            <a:r>
              <a:rPr lang="pl-PL" altLang="pl-PL" dirty="0">
                <a:latin typeface="+mn-lt"/>
              </a:rPr>
              <a:t>03-402 Warszawa</a:t>
            </a:r>
          </a:p>
          <a:p>
            <a:pPr algn="ctr">
              <a:defRPr/>
            </a:pPr>
            <a:r>
              <a:rPr lang="pl-PL" altLang="pl-PL" dirty="0" err="1">
                <a:latin typeface="+mn-lt"/>
              </a:rPr>
              <a:t>dsrr@mazovia.pl</a:t>
            </a:r>
            <a:endParaRPr lang="pl-PL" altLang="pl-PL" dirty="0">
              <a:latin typeface="+mn-lt"/>
            </a:endParaRPr>
          </a:p>
        </p:txBody>
      </p:sp>
      <p:sp>
        <p:nvSpPr>
          <p:cNvPr id="6" name="Prostokąt 5"/>
          <p:cNvSpPr/>
          <p:nvPr/>
        </p:nvSpPr>
        <p:spPr>
          <a:xfrm>
            <a:off x="0" y="2401888"/>
            <a:ext cx="9144000" cy="831850"/>
          </a:xfrm>
          <a:prstGeom prst="rect">
            <a:avLst/>
          </a:prstGeom>
        </p:spPr>
        <p:txBody>
          <a:bodyPr>
            <a:spAutoFit/>
          </a:bodyPr>
          <a:lstStyle/>
          <a:p>
            <a:pPr algn="ctr" eaLnBrk="0" hangingPunct="0">
              <a:defRPr/>
            </a:pPr>
            <a:r>
              <a:rPr lang="pl-PL" sz="2400" dirty="0">
                <a:latin typeface="+mn-lt"/>
              </a:rPr>
              <a:t>Dziękuję za uwagę!</a:t>
            </a:r>
            <a:br>
              <a:rPr lang="pl-PL" sz="2400" dirty="0">
                <a:latin typeface="+mn-lt"/>
              </a:rPr>
            </a:br>
            <a:endParaRPr lang="pl-PL" sz="2400" dirty="0">
              <a:latin typeface="+mn-lt"/>
            </a:endParaRPr>
          </a:p>
        </p:txBody>
      </p:sp>
    </p:spTree>
    <p:extLst>
      <p:ext uri="{BB962C8B-B14F-4D97-AF65-F5344CB8AC3E}">
        <p14:creationId xmlns:p14="http://schemas.microsoft.com/office/powerpoint/2010/main" val="1675635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47472" y="1927860"/>
            <a:ext cx="8423466" cy="2677656"/>
          </a:xfrm>
          <a:prstGeom prst="rect">
            <a:avLst/>
          </a:prstGeom>
          <a:noFill/>
        </p:spPr>
        <p:txBody>
          <a:bodyPr wrap="square">
            <a:spAutoFit/>
          </a:bodyPr>
          <a:lstStyle/>
          <a:p>
            <a:pPr algn="ctr" eaLnBrk="0" hangingPunct="0">
              <a:lnSpc>
                <a:spcPct val="150000"/>
              </a:lnSpc>
              <a:defRPr/>
            </a:pPr>
            <a:r>
              <a:rPr lang="pl-PL" sz="2800" dirty="0">
                <a:latin typeface="+mn-lt"/>
              </a:rPr>
              <a:t>Kryteria dostępu </a:t>
            </a:r>
            <a:r>
              <a:rPr lang="pl-PL" sz="2800" dirty="0" smtClean="0">
                <a:latin typeface="+mn-lt"/>
              </a:rPr>
              <a:t>oraz </a:t>
            </a:r>
            <a:r>
              <a:rPr lang="pl-PL" sz="2800" dirty="0">
                <a:latin typeface="+mn-lt"/>
              </a:rPr>
              <a:t>szczegółowe merytoryczne </a:t>
            </a:r>
          </a:p>
          <a:p>
            <a:pPr algn="ctr" eaLnBrk="0" hangingPunct="0">
              <a:lnSpc>
                <a:spcPct val="150000"/>
              </a:lnSpc>
              <a:defRPr/>
            </a:pPr>
            <a:r>
              <a:rPr lang="pl-PL" sz="2800" dirty="0">
                <a:latin typeface="+mn-lt"/>
              </a:rPr>
              <a:t>wyboru projektów konkursowych w ramach Regionalnego Programu Operacyjnego Województwa </a:t>
            </a:r>
            <a:r>
              <a:rPr lang="pl-PL" sz="2800" dirty="0" smtClean="0">
                <a:latin typeface="+mn-lt"/>
              </a:rPr>
              <a:t>Mazowieckiego  </a:t>
            </a:r>
            <a:r>
              <a:rPr lang="pl-PL" sz="2800" dirty="0">
                <a:latin typeface="+mn-lt"/>
              </a:rPr>
              <a:t>na lata 2014 – </a:t>
            </a:r>
            <a:r>
              <a:rPr lang="pl-PL" sz="2800" dirty="0" smtClean="0">
                <a:latin typeface="+mn-lt"/>
              </a:rPr>
              <a:t>2020</a:t>
            </a:r>
            <a:endParaRPr lang="pl-PL" sz="2800" dirty="0">
              <a:latin typeface="+mn-lt"/>
            </a:endParaRPr>
          </a:p>
        </p:txBody>
      </p:sp>
    </p:spTree>
    <p:extLst>
      <p:ext uri="{BB962C8B-B14F-4D97-AF65-F5344CB8AC3E}">
        <p14:creationId xmlns:p14="http://schemas.microsoft.com/office/powerpoint/2010/main" val="459576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56616" y="1627504"/>
            <a:ext cx="8506029" cy="4585871"/>
          </a:xfrm>
          <a:prstGeom prst="rect">
            <a:avLst/>
          </a:prstGeom>
          <a:noFill/>
        </p:spPr>
        <p:txBody>
          <a:bodyPr wrap="square">
            <a:spAutoFit/>
          </a:bodyPr>
          <a:lstStyle/>
          <a:p>
            <a:pPr algn="ctr" eaLnBrk="0" hangingPunct="0">
              <a:defRPr/>
            </a:pPr>
            <a:r>
              <a:rPr lang="pl-PL" sz="2800" b="1" dirty="0" smtClean="0">
                <a:latin typeface="+mn-lt"/>
              </a:rPr>
              <a:t>Działanie </a:t>
            </a:r>
            <a:r>
              <a:rPr lang="pl-PL" sz="2800" b="1" dirty="0" smtClean="0">
                <a:latin typeface="+mn-lt"/>
              </a:rPr>
              <a:t>9.2 </a:t>
            </a:r>
            <a:r>
              <a:rPr lang="pl-PL" sz="2800" b="1" dirty="0" smtClean="0">
                <a:latin typeface="+mn-lt"/>
              </a:rPr>
              <a:t>(</a:t>
            </a:r>
            <a:r>
              <a:rPr lang="pl-PL" sz="2800" b="1" dirty="0">
                <a:latin typeface="+mn-lt"/>
              </a:rPr>
              <a:t>9iv) </a:t>
            </a:r>
            <a:endParaRPr lang="pl-PL" sz="2800" b="1" dirty="0" smtClean="0">
              <a:latin typeface="+mn-lt"/>
            </a:endParaRPr>
          </a:p>
          <a:p>
            <a:pPr algn="ctr" eaLnBrk="0" hangingPunct="0">
              <a:defRPr/>
            </a:pPr>
            <a:r>
              <a:rPr lang="pl-PL" sz="2800" b="1" dirty="0" smtClean="0">
                <a:latin typeface="+mn-lt"/>
              </a:rPr>
              <a:t>Usługi </a:t>
            </a:r>
            <a:r>
              <a:rPr lang="pl-PL" sz="2800" b="1" dirty="0">
                <a:latin typeface="+mn-lt"/>
              </a:rPr>
              <a:t>społeczne i usługi opieki zdrowotnej</a:t>
            </a:r>
            <a:endParaRPr lang="pl-PL" sz="2800" b="1" dirty="0">
              <a:latin typeface="+mn-lt"/>
            </a:endParaRPr>
          </a:p>
          <a:p>
            <a:pPr algn="ctr" eaLnBrk="0" hangingPunct="0">
              <a:defRPr/>
            </a:pPr>
            <a:r>
              <a:rPr lang="pl-PL" sz="2800" b="1" dirty="0" smtClean="0">
                <a:latin typeface="+mn-lt"/>
              </a:rPr>
              <a:t>Poddziałanie </a:t>
            </a:r>
            <a:r>
              <a:rPr lang="pl-PL" sz="2800" b="1" dirty="0">
                <a:latin typeface="+mn-lt"/>
              </a:rPr>
              <a:t>9.2.1 </a:t>
            </a:r>
            <a:endParaRPr lang="pl-PL" sz="2800" b="1" dirty="0" smtClean="0">
              <a:latin typeface="+mn-lt"/>
            </a:endParaRPr>
          </a:p>
          <a:p>
            <a:pPr algn="ctr" eaLnBrk="0" hangingPunct="0">
              <a:defRPr/>
            </a:pPr>
            <a:r>
              <a:rPr lang="pl-PL" sz="2800" b="1" dirty="0" smtClean="0">
                <a:latin typeface="+mn-lt"/>
              </a:rPr>
              <a:t>Zwiększenie </a:t>
            </a:r>
            <a:r>
              <a:rPr lang="pl-PL" sz="2800" b="1" dirty="0">
                <a:latin typeface="+mn-lt"/>
              </a:rPr>
              <a:t>dostępności usług społecznych</a:t>
            </a:r>
          </a:p>
          <a:p>
            <a:r>
              <a:rPr lang="pl-PL" sz="2400" b="1" dirty="0">
                <a:latin typeface="+mn-lt"/>
              </a:rPr>
              <a:t> </a:t>
            </a:r>
            <a:endParaRPr lang="pl-PL" sz="2400" dirty="0">
              <a:latin typeface="+mn-lt"/>
            </a:endParaRPr>
          </a:p>
          <a:p>
            <a:pPr algn="ctr">
              <a:lnSpc>
                <a:spcPct val="150000"/>
              </a:lnSpc>
            </a:pPr>
            <a:r>
              <a:rPr lang="pl-PL" sz="2400" b="1" dirty="0" smtClean="0"/>
              <a:t>Typ </a:t>
            </a:r>
            <a:r>
              <a:rPr lang="pl-PL" sz="2400" b="1" dirty="0"/>
              <a:t>projektów: </a:t>
            </a:r>
            <a:endParaRPr lang="pl-PL" sz="2400" b="1" dirty="0" smtClean="0"/>
          </a:p>
          <a:p>
            <a:pPr algn="ctr"/>
            <a:r>
              <a:rPr lang="pl-PL" sz="2400" b="1" dirty="0"/>
              <a:t>Programy </a:t>
            </a:r>
            <a:r>
              <a:rPr lang="pl-PL" sz="2400" b="1" dirty="0" err="1"/>
              <a:t>deinstytucjonalizacji</a:t>
            </a:r>
            <a:r>
              <a:rPr lang="pl-PL" sz="2400" b="1" dirty="0"/>
              <a:t> usług społecznych świadczonych przez instytucje pomocy i aktywnej integracji realizowane na rzecz osób </a:t>
            </a:r>
            <a:r>
              <a:rPr lang="pl-PL" sz="2400" b="1" dirty="0" smtClean="0"/>
              <a:t>niesamodzielnych</a:t>
            </a:r>
            <a:endParaRPr lang="pl-PL" sz="2400" dirty="0"/>
          </a:p>
          <a:p>
            <a:pPr algn="ctr"/>
            <a:endParaRPr lang="pl-PL" sz="2400" dirty="0">
              <a:latin typeface="+mn-lt"/>
            </a:endParaRPr>
          </a:p>
          <a:p>
            <a:endParaRPr lang="pl-PL" sz="2400" dirty="0">
              <a:latin typeface="+mn-lt"/>
            </a:endParaRPr>
          </a:p>
        </p:txBody>
      </p:sp>
    </p:spTree>
    <p:extLst>
      <p:ext uri="{BB962C8B-B14F-4D97-AF65-F5344CB8AC3E}">
        <p14:creationId xmlns:p14="http://schemas.microsoft.com/office/powerpoint/2010/main" val="2774493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656927712"/>
              </p:ext>
            </p:extLst>
          </p:nvPr>
        </p:nvGraphicFramePr>
        <p:xfrm>
          <a:off x="335279" y="1425289"/>
          <a:ext cx="8636000" cy="5077111"/>
        </p:xfrm>
        <a:graphic>
          <a:graphicData uri="http://schemas.openxmlformats.org/drawingml/2006/table">
            <a:tbl>
              <a:tblPr firstRow="1" bandRow="1">
                <a:tableStyleId>{5C22544A-7EE6-4342-B048-85BDC9FD1C3A}</a:tableStyleId>
              </a:tblPr>
              <a:tblGrid>
                <a:gridCol w="502852"/>
                <a:gridCol w="1732349"/>
                <a:gridCol w="5374640"/>
                <a:gridCol w="1026159"/>
              </a:tblGrid>
              <a:tr h="680730">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  kryterium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dirty="0" smtClean="0"/>
                        <a:t>Punktacja</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400" dirty="0" smtClean="0"/>
                    </a:p>
                  </a:txBody>
                  <a:tcPr anchor="ctr"/>
                </a:tc>
              </a:tr>
              <a:tr h="4396381">
                <a:tc>
                  <a:txBody>
                    <a:bodyPr/>
                    <a:lstStyle/>
                    <a:p>
                      <a:pPr algn="ctr"/>
                      <a:r>
                        <a:rPr lang="pl-PL" sz="1200" dirty="0" smtClean="0">
                          <a:latin typeface="+mn-lt"/>
                        </a:rPr>
                        <a:t>1.</a:t>
                      </a:r>
                      <a:endParaRPr lang="pl-PL" sz="1200" dirty="0">
                        <a:latin typeface="+mn-lt"/>
                      </a:endParaRPr>
                    </a:p>
                  </a:txBody>
                  <a:tcPr anchor="ctr" anchorCtr="1">
                    <a:solidFill>
                      <a:schemeClr val="accent1">
                        <a:lumMod val="20000"/>
                        <a:lumOff val="80000"/>
                      </a:schemeClr>
                    </a:solidFill>
                  </a:tcPr>
                </a:tc>
                <a:tc>
                  <a:txBody>
                    <a:bodyPr/>
                    <a:lstStyle/>
                    <a:p>
                      <a:pPr>
                        <a:lnSpc>
                          <a:spcPct val="115000"/>
                        </a:lnSpc>
                        <a:spcAft>
                          <a:spcPts val="0"/>
                        </a:spcAft>
                      </a:pPr>
                      <a:r>
                        <a:rPr lang="pl-PL" sz="1200" dirty="0">
                          <a:effectLst/>
                          <a:latin typeface="Calibri"/>
                          <a:ea typeface="Calibri"/>
                          <a:cs typeface="Arial"/>
                        </a:rPr>
                        <a:t>Projekt prowadzi do zwiększenia liczby miejsc świadczenia usług społecznych i osób objętych usługami prowadzonych przez Wnioskodawcę lub/i partnera w ramach usług świadczonych w lokalnej społeczności. </a:t>
                      </a:r>
                      <a:endParaRPr lang="pl-PL" sz="1200" dirty="0">
                        <a:effectLst/>
                        <a:latin typeface="Calibri"/>
                        <a:ea typeface="Calibri"/>
                        <a:cs typeface="Times New Roman"/>
                      </a:endParaRPr>
                    </a:p>
                    <a:p>
                      <a:pPr>
                        <a:lnSpc>
                          <a:spcPct val="115000"/>
                        </a:lnSpc>
                        <a:spcAft>
                          <a:spcPts val="0"/>
                        </a:spcAft>
                      </a:pPr>
                      <a:r>
                        <a:rPr lang="pl-PL" sz="1200" dirty="0">
                          <a:effectLst/>
                          <a:latin typeface="Calibri"/>
                          <a:ea typeface="Calibri"/>
                          <a:cs typeface="Arial"/>
                        </a:rPr>
                        <a:t> </a:t>
                      </a:r>
                      <a:endParaRPr lang="pl-PL" sz="1200" dirty="0">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nSpc>
                          <a:spcPct val="115000"/>
                        </a:lnSpc>
                        <a:spcBef>
                          <a:spcPts val="600"/>
                        </a:spcBef>
                        <a:spcAft>
                          <a:spcPts val="0"/>
                        </a:spcAft>
                      </a:pPr>
                      <a:r>
                        <a:rPr lang="pl-PL" sz="1200" kern="1200" dirty="0">
                          <a:effectLst/>
                          <a:latin typeface="Calibri"/>
                          <a:ea typeface="Times New Roman"/>
                          <a:cs typeface="Arial"/>
                        </a:rPr>
                        <a:t>Spełnienie kryterium będzie oceniane na postawie zapisów we wniosku o dofinasowanie.</a:t>
                      </a:r>
                      <a:endParaRPr lang="pl-PL" sz="1200" dirty="0">
                        <a:effectLst/>
                        <a:latin typeface="Calibri"/>
                        <a:ea typeface="Calibri"/>
                        <a:cs typeface="Times New Roman"/>
                      </a:endParaRPr>
                    </a:p>
                    <a:p>
                      <a:pPr>
                        <a:lnSpc>
                          <a:spcPct val="115000"/>
                        </a:lnSpc>
                        <a:spcAft>
                          <a:spcPts val="0"/>
                        </a:spcAft>
                      </a:pPr>
                      <a:r>
                        <a:rPr lang="pl-PL" sz="1200" kern="1200" dirty="0">
                          <a:effectLst/>
                          <a:latin typeface="Calibri"/>
                          <a:ea typeface="Times New Roman"/>
                          <a:cs typeface="Arial"/>
                        </a:rPr>
                        <a:t>Realizacja projektu nie może powodować zmniejszenia dotychczasowego finansowania usług asystenckich lub opiekuńczych przez beneficjenta oraz zastąpienia środkami projektu dotychczasowego finansowania usług. </a:t>
                      </a:r>
                      <a:endParaRPr lang="pl-PL" sz="1200" dirty="0">
                        <a:effectLst/>
                        <a:latin typeface="Calibri"/>
                        <a:ea typeface="Calibri"/>
                        <a:cs typeface="Times New Roman"/>
                      </a:endParaRPr>
                    </a:p>
                    <a:p>
                      <a:pPr>
                        <a:lnSpc>
                          <a:spcPct val="115000"/>
                        </a:lnSpc>
                        <a:spcAft>
                          <a:spcPts val="1000"/>
                        </a:spcAft>
                      </a:pPr>
                      <a:r>
                        <a:rPr lang="pl-PL" sz="1200" kern="1200" dirty="0">
                          <a:effectLst/>
                          <a:latin typeface="Calibri"/>
                          <a:ea typeface="Times New Roman"/>
                          <a:cs typeface="Arial"/>
                        </a:rPr>
                        <a:t>Wnioskodawca jest zobowiązany do zawarcia informacji we wniosku o dofinansowanie na temat średniorocznej liczby dotychczas prowadzonych miejsc świadczenia usług społecznych w lokalnej społeczności  oraz liczby miejsc, które dodatkowo będzie prowadził w ramach projektu. Dane dotyczące liczby dotychczas prowadzonych miejsc świadczenia usług społecznych należy podać wg stanu na rok poprzedzający złożenie wniosku o dofinansowanie projektu.</a:t>
                      </a:r>
                      <a:endParaRPr lang="pl-PL" sz="1200" dirty="0">
                        <a:effectLst/>
                        <a:latin typeface="Calibri"/>
                        <a:ea typeface="Calibri"/>
                        <a:cs typeface="Times New Roman"/>
                      </a:endParaRPr>
                    </a:p>
                    <a:p>
                      <a:pPr>
                        <a:lnSpc>
                          <a:spcPct val="115000"/>
                        </a:lnSpc>
                        <a:spcAft>
                          <a:spcPts val="0"/>
                        </a:spcAft>
                      </a:pPr>
                      <a:r>
                        <a:rPr lang="pl-PL" sz="1200" kern="1200" dirty="0">
                          <a:effectLst/>
                          <a:latin typeface="Calibri"/>
                          <a:ea typeface="Times New Roman"/>
                          <a:cs typeface="Arial"/>
                        </a:rPr>
                        <a:t>Kryterium wynika z Wytycznych w zakresie realizacji przedsięwzięć w obszarze włączenia społecznego i zwalczania ubóstwa z wykorzystaniem środków Europejskiego Funduszu Społecznego i Europejskiego Funduszu Rozwoju Regionalnego na lata 2014-2020.</a:t>
                      </a:r>
                      <a:endParaRPr lang="pl-PL" sz="1200" dirty="0">
                        <a:effectLst/>
                        <a:latin typeface="Calibri"/>
                        <a:ea typeface="Calibri"/>
                        <a:cs typeface="Times New Roman"/>
                      </a:endParaRPr>
                    </a:p>
                    <a:p>
                      <a:pPr>
                        <a:lnSpc>
                          <a:spcPct val="115000"/>
                        </a:lnSpc>
                        <a:spcBef>
                          <a:spcPts val="600"/>
                        </a:spcBef>
                        <a:spcAft>
                          <a:spcPts val="600"/>
                        </a:spcAft>
                      </a:pPr>
                      <a:r>
                        <a:rPr lang="pl-PL" sz="1200" kern="1200" dirty="0">
                          <a:effectLst/>
                          <a:latin typeface="Calibri"/>
                          <a:ea typeface="Times New Roman"/>
                          <a:cs typeface="Arial"/>
                        </a:rPr>
                        <a:t>Spełnienie kryterium jest warunkiem koniecznym do otrzymania dofinansowania. Ocena kryterium jest 0/1. Uzyskanie oceny „0” jest jednoznaczne z odrzuceniem projektu.</a:t>
                      </a:r>
                      <a:endParaRPr lang="pl-PL" sz="1200" dirty="0">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nSpc>
                          <a:spcPct val="115000"/>
                        </a:lnSpc>
                        <a:spcBef>
                          <a:spcPts val="600"/>
                        </a:spcBef>
                        <a:spcAft>
                          <a:spcPts val="600"/>
                        </a:spcAft>
                      </a:pPr>
                      <a:r>
                        <a:rPr lang="pl-PL" sz="1200" dirty="0">
                          <a:effectLst/>
                          <a:latin typeface="Calibri"/>
                          <a:ea typeface="Calibri"/>
                          <a:cs typeface="Arial"/>
                        </a:rPr>
                        <a:t>0/1</a:t>
                      </a:r>
                      <a:endParaRPr lang="pl-PL" sz="1200" dirty="0">
                        <a:effectLst/>
                        <a:latin typeface="Calibri"/>
                        <a:ea typeface="Calibri"/>
                        <a:cs typeface="Times New Roman"/>
                      </a:endParaRPr>
                    </a:p>
                  </a:txBody>
                  <a:tcPr marL="68580" marR="68580" marT="0" marB="0" anchor="ctr">
                    <a:solidFill>
                      <a:schemeClr val="accent1">
                        <a:lumMod val="20000"/>
                        <a:lumOff val="80000"/>
                      </a:schemeClr>
                    </a:solidFill>
                  </a:tcPr>
                </a:tc>
              </a:tr>
            </a:tbl>
          </a:graphicData>
        </a:graphic>
      </p:graphicFrame>
      <p:sp>
        <p:nvSpPr>
          <p:cNvPr id="3" name="Rectangle 1"/>
          <p:cNvSpPr>
            <a:spLocks noChangeArrowheads="1"/>
          </p:cNvSpPr>
          <p:nvPr/>
        </p:nvSpPr>
        <p:spPr bwMode="auto">
          <a:xfrm>
            <a:off x="223520" y="1025179"/>
            <a:ext cx="3383280" cy="400110"/>
          </a:xfrm>
          <a:prstGeom prst="rect">
            <a:avLst/>
          </a:prstGeom>
          <a:noFill/>
          <a:ln w="9525">
            <a:noFill/>
            <a:miter lim="800000"/>
            <a:headEnd/>
            <a:tailEnd/>
          </a:ln>
        </p:spPr>
        <p:txBody>
          <a:bodyPr wrap="square" anchor="ctr">
            <a:spAutoFit/>
          </a:bodyPr>
          <a:lstStyle/>
          <a:p>
            <a:pPr eaLnBrk="0" hangingPunct="0"/>
            <a:r>
              <a:rPr lang="pl-PL" sz="2000" b="1" dirty="0">
                <a:latin typeface="Calibri" pitchFamily="34" charset="0"/>
                <a:cs typeface="Calibri" pitchFamily="34" charset="0"/>
              </a:rPr>
              <a:t>KRYTERIA DOSTĘPU </a:t>
            </a:r>
            <a:endParaRPr lang="pl-PL" sz="3200" dirty="0">
              <a:latin typeface="Calibri" pitchFamily="34" charset="0"/>
            </a:endParaRPr>
          </a:p>
        </p:txBody>
      </p:sp>
    </p:spTree>
    <p:extLst>
      <p:ext uri="{BB962C8B-B14F-4D97-AF65-F5344CB8AC3E}">
        <p14:creationId xmlns:p14="http://schemas.microsoft.com/office/powerpoint/2010/main" val="3176703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012476611"/>
              </p:ext>
            </p:extLst>
          </p:nvPr>
        </p:nvGraphicFramePr>
        <p:xfrm>
          <a:off x="223520" y="1534160"/>
          <a:ext cx="8646162" cy="4866640"/>
        </p:xfrm>
        <a:graphic>
          <a:graphicData uri="http://schemas.openxmlformats.org/drawingml/2006/table">
            <a:tbl>
              <a:tblPr firstRow="1" bandRow="1">
                <a:tableStyleId>{5C22544A-7EE6-4342-B048-85BDC9FD1C3A}</a:tableStyleId>
              </a:tblPr>
              <a:tblGrid>
                <a:gridCol w="509163"/>
                <a:gridCol w="1751149"/>
                <a:gridCol w="5390168"/>
                <a:gridCol w="995682"/>
              </a:tblGrid>
              <a:tr h="528482">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 kryterium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dirty="0" smtClean="0"/>
                        <a:t>Punktacja</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400" dirty="0" smtClean="0"/>
                    </a:p>
                  </a:txBody>
                  <a:tcPr anchor="ctr"/>
                </a:tc>
              </a:tr>
              <a:tr h="4338158">
                <a:tc>
                  <a:txBody>
                    <a:bodyPr/>
                    <a:lstStyle/>
                    <a:p>
                      <a:pPr algn="l"/>
                      <a:r>
                        <a:rPr lang="pl-PL" sz="1400" dirty="0" smtClean="0">
                          <a:latin typeface="+mn-lt"/>
                        </a:rPr>
                        <a:t>2.</a:t>
                      </a:r>
                      <a:endParaRPr lang="pl-PL" sz="1400" dirty="0">
                        <a:latin typeface="+mn-lt"/>
                      </a:endParaRPr>
                    </a:p>
                  </a:txBody>
                  <a:tcPr anchor="ctr" anchorCtr="1">
                    <a:solidFill>
                      <a:schemeClr val="accent1">
                        <a:lumMod val="20000"/>
                        <a:lumOff val="80000"/>
                      </a:schemeClr>
                    </a:solidFill>
                  </a:tcPr>
                </a:tc>
                <a:tc>
                  <a:txBody>
                    <a:bodyPr/>
                    <a:lstStyle/>
                    <a:p>
                      <a:pPr>
                        <a:lnSpc>
                          <a:spcPct val="115000"/>
                        </a:lnSpc>
                        <a:spcBef>
                          <a:spcPts val="600"/>
                        </a:spcBef>
                        <a:spcAft>
                          <a:spcPts val="600"/>
                        </a:spcAft>
                      </a:pPr>
                      <a:r>
                        <a:rPr lang="pl-PL" sz="1400" kern="1200" dirty="0">
                          <a:effectLst/>
                          <a:latin typeface="Calibri"/>
                          <a:ea typeface="Times New Roman"/>
                          <a:cs typeface="Arial"/>
                        </a:rPr>
                        <a:t>Okres realizacji projektu wynosi maksymalnie 36 miesięcy. </a:t>
                      </a:r>
                      <a:endParaRPr lang="pl-PL" sz="1400" dirty="0">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nSpc>
                          <a:spcPct val="115000"/>
                        </a:lnSpc>
                        <a:spcAft>
                          <a:spcPts val="0"/>
                        </a:spcAft>
                      </a:pPr>
                      <a:r>
                        <a:rPr lang="pl-PL" sz="1400" kern="1200" dirty="0">
                          <a:effectLst/>
                          <a:latin typeface="Calibri"/>
                          <a:ea typeface="Times New Roman"/>
                          <a:cs typeface="Arial"/>
                        </a:rPr>
                        <a:t>Spełnienie kryterium będzie oceniane na podstawie zapisów we wniosku o dofinansowanie (punkt A6. </a:t>
                      </a:r>
                      <a:r>
                        <a:rPr lang="pl-PL" sz="1400" dirty="0">
                          <a:effectLst/>
                          <a:latin typeface="Calibri"/>
                          <a:ea typeface="Calibri"/>
                          <a:cs typeface="Arial"/>
                        </a:rPr>
                        <a:t>Planowany okres realizacji projektu</a:t>
                      </a:r>
                      <a:r>
                        <a:rPr lang="pl-PL" sz="1400" kern="1200" dirty="0">
                          <a:effectLst/>
                          <a:latin typeface="Calibri"/>
                          <a:ea typeface="Times New Roman"/>
                          <a:cs typeface="Arial"/>
                        </a:rPr>
                        <a:t>).</a:t>
                      </a:r>
                      <a:endParaRPr lang="pl-PL" sz="1400" dirty="0">
                        <a:effectLst/>
                        <a:latin typeface="Calibri"/>
                        <a:ea typeface="Calibri"/>
                        <a:cs typeface="Times New Roman"/>
                      </a:endParaRPr>
                    </a:p>
                    <a:p>
                      <a:pPr>
                        <a:lnSpc>
                          <a:spcPct val="115000"/>
                        </a:lnSpc>
                        <a:spcBef>
                          <a:spcPts val="600"/>
                        </a:spcBef>
                        <a:spcAft>
                          <a:spcPts val="600"/>
                        </a:spcAft>
                      </a:pPr>
                      <a:r>
                        <a:rPr lang="pl-PL" sz="1400" dirty="0">
                          <a:solidFill>
                            <a:srgbClr val="000000"/>
                          </a:solidFill>
                          <a:effectLst/>
                          <a:latin typeface="Calibri"/>
                          <a:ea typeface="Calibri"/>
                          <a:cs typeface="Arial"/>
                        </a:rPr>
                        <a:t>Ograniczony czas realizacji projektu będzie skutkował precyzyjnym planowaniem przez Wnioskodawców zamierzonych przedsięwzięć, co wpłynie na zwiększenie efektywności wsparcia oraz przyczyni się do osiągnięcia zakładanych rezultatów.</a:t>
                      </a:r>
                      <a:endParaRPr lang="pl-PL" sz="1600" dirty="0">
                        <a:solidFill>
                          <a:srgbClr val="000000"/>
                        </a:solidFill>
                        <a:effectLst/>
                        <a:latin typeface="Calibri"/>
                        <a:ea typeface="Calibri"/>
                        <a:cs typeface="Calibri"/>
                      </a:endParaRPr>
                    </a:p>
                    <a:p>
                      <a:pPr>
                        <a:lnSpc>
                          <a:spcPct val="115000"/>
                        </a:lnSpc>
                        <a:spcBef>
                          <a:spcPts val="600"/>
                        </a:spcBef>
                        <a:spcAft>
                          <a:spcPts val="600"/>
                        </a:spcAft>
                      </a:pPr>
                      <a:r>
                        <a:rPr lang="pl-PL" sz="1400" dirty="0">
                          <a:solidFill>
                            <a:srgbClr val="000000"/>
                          </a:solidFill>
                          <a:effectLst/>
                          <a:latin typeface="Calibri"/>
                          <a:ea typeface="Calibri"/>
                          <a:cs typeface="Arial"/>
                        </a:rPr>
                        <a:t>Jednocześnie ograniczony przedział czasowy powinien pozwolić na objęcie wszystkich uczestników projektu zakładanymi formami wsparcia, dając również możliwość podjęcia działań zaradczych w przypadku trudności w realizacji projektu.</a:t>
                      </a:r>
                      <a:endParaRPr lang="pl-PL" sz="1600" dirty="0">
                        <a:solidFill>
                          <a:srgbClr val="000000"/>
                        </a:solidFill>
                        <a:effectLst/>
                        <a:latin typeface="Calibri"/>
                        <a:ea typeface="Calibri"/>
                        <a:cs typeface="Calibri"/>
                      </a:endParaRPr>
                    </a:p>
                    <a:p>
                      <a:pPr>
                        <a:lnSpc>
                          <a:spcPct val="115000"/>
                        </a:lnSpc>
                        <a:spcBef>
                          <a:spcPts val="600"/>
                        </a:spcBef>
                        <a:spcAft>
                          <a:spcPts val="600"/>
                        </a:spcAft>
                      </a:pPr>
                      <a:r>
                        <a:rPr lang="pl-PL" sz="1400" kern="1200" dirty="0">
                          <a:effectLst/>
                          <a:latin typeface="Calibri"/>
                          <a:ea typeface="Times New Roman"/>
                          <a:cs typeface="Arial"/>
                        </a:rPr>
                        <a:t>Spełnienie kryterium jest warunkiem koniecznym do otrzymania dofinansowania. Ocena kryterium jest 0/1. Uzyskanie oceny „0” jest jednoznaczne z odrzuceniem projektu.</a:t>
                      </a:r>
                      <a:endParaRPr lang="pl-PL" sz="1400" dirty="0">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400" dirty="0" smtClean="0">
                          <a:latin typeface="+mn-lt"/>
                        </a:rPr>
                        <a:t>0/1</a:t>
                      </a:r>
                    </a:p>
                    <a:p>
                      <a:endParaRPr lang="pl-PL" sz="1600" dirty="0">
                        <a:latin typeface="+mn-lt"/>
                      </a:endParaRPr>
                    </a:p>
                  </a:txBody>
                  <a:tcPr anchor="ctr" anchorCtr="1">
                    <a:solidFill>
                      <a:schemeClr val="accent1">
                        <a:lumMod val="20000"/>
                        <a:lumOff val="80000"/>
                      </a:schemeClr>
                    </a:solidFill>
                  </a:tcPr>
                </a:tc>
              </a:tr>
            </a:tbl>
          </a:graphicData>
        </a:graphic>
      </p:graphicFrame>
      <p:sp>
        <p:nvSpPr>
          <p:cNvPr id="3" name="Rectangle 1"/>
          <p:cNvSpPr>
            <a:spLocks noChangeArrowheads="1"/>
          </p:cNvSpPr>
          <p:nvPr/>
        </p:nvSpPr>
        <p:spPr bwMode="auto">
          <a:xfrm>
            <a:off x="223520" y="1025179"/>
            <a:ext cx="3383280" cy="400110"/>
          </a:xfrm>
          <a:prstGeom prst="rect">
            <a:avLst/>
          </a:prstGeom>
          <a:noFill/>
          <a:ln w="9525">
            <a:noFill/>
            <a:miter lim="800000"/>
            <a:headEnd/>
            <a:tailEnd/>
          </a:ln>
        </p:spPr>
        <p:txBody>
          <a:bodyPr wrap="square" anchor="ctr">
            <a:spAutoFit/>
          </a:bodyPr>
          <a:lstStyle/>
          <a:p>
            <a:pPr eaLnBrk="0" hangingPunct="0"/>
            <a:r>
              <a:rPr lang="pl-PL" sz="2000" b="1" dirty="0">
                <a:latin typeface="Calibri" pitchFamily="34" charset="0"/>
                <a:cs typeface="Calibri" pitchFamily="34" charset="0"/>
              </a:rPr>
              <a:t>KRYTERIA DOSTĘPU </a:t>
            </a:r>
            <a:endParaRPr lang="pl-PL" sz="3200" dirty="0">
              <a:latin typeface="Calibri" pitchFamily="34" charset="0"/>
            </a:endParaRPr>
          </a:p>
        </p:txBody>
      </p:sp>
    </p:spTree>
    <p:extLst>
      <p:ext uri="{BB962C8B-B14F-4D97-AF65-F5344CB8AC3E}">
        <p14:creationId xmlns:p14="http://schemas.microsoft.com/office/powerpoint/2010/main" val="3635106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509810969"/>
              </p:ext>
            </p:extLst>
          </p:nvPr>
        </p:nvGraphicFramePr>
        <p:xfrm>
          <a:off x="223520" y="1425289"/>
          <a:ext cx="8676641" cy="5186600"/>
        </p:xfrm>
        <a:graphic>
          <a:graphicData uri="http://schemas.openxmlformats.org/drawingml/2006/table">
            <a:tbl>
              <a:tblPr firstRow="1" bandRow="1">
                <a:tableStyleId>{5C22544A-7EE6-4342-B048-85BDC9FD1C3A}</a:tableStyleId>
              </a:tblPr>
              <a:tblGrid>
                <a:gridCol w="647932"/>
                <a:gridCol w="1766419"/>
                <a:gridCol w="5307249"/>
                <a:gridCol w="955041"/>
              </a:tblGrid>
              <a:tr h="512022">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 kryterium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dirty="0" smtClean="0"/>
                        <a:t>Punktacja</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400" dirty="0" smtClean="0"/>
                    </a:p>
                  </a:txBody>
                  <a:tcPr anchor="ctr"/>
                </a:tc>
              </a:tr>
              <a:tr h="4668440">
                <a:tc>
                  <a:txBody>
                    <a:bodyPr/>
                    <a:lstStyle/>
                    <a:p>
                      <a:pPr algn="l"/>
                      <a:r>
                        <a:rPr lang="pl-PL" sz="1200" kern="1200" dirty="0" smtClean="0">
                          <a:solidFill>
                            <a:schemeClr val="dk1"/>
                          </a:solidFill>
                          <a:effectLst/>
                          <a:latin typeface="Calibri"/>
                          <a:ea typeface="Times New Roman"/>
                          <a:cs typeface="Arial"/>
                        </a:rPr>
                        <a:t>3.</a:t>
                      </a:r>
                      <a:endParaRPr lang="pl-PL" sz="1200" kern="1200" dirty="0">
                        <a:solidFill>
                          <a:schemeClr val="dk1"/>
                        </a:solidFill>
                        <a:effectLst/>
                        <a:latin typeface="Calibri"/>
                        <a:ea typeface="Times New Roman"/>
                        <a:cs typeface="Arial"/>
                      </a:endParaRPr>
                    </a:p>
                  </a:txBody>
                  <a:tcPr anchor="ctr" anchorCtr="1">
                    <a:solidFill>
                      <a:schemeClr val="accent1">
                        <a:lumMod val="20000"/>
                        <a:lumOff val="80000"/>
                      </a:schemeClr>
                    </a:solidFill>
                  </a:tcPr>
                </a:tc>
                <a:tc>
                  <a:txBody>
                    <a:bodyPr/>
                    <a:lstStyle/>
                    <a:p>
                      <a:pPr>
                        <a:lnSpc>
                          <a:spcPct val="115000"/>
                        </a:lnSpc>
                        <a:spcBef>
                          <a:spcPts val="600"/>
                        </a:spcBef>
                        <a:spcAft>
                          <a:spcPts val="600"/>
                        </a:spcAft>
                      </a:pPr>
                      <a:r>
                        <a:rPr lang="pl-PL" sz="1200" kern="1200" dirty="0">
                          <a:solidFill>
                            <a:schemeClr val="dk1"/>
                          </a:solidFill>
                          <a:effectLst/>
                          <a:latin typeface="Calibri"/>
                          <a:ea typeface="Times New Roman"/>
                          <a:cs typeface="Arial"/>
                        </a:rPr>
                        <a:t>Wnioskodawca zapewnia trwałość miejsc świadczenia usług społecznych utworzonych w ramach projektu po zakończeniu realizacji projektu co najmniej przez okres odpowiadający okresowi realizacji projektu.</a:t>
                      </a:r>
                    </a:p>
                  </a:txBody>
                  <a:tcPr marL="68580" marR="68580" marT="0" marB="0" anchor="ctr">
                    <a:solidFill>
                      <a:schemeClr val="accent1">
                        <a:lumMod val="20000"/>
                        <a:lumOff val="80000"/>
                      </a:schemeClr>
                    </a:solidFill>
                  </a:tcPr>
                </a:tc>
                <a:tc>
                  <a:txBody>
                    <a:bodyPr/>
                    <a:lstStyle/>
                    <a:p>
                      <a:pPr>
                        <a:lnSpc>
                          <a:spcPct val="115000"/>
                        </a:lnSpc>
                        <a:spcBef>
                          <a:spcPts val="600"/>
                        </a:spcBef>
                        <a:spcAft>
                          <a:spcPts val="600"/>
                        </a:spcAft>
                      </a:pPr>
                      <a:r>
                        <a:rPr lang="pl-PL" sz="1200" kern="1200" dirty="0">
                          <a:solidFill>
                            <a:schemeClr val="dk1"/>
                          </a:solidFill>
                          <a:effectLst/>
                          <a:latin typeface="Calibri"/>
                          <a:ea typeface="Times New Roman"/>
                          <a:cs typeface="Arial"/>
                        </a:rPr>
                        <a:t>Spełnienie kryterium będzie oceniane na podstawie deklaracji Wnioskodawcy.</a:t>
                      </a:r>
                    </a:p>
                    <a:p>
                      <a:pPr>
                        <a:lnSpc>
                          <a:spcPct val="115000"/>
                        </a:lnSpc>
                        <a:spcBef>
                          <a:spcPts val="600"/>
                        </a:spcBef>
                        <a:spcAft>
                          <a:spcPts val="600"/>
                        </a:spcAft>
                      </a:pPr>
                      <a:r>
                        <a:rPr lang="pl-PL" sz="1200" kern="1200" dirty="0">
                          <a:solidFill>
                            <a:schemeClr val="dk1"/>
                          </a:solidFill>
                          <a:effectLst/>
                          <a:latin typeface="Calibri"/>
                          <a:ea typeface="Times New Roman"/>
                          <a:cs typeface="Arial"/>
                        </a:rPr>
                        <a:t>Trwałość miejsc świadczenia usług społecznych w formie usług świadczonych w lokalnej społeczności oznacza gotowość podmiotów do świadczenia usług. </a:t>
                      </a:r>
                      <a:br>
                        <a:rPr lang="pl-PL" sz="1200" kern="1200" dirty="0">
                          <a:solidFill>
                            <a:schemeClr val="dk1"/>
                          </a:solidFill>
                          <a:effectLst/>
                          <a:latin typeface="Calibri"/>
                          <a:ea typeface="Times New Roman"/>
                          <a:cs typeface="Arial"/>
                        </a:rPr>
                      </a:br>
                      <a:r>
                        <a:rPr lang="pl-PL" sz="1200" kern="1200" dirty="0">
                          <a:solidFill>
                            <a:schemeClr val="dk1"/>
                          </a:solidFill>
                          <a:effectLst/>
                          <a:latin typeface="Calibri"/>
                          <a:ea typeface="Times New Roman"/>
                          <a:cs typeface="Arial"/>
                        </a:rPr>
                        <a:t>Wnioskodawca jest zobowiązany do zawarcia we wniosku o dofinansowanie deklaracji odnoszącej się do brzmienia kryterium, tj. złożenie zapewnienia, że zachowa trwałość miejsc świadczenia usług społecznych utworzonych  w ramach projektu po zakończeniu realizacji projektu co najmniej przez okres odpowiadający okresowi realizacji projektu. </a:t>
                      </a:r>
                    </a:p>
                    <a:p>
                      <a:pPr>
                        <a:lnSpc>
                          <a:spcPct val="115000"/>
                        </a:lnSpc>
                        <a:spcBef>
                          <a:spcPts val="600"/>
                        </a:spcBef>
                        <a:spcAft>
                          <a:spcPts val="600"/>
                        </a:spcAft>
                      </a:pPr>
                      <a:r>
                        <a:rPr lang="pl-PL" sz="1200" kern="1200" dirty="0">
                          <a:solidFill>
                            <a:schemeClr val="dk1"/>
                          </a:solidFill>
                          <a:effectLst/>
                          <a:latin typeface="Calibri"/>
                          <a:ea typeface="Times New Roman"/>
                          <a:cs typeface="Arial"/>
                        </a:rPr>
                        <a:t>IZ RPO weryfikuje spełnienie powyższego warunku po upływie okresu realizacji projektu wskazanego w umowie o dofinansowanie projektu. Kryterium wynika z Wytycznych w zakresie realizacji przedsięwzięć w obszarze włączenia społecznego  i zwalczania ubóstwa z wykorzystaniem środków Europejskiego Funduszu Społecznego  i Europejskiego Funduszu Rozwoju Regionalnego na lata 2014-2020.</a:t>
                      </a:r>
                    </a:p>
                    <a:p>
                      <a:pPr>
                        <a:lnSpc>
                          <a:spcPct val="115000"/>
                        </a:lnSpc>
                        <a:spcBef>
                          <a:spcPts val="600"/>
                        </a:spcBef>
                        <a:spcAft>
                          <a:spcPts val="600"/>
                        </a:spcAft>
                      </a:pPr>
                      <a:r>
                        <a:rPr lang="pl-PL" sz="1200" kern="1200" dirty="0">
                          <a:solidFill>
                            <a:schemeClr val="dk1"/>
                          </a:solidFill>
                          <a:effectLst/>
                          <a:latin typeface="Calibri"/>
                          <a:ea typeface="Times New Roman"/>
                          <a:cs typeface="Arial"/>
                        </a:rPr>
                        <a:t>Spełnienie kryterium jest warunkiem koniecznym do otrzymania dofinansowania. Ocena kryterium jest 0/1. Uzyskanie oceny „0” jest jednoznaczne z odrzuceniem projektu</a:t>
                      </a:r>
                    </a:p>
                  </a:txBody>
                  <a:tcPr marL="68580" marR="68580" marT="0" marB="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dk1"/>
                          </a:solidFill>
                          <a:effectLst/>
                          <a:latin typeface="Calibri"/>
                          <a:ea typeface="Times New Roman"/>
                          <a:cs typeface="Arial"/>
                        </a:rPr>
                        <a:t>0/1</a:t>
                      </a:r>
                    </a:p>
                    <a:p>
                      <a:endParaRPr lang="pl-PL" sz="1200" kern="1200" dirty="0">
                        <a:solidFill>
                          <a:schemeClr val="dk1"/>
                        </a:solidFill>
                        <a:effectLst/>
                        <a:latin typeface="Calibri"/>
                        <a:ea typeface="Times New Roman"/>
                        <a:cs typeface="Arial"/>
                      </a:endParaRPr>
                    </a:p>
                  </a:txBody>
                  <a:tcPr anchor="ctr" anchorCtr="1">
                    <a:solidFill>
                      <a:schemeClr val="accent1">
                        <a:lumMod val="20000"/>
                        <a:lumOff val="80000"/>
                      </a:schemeClr>
                    </a:solidFill>
                  </a:tcPr>
                </a:tc>
              </a:tr>
            </a:tbl>
          </a:graphicData>
        </a:graphic>
      </p:graphicFrame>
      <p:sp>
        <p:nvSpPr>
          <p:cNvPr id="3" name="Rectangle 1"/>
          <p:cNvSpPr>
            <a:spLocks noChangeArrowheads="1"/>
          </p:cNvSpPr>
          <p:nvPr/>
        </p:nvSpPr>
        <p:spPr bwMode="auto">
          <a:xfrm>
            <a:off x="223520" y="1025179"/>
            <a:ext cx="3383280" cy="400110"/>
          </a:xfrm>
          <a:prstGeom prst="rect">
            <a:avLst/>
          </a:prstGeom>
          <a:noFill/>
          <a:ln w="9525">
            <a:noFill/>
            <a:miter lim="800000"/>
            <a:headEnd/>
            <a:tailEnd/>
          </a:ln>
        </p:spPr>
        <p:txBody>
          <a:bodyPr wrap="square" anchor="ctr">
            <a:spAutoFit/>
          </a:bodyPr>
          <a:lstStyle/>
          <a:p>
            <a:pPr eaLnBrk="0" hangingPunct="0"/>
            <a:r>
              <a:rPr lang="pl-PL" sz="2000" b="1" dirty="0">
                <a:latin typeface="Calibri" pitchFamily="34" charset="0"/>
                <a:cs typeface="Calibri" pitchFamily="34" charset="0"/>
              </a:rPr>
              <a:t>KRYTERIA </a:t>
            </a:r>
            <a:r>
              <a:rPr lang="pl-PL" sz="2000" b="1" dirty="0" smtClean="0">
                <a:latin typeface="Calibri" pitchFamily="34" charset="0"/>
                <a:cs typeface="Calibri" pitchFamily="34" charset="0"/>
              </a:rPr>
              <a:t>DOSTĘPU </a:t>
            </a:r>
            <a:endParaRPr lang="pl-PL" sz="3200" dirty="0">
              <a:latin typeface="Calibri" pitchFamily="34" charset="0"/>
            </a:endParaRPr>
          </a:p>
        </p:txBody>
      </p:sp>
    </p:spTree>
    <p:extLst>
      <p:ext uri="{BB962C8B-B14F-4D97-AF65-F5344CB8AC3E}">
        <p14:creationId xmlns:p14="http://schemas.microsoft.com/office/powerpoint/2010/main" val="1809088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2" name="Tabela 1"/>
              <p:cNvGraphicFramePr>
                <a:graphicFrameLocks noGrp="1"/>
              </p:cNvGraphicFramePr>
              <p:nvPr>
                <p:extLst>
                  <p:ext uri="{D42A27DB-BD31-4B8C-83A1-F6EECF244321}">
                    <p14:modId xmlns:p14="http://schemas.microsoft.com/office/powerpoint/2010/main" val="4048187613"/>
                  </p:ext>
                </p:extLst>
              </p:nvPr>
            </p:nvGraphicFramePr>
            <p:xfrm>
              <a:off x="223520" y="1330039"/>
              <a:ext cx="8757919" cy="5280559"/>
            </p:xfrm>
            <a:graphic>
              <a:graphicData uri="http://schemas.openxmlformats.org/drawingml/2006/table">
                <a:tbl>
                  <a:tblPr firstRow="1" bandRow="1">
                    <a:tableStyleId>{5C22544A-7EE6-4342-B048-85BDC9FD1C3A}</a:tableStyleId>
                  </a:tblPr>
                  <a:tblGrid>
                    <a:gridCol w="446984"/>
                    <a:gridCol w="1981256"/>
                    <a:gridCol w="5387340"/>
                    <a:gridCol w="942339"/>
                  </a:tblGrid>
                  <a:tr h="460762">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 kryterium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dirty="0" smtClean="0"/>
                            <a:t>Punktacja</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400" dirty="0" smtClean="0"/>
                        </a:p>
                      </a:txBody>
                      <a:tcPr anchor="ctr"/>
                    </a:tc>
                  </a:tr>
                  <a:tr h="4762399">
                    <a:tc>
                      <a:txBody>
                        <a:bodyPr/>
                        <a:lstStyle/>
                        <a:p>
                          <a:pPr algn="l"/>
                          <a:r>
                            <a:rPr lang="pl-PL" sz="1100" kern="1200" dirty="0" smtClean="0">
                              <a:solidFill>
                                <a:schemeClr val="dk1"/>
                              </a:solidFill>
                              <a:effectLst/>
                              <a:latin typeface="Calibri"/>
                              <a:ea typeface="Times New Roman"/>
                              <a:cs typeface="Arial"/>
                            </a:rPr>
                            <a:t>4.</a:t>
                          </a:r>
                          <a:endParaRPr lang="pl-PL" sz="1100" kern="1200" dirty="0">
                            <a:solidFill>
                              <a:schemeClr val="dk1"/>
                            </a:solidFill>
                            <a:effectLst/>
                            <a:latin typeface="Calibri"/>
                            <a:ea typeface="Times New Roman"/>
                            <a:cs typeface="Arial"/>
                          </a:endParaRPr>
                        </a:p>
                      </a:txBody>
                      <a:tcPr anchor="ctr" anchorCtr="1">
                        <a:solidFill>
                          <a:schemeClr val="accent1">
                            <a:lumMod val="20000"/>
                            <a:lumOff val="80000"/>
                          </a:schemeClr>
                        </a:solidFill>
                      </a:tcPr>
                    </a:tc>
                    <a:tc>
                      <a:txBody>
                        <a:bodyPr/>
                        <a:lstStyle/>
                        <a:p>
                          <a:pPr>
                            <a:lnSpc>
                              <a:spcPct val="115000"/>
                            </a:lnSpc>
                            <a:spcBef>
                              <a:spcPts val="600"/>
                            </a:spcBef>
                            <a:spcAft>
                              <a:spcPts val="600"/>
                            </a:spcAft>
                          </a:pPr>
                          <a:r>
                            <a:rPr lang="pl-PL" sz="1100" kern="1200" dirty="0">
                              <a:solidFill>
                                <a:schemeClr val="dk1"/>
                              </a:solidFill>
                              <a:effectLst/>
                              <a:latin typeface="Calibri"/>
                              <a:ea typeface="Times New Roman"/>
                              <a:cs typeface="Arial"/>
                            </a:rPr>
                            <a:t>Średni miesięczny koszt wsparcia uczestnika (osoby  zagrożonej ubóstwem lub wykluczeniem społecznym) nie przekracza kwoty 1 200 PLN.</a:t>
                          </a:r>
                        </a:p>
                      </a:txBody>
                      <a:tcPr marL="68580" marR="68580" marT="0" marB="0" anchor="ctr">
                        <a:solidFill>
                          <a:schemeClr val="accent1">
                            <a:lumMod val="20000"/>
                            <a:lumOff val="80000"/>
                          </a:schemeClr>
                        </a:solidFill>
                      </a:tcPr>
                    </a:tc>
                    <a:tc>
                      <a:txBody>
                        <a:bodyPr/>
                        <a:lstStyle/>
                        <a:p>
                          <a:pPr>
                            <a:lnSpc>
                              <a:spcPct val="115000"/>
                            </a:lnSpc>
                            <a:spcBef>
                              <a:spcPts val="600"/>
                            </a:spcBef>
                            <a:spcAft>
                              <a:spcPts val="600"/>
                            </a:spcAft>
                          </a:pPr>
                          <a:r>
                            <a:rPr lang="pl-PL" sz="1000" kern="1200" dirty="0">
                              <a:solidFill>
                                <a:schemeClr val="dk1"/>
                              </a:solidFill>
                              <a:effectLst/>
                              <a:latin typeface="Calibri"/>
                              <a:ea typeface="Times New Roman"/>
                              <a:cs typeface="Arial"/>
                            </a:rPr>
                            <a:t>Kryterium będzie weryfikowane zgodnie z następującym wzorem:</a:t>
                          </a:r>
                        </a:p>
                        <a:p>
                          <a:pPr>
                            <a:lnSpc>
                              <a:spcPct val="115000"/>
                            </a:lnSpc>
                            <a:spcBef>
                              <a:spcPts val="600"/>
                            </a:spcBef>
                            <a:spcAft>
                              <a:spcPts val="600"/>
                            </a:spcAft>
                          </a:pPr>
                          <a14:m>
                            <m:oMathPara xmlns:m="http://schemas.openxmlformats.org/officeDocument/2006/math">
                              <m:oMathParaPr>
                                <m:jc m:val="centerGroup"/>
                              </m:oMathParaPr>
                              <m:oMath xmlns:m="http://schemas.openxmlformats.org/officeDocument/2006/math">
                                <m:r>
                                  <a:rPr lang="pl-PL" sz="700" kern="1200">
                                    <a:solidFill>
                                      <a:schemeClr val="dk1"/>
                                    </a:solidFill>
                                    <a:effectLst/>
                                    <a:latin typeface="Calibri"/>
                                    <a:ea typeface="Times New Roman"/>
                                    <a:cs typeface="Arial"/>
                                  </a:rPr>
                                  <m:t>ś</m:t>
                                </m:r>
                                <m:r>
                                  <m:rPr>
                                    <m:sty m:val="p"/>
                                  </m:rPr>
                                  <a:rPr lang="pl-PL" sz="700" kern="1200">
                                    <a:solidFill>
                                      <a:schemeClr val="dk1"/>
                                    </a:solidFill>
                                    <a:effectLst/>
                                    <a:latin typeface="Calibri"/>
                                    <a:ea typeface="Times New Roman"/>
                                    <a:cs typeface="Arial"/>
                                  </a:rPr>
                                  <m:t>redni</m:t>
                                </m:r>
                                <m:r>
                                  <a:rPr lang="pl-PL" sz="700" kern="1200">
                                    <a:solidFill>
                                      <a:schemeClr val="dk1"/>
                                    </a:solidFill>
                                    <a:effectLst/>
                                    <a:latin typeface="Calibri"/>
                                    <a:ea typeface="Times New Roman"/>
                                    <a:cs typeface="Arial"/>
                                  </a:rPr>
                                  <m:t> </m:t>
                                </m:r>
                                <m:r>
                                  <m:rPr>
                                    <m:sty m:val="p"/>
                                  </m:rPr>
                                  <a:rPr lang="pl-PL" sz="700" kern="1200">
                                    <a:solidFill>
                                      <a:schemeClr val="dk1"/>
                                    </a:solidFill>
                                    <a:effectLst/>
                                    <a:latin typeface="Calibri"/>
                                    <a:ea typeface="Times New Roman"/>
                                    <a:cs typeface="Arial"/>
                                  </a:rPr>
                                  <m:t>miesi</m:t>
                                </m:r>
                                <m:r>
                                  <a:rPr lang="pl-PL" sz="700" kern="1200">
                                    <a:solidFill>
                                      <a:schemeClr val="dk1"/>
                                    </a:solidFill>
                                    <a:effectLst/>
                                    <a:latin typeface="Calibri"/>
                                    <a:ea typeface="Times New Roman"/>
                                    <a:cs typeface="Arial"/>
                                  </a:rPr>
                                  <m:t>ę</m:t>
                                </m:r>
                                <m:r>
                                  <m:rPr>
                                    <m:sty m:val="p"/>
                                  </m:rPr>
                                  <a:rPr lang="pl-PL" sz="700" kern="1200">
                                    <a:solidFill>
                                      <a:schemeClr val="dk1"/>
                                    </a:solidFill>
                                    <a:effectLst/>
                                    <a:latin typeface="Calibri"/>
                                    <a:ea typeface="Times New Roman"/>
                                    <a:cs typeface="Arial"/>
                                  </a:rPr>
                                  <m:t>czny</m:t>
                                </m:r>
                                <m:r>
                                  <a:rPr lang="pl-PL" sz="700" kern="1200">
                                    <a:solidFill>
                                      <a:schemeClr val="dk1"/>
                                    </a:solidFill>
                                    <a:effectLst/>
                                    <a:latin typeface="Calibri"/>
                                    <a:ea typeface="Times New Roman"/>
                                    <a:cs typeface="Arial"/>
                                  </a:rPr>
                                  <m:t> </m:t>
                                </m:r>
                                <m:r>
                                  <m:rPr>
                                    <m:sty m:val="p"/>
                                  </m:rPr>
                                  <a:rPr lang="pl-PL" sz="700" kern="1200">
                                    <a:solidFill>
                                      <a:schemeClr val="dk1"/>
                                    </a:solidFill>
                                    <a:effectLst/>
                                    <a:latin typeface="Calibri"/>
                                    <a:ea typeface="Times New Roman"/>
                                    <a:cs typeface="Arial"/>
                                  </a:rPr>
                                  <m:t>koszt</m:t>
                                </m:r>
                                <m:r>
                                  <a:rPr lang="pl-PL" sz="700" kern="1200">
                                    <a:solidFill>
                                      <a:schemeClr val="dk1"/>
                                    </a:solidFill>
                                    <a:effectLst/>
                                    <a:latin typeface="Calibri"/>
                                    <a:ea typeface="Times New Roman"/>
                                    <a:cs typeface="Arial"/>
                                  </a:rPr>
                                  <m:t> </m:t>
                                </m:r>
                                <m:r>
                                  <m:rPr>
                                    <m:sty m:val="p"/>
                                  </m:rPr>
                                  <a:rPr lang="pl-PL" sz="700" kern="1200">
                                    <a:solidFill>
                                      <a:schemeClr val="dk1"/>
                                    </a:solidFill>
                                    <a:effectLst/>
                                    <a:latin typeface="Calibri"/>
                                    <a:ea typeface="Times New Roman"/>
                                    <a:cs typeface="Arial"/>
                                  </a:rPr>
                                  <m:t>wsparcia</m:t>
                                </m:r>
                                <m:r>
                                  <a:rPr lang="pl-PL" sz="700" kern="1200">
                                    <a:solidFill>
                                      <a:schemeClr val="dk1"/>
                                    </a:solidFill>
                                    <a:effectLst/>
                                    <a:latin typeface="Calibri"/>
                                    <a:ea typeface="Times New Roman"/>
                                    <a:cs typeface="Arial"/>
                                  </a:rPr>
                                  <m:t> =</m:t>
                                </m:r>
                                <m:f>
                                  <m:fPr>
                                    <m:ctrlPr>
                                      <a:rPr lang="pl-PL" sz="700" kern="1200">
                                        <a:solidFill>
                                          <a:schemeClr val="dk1"/>
                                        </a:solidFill>
                                        <a:effectLst/>
                                        <a:latin typeface="Calibri"/>
                                        <a:ea typeface="Times New Roman"/>
                                        <a:cs typeface="Arial"/>
                                      </a:rPr>
                                    </m:ctrlPr>
                                  </m:fPr>
                                  <m:num>
                                    <m:r>
                                      <a:rPr lang="pl-PL" sz="700" kern="1200">
                                        <a:solidFill>
                                          <a:schemeClr val="dk1"/>
                                        </a:solidFill>
                                        <a:effectLst/>
                                        <a:latin typeface="Calibri"/>
                                        <a:ea typeface="Times New Roman"/>
                                        <a:cs typeface="Arial"/>
                                      </a:rPr>
                                      <m:t> </m:t>
                                    </m:r>
                                    <m:r>
                                      <m:rPr>
                                        <m:sty m:val="p"/>
                                      </m:rPr>
                                      <a:rPr lang="pl-PL" sz="700" kern="1200">
                                        <a:solidFill>
                                          <a:schemeClr val="dk1"/>
                                        </a:solidFill>
                                        <a:effectLst/>
                                        <a:latin typeface="Calibri"/>
                                        <a:ea typeface="Times New Roman"/>
                                        <a:cs typeface="Arial"/>
                                      </a:rPr>
                                      <m:t>Warto</m:t>
                                    </m:r>
                                    <m:r>
                                      <a:rPr lang="pl-PL" sz="700" kern="1200">
                                        <a:solidFill>
                                          <a:schemeClr val="dk1"/>
                                        </a:solidFill>
                                        <a:effectLst/>
                                        <a:latin typeface="Calibri"/>
                                        <a:ea typeface="Times New Roman"/>
                                        <a:cs typeface="Arial"/>
                                      </a:rPr>
                                      <m:t>ść </m:t>
                                    </m:r>
                                    <m:r>
                                      <m:rPr>
                                        <m:sty m:val="p"/>
                                      </m:rPr>
                                      <a:rPr lang="pl-PL" sz="700" kern="1200">
                                        <a:solidFill>
                                          <a:schemeClr val="dk1"/>
                                        </a:solidFill>
                                        <a:effectLst/>
                                        <a:latin typeface="Calibri"/>
                                        <a:ea typeface="Times New Roman"/>
                                        <a:cs typeface="Arial"/>
                                      </a:rPr>
                                      <m:t>projektu</m:t>
                                    </m:r>
                                    <m:r>
                                      <a:rPr lang="pl-PL" sz="700" kern="1200">
                                        <a:solidFill>
                                          <a:schemeClr val="dk1"/>
                                        </a:solidFill>
                                        <a:effectLst/>
                                        <a:latin typeface="Calibri"/>
                                        <a:ea typeface="Times New Roman"/>
                                        <a:cs typeface="Arial"/>
                                      </a:rPr>
                                      <m:t> </m:t>
                                    </m:r>
                                    <m:d>
                                      <m:dPr>
                                        <m:ctrlPr>
                                          <a:rPr lang="pl-PL" sz="700" kern="1200">
                                            <a:solidFill>
                                              <a:schemeClr val="dk1"/>
                                            </a:solidFill>
                                            <a:effectLst/>
                                            <a:latin typeface="Calibri"/>
                                            <a:ea typeface="Times New Roman"/>
                                            <a:cs typeface="Arial"/>
                                          </a:rPr>
                                        </m:ctrlPr>
                                      </m:dPr>
                                      <m:e>
                                        <m:eqArr>
                                          <m:eqArrPr>
                                            <m:ctrlPr>
                                              <a:rPr lang="pl-PL" sz="700" kern="1200">
                                                <a:solidFill>
                                                  <a:schemeClr val="dk1"/>
                                                </a:solidFill>
                                                <a:effectLst/>
                                                <a:latin typeface="Calibri"/>
                                                <a:ea typeface="Times New Roman"/>
                                                <a:cs typeface="Arial"/>
                                              </a:rPr>
                                            </m:ctrlPr>
                                          </m:eqArrPr>
                                          <m:e>
                                            <m:r>
                                              <m:rPr>
                                                <m:sty m:val="p"/>
                                              </m:rPr>
                                              <a:rPr lang="pl-PL" sz="700" kern="1200">
                                                <a:solidFill>
                                                  <a:schemeClr val="dk1"/>
                                                </a:solidFill>
                                                <a:effectLst/>
                                                <a:latin typeface="Calibri"/>
                                                <a:ea typeface="Times New Roman"/>
                                                <a:cs typeface="Arial"/>
                                              </a:rPr>
                                              <m:t>w</m:t>
                                            </m:r>
                                            <m:r>
                                              <a:rPr lang="pl-PL" sz="700" kern="1200">
                                                <a:solidFill>
                                                  <a:schemeClr val="dk1"/>
                                                </a:solidFill>
                                                <a:effectLst/>
                                                <a:latin typeface="Calibri"/>
                                                <a:ea typeface="Times New Roman"/>
                                                <a:cs typeface="Arial"/>
                                              </a:rPr>
                                              <m:t> </m:t>
                                            </m:r>
                                            <m:r>
                                              <m:rPr>
                                                <m:sty m:val="p"/>
                                              </m:rPr>
                                              <a:rPr lang="pl-PL" sz="700" kern="1200">
                                                <a:solidFill>
                                                  <a:schemeClr val="dk1"/>
                                                </a:solidFill>
                                                <a:effectLst/>
                                                <a:latin typeface="Calibri"/>
                                                <a:ea typeface="Times New Roman"/>
                                                <a:cs typeface="Arial"/>
                                              </a:rPr>
                                              <m:t>tym</m:t>
                                            </m:r>
                                            <m:r>
                                              <a:rPr lang="pl-PL" sz="700" kern="1200">
                                                <a:solidFill>
                                                  <a:schemeClr val="dk1"/>
                                                </a:solidFill>
                                                <a:effectLst/>
                                                <a:latin typeface="Calibri"/>
                                                <a:ea typeface="Times New Roman"/>
                                                <a:cs typeface="Arial"/>
                                              </a:rPr>
                                              <m:t> </m:t>
                                            </m:r>
                                            <m:r>
                                              <m:rPr>
                                                <m:sty m:val="p"/>
                                              </m:rPr>
                                              <a:rPr lang="pl-PL" sz="700" kern="1200">
                                                <a:solidFill>
                                                  <a:schemeClr val="dk1"/>
                                                </a:solidFill>
                                                <a:effectLst/>
                                                <a:latin typeface="Calibri"/>
                                                <a:ea typeface="Times New Roman"/>
                                                <a:cs typeface="Arial"/>
                                              </a:rPr>
                                              <m:t>r</m:t>
                                            </m:r>
                                            <m:r>
                                              <a:rPr lang="pl-PL" sz="700" kern="1200">
                                                <a:solidFill>
                                                  <a:schemeClr val="dk1"/>
                                                </a:solidFill>
                                                <a:effectLst/>
                                                <a:latin typeface="Calibri"/>
                                                <a:ea typeface="Times New Roman"/>
                                                <a:cs typeface="Arial"/>
                                              </a:rPr>
                                              <m:t>ó</m:t>
                                            </m:r>
                                            <m:r>
                                              <m:rPr>
                                                <m:sty m:val="p"/>
                                              </m:rPr>
                                              <a:rPr lang="pl-PL" sz="700" kern="1200">
                                                <a:solidFill>
                                                  <a:schemeClr val="dk1"/>
                                                </a:solidFill>
                                                <a:effectLst/>
                                                <a:latin typeface="Calibri"/>
                                                <a:ea typeface="Times New Roman"/>
                                                <a:cs typeface="Arial"/>
                                              </a:rPr>
                                              <m:t>wnie</m:t>
                                            </m:r>
                                            <m:r>
                                              <a:rPr lang="pl-PL" sz="700" kern="1200">
                                                <a:solidFill>
                                                  <a:schemeClr val="dk1"/>
                                                </a:solidFill>
                                                <a:effectLst/>
                                                <a:latin typeface="Calibri"/>
                                                <a:ea typeface="Times New Roman"/>
                                                <a:cs typeface="Arial"/>
                                              </a:rPr>
                                              <m:t>ż </m:t>
                                            </m:r>
                                            <m:r>
                                              <m:rPr>
                                                <m:sty m:val="p"/>
                                              </m:rPr>
                                              <a:rPr lang="pl-PL" sz="700" kern="1200">
                                                <a:solidFill>
                                                  <a:schemeClr val="dk1"/>
                                                </a:solidFill>
                                                <a:effectLst/>
                                                <a:latin typeface="Calibri"/>
                                                <a:ea typeface="Times New Roman"/>
                                                <a:cs typeface="Arial"/>
                                              </a:rPr>
                                              <m:t>wk</m:t>
                                            </m:r>
                                            <m:r>
                                              <a:rPr lang="pl-PL" sz="700" kern="1200">
                                                <a:solidFill>
                                                  <a:schemeClr val="dk1"/>
                                                </a:solidFill>
                                                <a:effectLst/>
                                                <a:latin typeface="Calibri"/>
                                                <a:ea typeface="Times New Roman"/>
                                                <a:cs typeface="Arial"/>
                                              </a:rPr>
                                              <m:t>ł</m:t>
                                            </m:r>
                                            <m:r>
                                              <m:rPr>
                                                <m:sty m:val="p"/>
                                              </m:rPr>
                                              <a:rPr lang="pl-PL" sz="700" kern="1200">
                                                <a:solidFill>
                                                  <a:schemeClr val="dk1"/>
                                                </a:solidFill>
                                                <a:effectLst/>
                                                <a:latin typeface="Calibri"/>
                                                <a:ea typeface="Times New Roman"/>
                                                <a:cs typeface="Arial"/>
                                              </a:rPr>
                                              <m:t>ad</m:t>
                                            </m:r>
                                            <m:r>
                                              <a:rPr lang="pl-PL" sz="700" kern="1200">
                                                <a:solidFill>
                                                  <a:schemeClr val="dk1"/>
                                                </a:solidFill>
                                                <a:effectLst/>
                                                <a:latin typeface="Calibri"/>
                                                <a:ea typeface="Times New Roman"/>
                                                <a:cs typeface="Arial"/>
                                              </a:rPr>
                                              <m:t> </m:t>
                                            </m:r>
                                            <m:r>
                                              <m:rPr>
                                                <m:sty m:val="p"/>
                                              </m:rPr>
                                              <a:rPr lang="pl-PL" sz="700" kern="1200">
                                                <a:solidFill>
                                                  <a:schemeClr val="dk1"/>
                                                </a:solidFill>
                                                <a:effectLst/>
                                                <a:latin typeface="Calibri"/>
                                                <a:ea typeface="Times New Roman"/>
                                                <a:cs typeface="Arial"/>
                                              </a:rPr>
                                              <m:t>w</m:t>
                                            </m:r>
                                            <m:r>
                                              <a:rPr lang="pl-PL" sz="700" kern="1200">
                                                <a:solidFill>
                                                  <a:schemeClr val="dk1"/>
                                                </a:solidFill>
                                                <a:effectLst/>
                                                <a:latin typeface="Calibri"/>
                                                <a:ea typeface="Times New Roman"/>
                                                <a:cs typeface="Arial"/>
                                              </a:rPr>
                                              <m:t>ł</m:t>
                                            </m:r>
                                            <m:r>
                                              <m:rPr>
                                                <m:sty m:val="p"/>
                                              </m:rPr>
                                              <a:rPr lang="pl-PL" sz="700" kern="1200">
                                                <a:solidFill>
                                                  <a:schemeClr val="dk1"/>
                                                </a:solidFill>
                                                <a:effectLst/>
                                                <a:latin typeface="Calibri"/>
                                                <a:ea typeface="Times New Roman"/>
                                                <a:cs typeface="Arial"/>
                                              </a:rPr>
                                              <m:t>asny</m:t>
                                            </m:r>
                                            <m:r>
                                              <a:rPr lang="pl-PL" sz="700" kern="1200">
                                                <a:solidFill>
                                                  <a:schemeClr val="dk1"/>
                                                </a:solidFill>
                                                <a:effectLst/>
                                                <a:latin typeface="Calibri"/>
                                                <a:ea typeface="Times New Roman"/>
                                                <a:cs typeface="Arial"/>
                                              </a:rPr>
                                              <m:t> </m:t>
                                            </m:r>
                                          </m:e>
                                          <m:e>
                                            <m:r>
                                              <m:rPr>
                                                <m:sty m:val="p"/>
                                              </m:rPr>
                                              <a:rPr lang="pl-PL" sz="700" kern="1200">
                                                <a:solidFill>
                                                  <a:schemeClr val="dk1"/>
                                                </a:solidFill>
                                                <a:effectLst/>
                                                <a:latin typeface="Calibri"/>
                                                <a:ea typeface="Times New Roman"/>
                                                <a:cs typeface="Arial"/>
                                              </a:rPr>
                                              <m:t>i</m:t>
                                            </m:r>
                                            <m:r>
                                              <a:rPr lang="pl-PL" sz="700" kern="1200">
                                                <a:solidFill>
                                                  <a:schemeClr val="dk1"/>
                                                </a:solidFill>
                                                <a:effectLst/>
                                                <a:latin typeface="Calibri"/>
                                                <a:ea typeface="Times New Roman"/>
                                                <a:cs typeface="Arial"/>
                                              </a:rPr>
                                              <m:t> </m:t>
                                            </m:r>
                                            <m:r>
                                              <m:rPr>
                                                <m:sty m:val="p"/>
                                              </m:rPr>
                                              <a:rPr lang="pl-PL" sz="700" kern="1200">
                                                <a:solidFill>
                                                  <a:schemeClr val="dk1"/>
                                                </a:solidFill>
                                                <a:effectLst/>
                                                <a:latin typeface="Calibri"/>
                                                <a:ea typeface="Times New Roman"/>
                                                <a:cs typeface="Arial"/>
                                              </a:rPr>
                                              <m:t>koszty</m:t>
                                            </m:r>
                                            <m:r>
                                              <a:rPr lang="pl-PL" sz="700" kern="1200">
                                                <a:solidFill>
                                                  <a:schemeClr val="dk1"/>
                                                </a:solidFill>
                                                <a:effectLst/>
                                                <a:latin typeface="Calibri"/>
                                                <a:ea typeface="Times New Roman"/>
                                                <a:cs typeface="Arial"/>
                                              </a:rPr>
                                              <m:t> </m:t>
                                            </m:r>
                                            <m:r>
                                              <m:rPr>
                                                <m:sty m:val="p"/>
                                              </m:rPr>
                                              <a:rPr lang="pl-PL" sz="700" kern="1200">
                                                <a:solidFill>
                                                  <a:schemeClr val="dk1"/>
                                                </a:solidFill>
                                                <a:effectLst/>
                                                <a:latin typeface="Calibri"/>
                                                <a:ea typeface="Times New Roman"/>
                                                <a:cs typeface="Arial"/>
                                              </a:rPr>
                                              <m:t>po</m:t>
                                            </m:r>
                                            <m:r>
                                              <a:rPr lang="pl-PL" sz="700" kern="1200">
                                                <a:solidFill>
                                                  <a:schemeClr val="dk1"/>
                                                </a:solidFill>
                                                <a:effectLst/>
                                                <a:latin typeface="Calibri"/>
                                                <a:ea typeface="Times New Roman"/>
                                                <a:cs typeface="Arial"/>
                                              </a:rPr>
                                              <m:t>ś</m:t>
                                            </m:r>
                                            <m:r>
                                              <m:rPr>
                                                <m:sty m:val="p"/>
                                              </m:rPr>
                                              <a:rPr lang="pl-PL" sz="700" kern="1200">
                                                <a:solidFill>
                                                  <a:schemeClr val="dk1"/>
                                                </a:solidFill>
                                                <a:effectLst/>
                                                <a:latin typeface="Calibri"/>
                                                <a:ea typeface="Times New Roman"/>
                                                <a:cs typeface="Arial"/>
                                              </a:rPr>
                                              <m:t>rednie</m:t>
                                            </m:r>
                                          </m:e>
                                        </m:eqArr>
                                      </m:e>
                                    </m:d>
                                  </m:num>
                                  <m:den>
                                    <m:eqArr>
                                      <m:eqArrPr>
                                        <m:ctrlPr>
                                          <a:rPr lang="pl-PL" sz="700" kern="1200">
                                            <a:solidFill>
                                              <a:schemeClr val="dk1"/>
                                            </a:solidFill>
                                            <a:effectLst/>
                                            <a:latin typeface="Calibri"/>
                                            <a:ea typeface="Times New Roman"/>
                                            <a:cs typeface="Arial"/>
                                          </a:rPr>
                                        </m:ctrlPr>
                                      </m:eqArrPr>
                                      <m:e>
                                        <m:r>
                                          <m:rPr>
                                            <m:sty m:val="p"/>
                                          </m:rPr>
                                          <a:rPr lang="pl-PL" sz="700" kern="1200">
                                            <a:solidFill>
                                              <a:schemeClr val="dk1"/>
                                            </a:solidFill>
                                            <a:effectLst/>
                                            <a:latin typeface="Calibri"/>
                                            <a:ea typeface="Times New Roman"/>
                                            <a:cs typeface="Arial"/>
                                          </a:rPr>
                                          <m:t>Warto</m:t>
                                        </m:r>
                                        <m:r>
                                          <a:rPr lang="pl-PL" sz="700" kern="1200">
                                            <a:solidFill>
                                              <a:schemeClr val="dk1"/>
                                            </a:solidFill>
                                            <a:effectLst/>
                                            <a:latin typeface="Calibri"/>
                                            <a:ea typeface="Times New Roman"/>
                                            <a:cs typeface="Arial"/>
                                          </a:rPr>
                                          <m:t>ść </m:t>
                                        </m:r>
                                        <m:r>
                                          <m:rPr>
                                            <m:sty m:val="p"/>
                                          </m:rPr>
                                          <a:rPr lang="pl-PL" sz="700" kern="1200">
                                            <a:solidFill>
                                              <a:schemeClr val="dk1"/>
                                            </a:solidFill>
                                            <a:effectLst/>
                                            <a:latin typeface="Calibri"/>
                                            <a:ea typeface="Times New Roman"/>
                                            <a:cs typeface="Arial"/>
                                          </a:rPr>
                                          <m:t>wska</m:t>
                                        </m:r>
                                        <m:r>
                                          <a:rPr lang="pl-PL" sz="700" kern="1200">
                                            <a:solidFill>
                                              <a:schemeClr val="dk1"/>
                                            </a:solidFill>
                                            <a:effectLst/>
                                            <a:latin typeface="Calibri"/>
                                            <a:ea typeface="Times New Roman"/>
                                            <a:cs typeface="Arial"/>
                                          </a:rPr>
                                          <m:t>ź</m:t>
                                        </m:r>
                                        <m:r>
                                          <m:rPr>
                                            <m:sty m:val="p"/>
                                          </m:rPr>
                                          <a:rPr lang="pl-PL" sz="700" kern="1200">
                                            <a:solidFill>
                                              <a:schemeClr val="dk1"/>
                                            </a:solidFill>
                                            <a:effectLst/>
                                            <a:latin typeface="Calibri"/>
                                            <a:ea typeface="Times New Roman"/>
                                            <a:cs typeface="Arial"/>
                                          </a:rPr>
                                          <m:t>nika</m:t>
                                        </m:r>
                                        <m:r>
                                          <a:rPr lang="pl-PL" sz="700" kern="1200">
                                            <a:solidFill>
                                              <a:schemeClr val="dk1"/>
                                            </a:solidFill>
                                            <a:effectLst/>
                                            <a:latin typeface="Calibri"/>
                                            <a:ea typeface="Times New Roman"/>
                                            <a:cs typeface="Arial"/>
                                          </a:rPr>
                                          <m:t>  </m:t>
                                        </m:r>
                                        <m:r>
                                          <m:rPr>
                                            <m:sty m:val="p"/>
                                          </m:rPr>
                                          <a:rPr lang="pl-PL" sz="700" kern="1200">
                                            <a:solidFill>
                                              <a:schemeClr val="dk1"/>
                                            </a:solidFill>
                                            <a:effectLst/>
                                            <a:latin typeface="Calibri"/>
                                            <a:ea typeface="Times New Roman"/>
                                            <a:cs typeface="Arial"/>
                                          </a:rPr>
                                          <m:t>produktu</m:t>
                                        </m:r>
                                        <m:r>
                                          <a:rPr lang="pl-PL" sz="700" kern="1200">
                                            <a:solidFill>
                                              <a:schemeClr val="dk1"/>
                                            </a:solidFill>
                                            <a:effectLst/>
                                            <a:latin typeface="Calibri"/>
                                            <a:ea typeface="Times New Roman"/>
                                            <a:cs typeface="Arial"/>
                                          </a:rPr>
                                          <m:t>: </m:t>
                                        </m:r>
                                      </m:e>
                                      <m:e>
                                        <m:r>
                                          <m:rPr>
                                            <m:sty m:val="p"/>
                                          </m:rPr>
                                          <a:rPr lang="pl-PL" sz="700" kern="1200">
                                            <a:solidFill>
                                              <a:schemeClr val="dk1"/>
                                            </a:solidFill>
                                            <a:effectLst/>
                                            <a:latin typeface="Calibri"/>
                                            <a:ea typeface="Times New Roman"/>
                                            <a:cs typeface="Arial"/>
                                          </a:rPr>
                                          <m:t>Liczba</m:t>
                                        </m:r>
                                        <m:r>
                                          <a:rPr lang="pl-PL" sz="700" kern="1200">
                                            <a:solidFill>
                                              <a:schemeClr val="dk1"/>
                                            </a:solidFill>
                                            <a:effectLst/>
                                            <a:latin typeface="Calibri"/>
                                            <a:ea typeface="Times New Roman"/>
                                            <a:cs typeface="Arial"/>
                                          </a:rPr>
                                          <m:t> </m:t>
                                        </m:r>
                                        <m:r>
                                          <m:rPr>
                                            <m:sty m:val="p"/>
                                          </m:rPr>
                                          <a:rPr lang="pl-PL" sz="700" kern="1200">
                                            <a:solidFill>
                                              <a:schemeClr val="dk1"/>
                                            </a:solidFill>
                                            <a:effectLst/>
                                            <a:latin typeface="Calibri"/>
                                            <a:ea typeface="Times New Roman"/>
                                            <a:cs typeface="Arial"/>
                                          </a:rPr>
                                          <m:t>os</m:t>
                                        </m:r>
                                        <m:r>
                                          <a:rPr lang="pl-PL" sz="700" kern="1200">
                                            <a:solidFill>
                                              <a:schemeClr val="dk1"/>
                                            </a:solidFill>
                                            <a:effectLst/>
                                            <a:latin typeface="Calibri"/>
                                            <a:ea typeface="Times New Roman"/>
                                            <a:cs typeface="Arial"/>
                                          </a:rPr>
                                          <m:t>ó</m:t>
                                        </m:r>
                                        <m:r>
                                          <m:rPr>
                                            <m:sty m:val="p"/>
                                          </m:rPr>
                                          <a:rPr lang="pl-PL" sz="700" kern="1200">
                                            <a:solidFill>
                                              <a:schemeClr val="dk1"/>
                                            </a:solidFill>
                                            <a:effectLst/>
                                            <a:latin typeface="Calibri"/>
                                            <a:ea typeface="Times New Roman"/>
                                            <a:cs typeface="Arial"/>
                                          </a:rPr>
                                          <m:t>b</m:t>
                                        </m:r>
                                        <m:r>
                                          <a:rPr lang="pl-PL" sz="700" kern="1200">
                                            <a:solidFill>
                                              <a:schemeClr val="dk1"/>
                                            </a:solidFill>
                                            <a:effectLst/>
                                            <a:latin typeface="Calibri"/>
                                            <a:ea typeface="Times New Roman"/>
                                            <a:cs typeface="Arial"/>
                                          </a:rPr>
                                          <m:t> </m:t>
                                        </m:r>
                                        <m:r>
                                          <m:rPr>
                                            <m:sty m:val="p"/>
                                          </m:rPr>
                                          <a:rPr lang="pl-PL" sz="700" kern="1200">
                                            <a:solidFill>
                                              <a:schemeClr val="dk1"/>
                                            </a:solidFill>
                                            <a:effectLst/>
                                            <a:latin typeface="Calibri"/>
                                            <a:ea typeface="Times New Roman"/>
                                            <a:cs typeface="Arial"/>
                                          </a:rPr>
                                          <m:t>zagro</m:t>
                                        </m:r>
                                        <m:r>
                                          <a:rPr lang="pl-PL" sz="700" kern="1200">
                                            <a:solidFill>
                                              <a:schemeClr val="dk1"/>
                                            </a:solidFill>
                                            <a:effectLst/>
                                            <a:latin typeface="Calibri"/>
                                            <a:ea typeface="Times New Roman"/>
                                            <a:cs typeface="Arial"/>
                                          </a:rPr>
                                          <m:t>ż</m:t>
                                        </m:r>
                                        <m:r>
                                          <m:rPr>
                                            <m:sty m:val="p"/>
                                          </m:rPr>
                                          <a:rPr lang="pl-PL" sz="700" kern="1200">
                                            <a:solidFill>
                                              <a:schemeClr val="dk1"/>
                                            </a:solidFill>
                                            <a:effectLst/>
                                            <a:latin typeface="Calibri"/>
                                            <a:ea typeface="Times New Roman"/>
                                            <a:cs typeface="Arial"/>
                                          </a:rPr>
                                          <m:t>onych</m:t>
                                        </m:r>
                                        <m:r>
                                          <a:rPr lang="pl-PL" sz="700" kern="1200">
                                            <a:solidFill>
                                              <a:schemeClr val="dk1"/>
                                            </a:solidFill>
                                            <a:effectLst/>
                                            <a:latin typeface="Calibri"/>
                                            <a:ea typeface="Times New Roman"/>
                                            <a:cs typeface="Arial"/>
                                          </a:rPr>
                                          <m:t> </m:t>
                                        </m:r>
                                        <m:r>
                                          <m:rPr>
                                            <m:sty m:val="p"/>
                                          </m:rPr>
                                          <a:rPr lang="pl-PL" sz="700" kern="1200">
                                            <a:solidFill>
                                              <a:schemeClr val="dk1"/>
                                            </a:solidFill>
                                            <a:effectLst/>
                                            <a:latin typeface="Calibri"/>
                                            <a:ea typeface="Times New Roman"/>
                                            <a:cs typeface="Arial"/>
                                          </a:rPr>
                                          <m:t>ub</m:t>
                                        </m:r>
                                        <m:r>
                                          <a:rPr lang="pl-PL" sz="700" kern="1200">
                                            <a:solidFill>
                                              <a:schemeClr val="dk1"/>
                                            </a:solidFill>
                                            <a:effectLst/>
                                            <a:latin typeface="Calibri"/>
                                            <a:ea typeface="Times New Roman"/>
                                            <a:cs typeface="Arial"/>
                                          </a:rPr>
                                          <m:t>ó</m:t>
                                        </m:r>
                                        <m:r>
                                          <m:rPr>
                                            <m:sty m:val="p"/>
                                          </m:rPr>
                                          <a:rPr lang="pl-PL" sz="700" kern="1200">
                                            <a:solidFill>
                                              <a:schemeClr val="dk1"/>
                                            </a:solidFill>
                                            <a:effectLst/>
                                            <a:latin typeface="Calibri"/>
                                            <a:ea typeface="Times New Roman"/>
                                            <a:cs typeface="Arial"/>
                                          </a:rPr>
                                          <m:t>stwem</m:t>
                                        </m:r>
                                        <m:r>
                                          <a:rPr lang="pl-PL" sz="700" kern="1200">
                                            <a:solidFill>
                                              <a:schemeClr val="dk1"/>
                                            </a:solidFill>
                                            <a:effectLst/>
                                            <a:latin typeface="Calibri"/>
                                            <a:ea typeface="Times New Roman"/>
                                            <a:cs typeface="Arial"/>
                                          </a:rPr>
                                          <m:t>  </m:t>
                                        </m:r>
                                      </m:e>
                                      <m:e>
                                        <m:r>
                                          <m:rPr>
                                            <m:sty m:val="p"/>
                                          </m:rPr>
                                          <a:rPr lang="pl-PL" sz="700" kern="1200">
                                            <a:solidFill>
                                              <a:schemeClr val="dk1"/>
                                            </a:solidFill>
                                            <a:effectLst/>
                                            <a:latin typeface="Calibri"/>
                                            <a:ea typeface="Times New Roman"/>
                                            <a:cs typeface="Arial"/>
                                          </a:rPr>
                                          <m:t>lub</m:t>
                                        </m:r>
                                        <m:r>
                                          <a:rPr lang="pl-PL" sz="700" kern="1200">
                                            <a:solidFill>
                                              <a:schemeClr val="dk1"/>
                                            </a:solidFill>
                                            <a:effectLst/>
                                            <a:latin typeface="Calibri"/>
                                            <a:ea typeface="Times New Roman"/>
                                            <a:cs typeface="Arial"/>
                                          </a:rPr>
                                          <m:t> </m:t>
                                        </m:r>
                                        <m:r>
                                          <m:rPr>
                                            <m:sty m:val="p"/>
                                          </m:rPr>
                                          <a:rPr lang="pl-PL" sz="700" kern="1200">
                                            <a:solidFill>
                                              <a:schemeClr val="dk1"/>
                                            </a:solidFill>
                                            <a:effectLst/>
                                            <a:latin typeface="Calibri"/>
                                            <a:ea typeface="Times New Roman"/>
                                            <a:cs typeface="Arial"/>
                                          </a:rPr>
                                          <m:t>wykluczeniem</m:t>
                                        </m:r>
                                        <m:r>
                                          <a:rPr lang="pl-PL" sz="700" kern="1200">
                                            <a:solidFill>
                                              <a:schemeClr val="dk1"/>
                                            </a:solidFill>
                                            <a:effectLst/>
                                            <a:latin typeface="Calibri"/>
                                            <a:ea typeface="Times New Roman"/>
                                            <a:cs typeface="Arial"/>
                                          </a:rPr>
                                          <m:t> </m:t>
                                        </m:r>
                                        <m:r>
                                          <m:rPr>
                                            <m:sty m:val="p"/>
                                          </m:rPr>
                                          <a:rPr lang="pl-PL" sz="700" kern="1200">
                                            <a:solidFill>
                                              <a:schemeClr val="dk1"/>
                                            </a:solidFill>
                                            <a:effectLst/>
                                            <a:latin typeface="Calibri"/>
                                            <a:ea typeface="Times New Roman"/>
                                            <a:cs typeface="Arial"/>
                                          </a:rPr>
                                          <m:t>spo</m:t>
                                        </m:r>
                                        <m:r>
                                          <a:rPr lang="pl-PL" sz="700" kern="1200">
                                            <a:solidFill>
                                              <a:schemeClr val="dk1"/>
                                            </a:solidFill>
                                            <a:effectLst/>
                                            <a:latin typeface="Calibri"/>
                                            <a:ea typeface="Times New Roman"/>
                                            <a:cs typeface="Arial"/>
                                          </a:rPr>
                                          <m:t>ł</m:t>
                                        </m:r>
                                        <m:r>
                                          <m:rPr>
                                            <m:sty m:val="p"/>
                                          </m:rPr>
                                          <a:rPr lang="pl-PL" sz="700" kern="1200">
                                            <a:solidFill>
                                              <a:schemeClr val="dk1"/>
                                            </a:solidFill>
                                            <a:effectLst/>
                                            <a:latin typeface="Calibri"/>
                                            <a:ea typeface="Times New Roman"/>
                                            <a:cs typeface="Arial"/>
                                          </a:rPr>
                                          <m:t>ecznym</m:t>
                                        </m:r>
                                        <m:r>
                                          <a:rPr lang="pl-PL" sz="700" kern="1200">
                                            <a:solidFill>
                                              <a:schemeClr val="dk1"/>
                                            </a:solidFill>
                                            <a:effectLst/>
                                            <a:latin typeface="Calibri"/>
                                            <a:ea typeface="Times New Roman"/>
                                            <a:cs typeface="Arial"/>
                                          </a:rPr>
                                          <m:t> </m:t>
                                        </m:r>
                                      </m:e>
                                      <m:e>
                                        <m:r>
                                          <m:rPr>
                                            <m:sty m:val="p"/>
                                          </m:rPr>
                                          <a:rPr lang="pl-PL" sz="700" kern="1200">
                                            <a:solidFill>
                                              <a:schemeClr val="dk1"/>
                                            </a:solidFill>
                                            <a:effectLst/>
                                            <a:latin typeface="Calibri"/>
                                            <a:ea typeface="Times New Roman"/>
                                            <a:cs typeface="Arial"/>
                                          </a:rPr>
                                          <m:t>obj</m:t>
                                        </m:r>
                                        <m:r>
                                          <a:rPr lang="pl-PL" sz="700" kern="1200">
                                            <a:solidFill>
                                              <a:schemeClr val="dk1"/>
                                            </a:solidFill>
                                            <a:effectLst/>
                                            <a:latin typeface="Calibri"/>
                                            <a:ea typeface="Times New Roman"/>
                                            <a:cs typeface="Arial"/>
                                          </a:rPr>
                                          <m:t>ę</m:t>
                                        </m:r>
                                        <m:r>
                                          <m:rPr>
                                            <m:sty m:val="p"/>
                                          </m:rPr>
                                          <a:rPr lang="pl-PL" sz="700" kern="1200">
                                            <a:solidFill>
                                              <a:schemeClr val="dk1"/>
                                            </a:solidFill>
                                            <a:effectLst/>
                                            <a:latin typeface="Calibri"/>
                                            <a:ea typeface="Times New Roman"/>
                                            <a:cs typeface="Arial"/>
                                          </a:rPr>
                                          <m:t>tych</m:t>
                                        </m:r>
                                        <m:r>
                                          <a:rPr lang="pl-PL" sz="700" kern="1200">
                                            <a:solidFill>
                                              <a:schemeClr val="dk1"/>
                                            </a:solidFill>
                                            <a:effectLst/>
                                            <a:latin typeface="Calibri"/>
                                            <a:ea typeface="Times New Roman"/>
                                            <a:cs typeface="Arial"/>
                                          </a:rPr>
                                          <m:t> </m:t>
                                        </m:r>
                                        <m:r>
                                          <m:rPr>
                                            <m:sty m:val="p"/>
                                          </m:rPr>
                                          <a:rPr lang="pl-PL" sz="700" kern="1200">
                                            <a:solidFill>
                                              <a:schemeClr val="dk1"/>
                                            </a:solidFill>
                                            <a:effectLst/>
                                            <a:latin typeface="Calibri"/>
                                            <a:ea typeface="Times New Roman"/>
                                            <a:cs typeface="Arial"/>
                                          </a:rPr>
                                          <m:t>us</m:t>
                                        </m:r>
                                        <m:r>
                                          <a:rPr lang="pl-PL" sz="700" kern="1200">
                                            <a:solidFill>
                                              <a:schemeClr val="dk1"/>
                                            </a:solidFill>
                                            <a:effectLst/>
                                            <a:latin typeface="Calibri"/>
                                            <a:ea typeface="Times New Roman"/>
                                            <a:cs typeface="Arial"/>
                                          </a:rPr>
                                          <m:t>ł</m:t>
                                        </m:r>
                                        <m:r>
                                          <m:rPr>
                                            <m:sty m:val="p"/>
                                          </m:rPr>
                                          <a:rPr lang="pl-PL" sz="700" kern="1200">
                                            <a:solidFill>
                                              <a:schemeClr val="dk1"/>
                                            </a:solidFill>
                                            <a:effectLst/>
                                            <a:latin typeface="Calibri"/>
                                            <a:ea typeface="Times New Roman"/>
                                            <a:cs typeface="Arial"/>
                                          </a:rPr>
                                          <m:t>ugami</m:t>
                                        </m:r>
                                      </m:e>
                                      <m:e>
                                        <m:r>
                                          <a:rPr lang="pl-PL" sz="700" kern="1200">
                                            <a:solidFill>
                                              <a:schemeClr val="dk1"/>
                                            </a:solidFill>
                                            <a:effectLst/>
                                            <a:latin typeface="Calibri"/>
                                            <a:ea typeface="Times New Roman"/>
                                            <a:cs typeface="Arial"/>
                                          </a:rPr>
                                          <m:t>  </m:t>
                                        </m:r>
                                        <m:r>
                                          <m:rPr>
                                            <m:sty m:val="p"/>
                                          </m:rPr>
                                          <a:rPr lang="pl-PL" sz="700" kern="1200">
                                            <a:solidFill>
                                              <a:schemeClr val="dk1"/>
                                            </a:solidFill>
                                            <a:effectLst/>
                                            <a:latin typeface="Calibri"/>
                                            <a:ea typeface="Times New Roman"/>
                                            <a:cs typeface="Arial"/>
                                          </a:rPr>
                                          <m:t>spo</m:t>
                                        </m:r>
                                        <m:r>
                                          <a:rPr lang="pl-PL" sz="700" kern="1200">
                                            <a:solidFill>
                                              <a:schemeClr val="dk1"/>
                                            </a:solidFill>
                                            <a:effectLst/>
                                            <a:latin typeface="Calibri"/>
                                            <a:ea typeface="Times New Roman"/>
                                            <a:cs typeface="Arial"/>
                                          </a:rPr>
                                          <m:t>ł</m:t>
                                        </m:r>
                                        <m:r>
                                          <m:rPr>
                                            <m:sty m:val="p"/>
                                          </m:rPr>
                                          <a:rPr lang="pl-PL" sz="700" kern="1200">
                                            <a:solidFill>
                                              <a:schemeClr val="dk1"/>
                                            </a:solidFill>
                                            <a:effectLst/>
                                            <a:latin typeface="Calibri"/>
                                            <a:ea typeface="Times New Roman"/>
                                            <a:cs typeface="Arial"/>
                                          </a:rPr>
                                          <m:t>ecznymi</m:t>
                                        </m:r>
                                        <m:r>
                                          <a:rPr lang="pl-PL" sz="700" kern="1200">
                                            <a:solidFill>
                                              <a:schemeClr val="dk1"/>
                                            </a:solidFill>
                                            <a:effectLst/>
                                            <a:latin typeface="Calibri"/>
                                            <a:ea typeface="Times New Roman"/>
                                            <a:cs typeface="Arial"/>
                                          </a:rPr>
                                          <m:t> ś</m:t>
                                        </m:r>
                                        <m:r>
                                          <m:rPr>
                                            <m:sty m:val="p"/>
                                          </m:rPr>
                                          <a:rPr lang="pl-PL" sz="700" kern="1200">
                                            <a:solidFill>
                                              <a:schemeClr val="dk1"/>
                                            </a:solidFill>
                                            <a:effectLst/>
                                            <a:latin typeface="Calibri"/>
                                            <a:ea typeface="Times New Roman"/>
                                            <a:cs typeface="Arial"/>
                                          </a:rPr>
                                          <m:t>wiadczonymi</m:t>
                                        </m:r>
                                        <m:r>
                                          <a:rPr lang="pl-PL" sz="700" kern="1200">
                                            <a:solidFill>
                                              <a:schemeClr val="dk1"/>
                                            </a:solidFill>
                                            <a:effectLst/>
                                            <a:latin typeface="Calibri"/>
                                            <a:ea typeface="Times New Roman"/>
                                            <a:cs typeface="Arial"/>
                                          </a:rPr>
                                          <m:t> </m:t>
                                        </m:r>
                                        <m:r>
                                          <m:rPr>
                                            <m:sty m:val="p"/>
                                          </m:rPr>
                                          <a:rPr lang="pl-PL" sz="700" kern="1200">
                                            <a:solidFill>
                                              <a:schemeClr val="dk1"/>
                                            </a:solidFill>
                                            <a:effectLst/>
                                            <a:latin typeface="Calibri"/>
                                            <a:ea typeface="Times New Roman"/>
                                            <a:cs typeface="Arial"/>
                                          </a:rPr>
                                          <m:t>w</m:t>
                                        </m:r>
                                        <m:r>
                                          <a:rPr lang="pl-PL" sz="700" kern="1200">
                                            <a:solidFill>
                                              <a:schemeClr val="dk1"/>
                                            </a:solidFill>
                                            <a:effectLst/>
                                            <a:latin typeface="Calibri"/>
                                            <a:ea typeface="Times New Roman"/>
                                            <a:cs typeface="Arial"/>
                                          </a:rPr>
                                          <m:t> </m:t>
                                        </m:r>
                                        <m:r>
                                          <m:rPr>
                                            <m:sty m:val="p"/>
                                          </m:rPr>
                                          <a:rPr lang="pl-PL" sz="700" kern="1200">
                                            <a:solidFill>
                                              <a:schemeClr val="dk1"/>
                                            </a:solidFill>
                                            <a:effectLst/>
                                            <a:latin typeface="Calibri"/>
                                            <a:ea typeface="Times New Roman"/>
                                            <a:cs typeface="Arial"/>
                                          </a:rPr>
                                          <m:t>interesie</m:t>
                                        </m:r>
                                        <m:r>
                                          <a:rPr lang="pl-PL" sz="700" kern="1200">
                                            <a:solidFill>
                                              <a:schemeClr val="dk1"/>
                                            </a:solidFill>
                                            <a:effectLst/>
                                            <a:latin typeface="Calibri"/>
                                            <a:ea typeface="Times New Roman"/>
                                            <a:cs typeface="Arial"/>
                                          </a:rPr>
                                          <m:t> </m:t>
                                        </m:r>
                                      </m:e>
                                      <m:e>
                                        <m:r>
                                          <m:rPr>
                                            <m:sty m:val="p"/>
                                          </m:rPr>
                                          <a:rPr lang="pl-PL" sz="700" kern="1200">
                                            <a:solidFill>
                                              <a:schemeClr val="dk1"/>
                                            </a:solidFill>
                                            <a:effectLst/>
                                            <a:latin typeface="Calibri"/>
                                            <a:ea typeface="Times New Roman"/>
                                            <a:cs typeface="Arial"/>
                                          </a:rPr>
                                          <m:t>og</m:t>
                                        </m:r>
                                        <m:r>
                                          <a:rPr lang="pl-PL" sz="700" kern="1200">
                                            <a:solidFill>
                                              <a:schemeClr val="dk1"/>
                                            </a:solidFill>
                                            <a:effectLst/>
                                            <a:latin typeface="Calibri"/>
                                            <a:ea typeface="Times New Roman"/>
                                            <a:cs typeface="Arial"/>
                                          </a:rPr>
                                          <m:t>ó</m:t>
                                        </m:r>
                                        <m:r>
                                          <m:rPr>
                                            <m:sty m:val="p"/>
                                          </m:rPr>
                                          <a:rPr lang="pl-PL" sz="700" kern="1200">
                                            <a:solidFill>
                                              <a:schemeClr val="dk1"/>
                                            </a:solidFill>
                                            <a:effectLst/>
                                            <a:latin typeface="Calibri"/>
                                            <a:ea typeface="Times New Roman"/>
                                            <a:cs typeface="Arial"/>
                                          </a:rPr>
                                          <m:t>lnym</m:t>
                                        </m:r>
                                        <m:r>
                                          <a:rPr lang="pl-PL" sz="700" kern="1200">
                                            <a:solidFill>
                                              <a:schemeClr val="dk1"/>
                                            </a:solidFill>
                                            <a:effectLst/>
                                            <a:latin typeface="Calibri"/>
                                            <a:ea typeface="Times New Roman"/>
                                            <a:cs typeface="Arial"/>
                                          </a:rPr>
                                          <m:t> </m:t>
                                        </m:r>
                                        <m:r>
                                          <m:rPr>
                                            <m:sty m:val="p"/>
                                          </m:rPr>
                                          <a:rPr lang="pl-PL" sz="700" kern="1200">
                                            <a:solidFill>
                                              <a:schemeClr val="dk1"/>
                                            </a:solidFill>
                                            <a:effectLst/>
                                            <a:latin typeface="Calibri"/>
                                            <a:ea typeface="Times New Roman"/>
                                            <a:cs typeface="Arial"/>
                                          </a:rPr>
                                          <m:t>w</m:t>
                                        </m:r>
                                        <m:r>
                                          <a:rPr lang="pl-PL" sz="700" kern="1200">
                                            <a:solidFill>
                                              <a:schemeClr val="dk1"/>
                                            </a:solidFill>
                                            <a:effectLst/>
                                            <a:latin typeface="Calibri"/>
                                            <a:ea typeface="Times New Roman"/>
                                            <a:cs typeface="Arial"/>
                                          </a:rPr>
                                          <m:t> </m:t>
                                        </m:r>
                                        <m:r>
                                          <m:rPr>
                                            <m:sty m:val="p"/>
                                          </m:rPr>
                                          <a:rPr lang="pl-PL" sz="700" kern="1200">
                                            <a:solidFill>
                                              <a:schemeClr val="dk1"/>
                                            </a:solidFill>
                                            <a:effectLst/>
                                            <a:latin typeface="Calibri"/>
                                            <a:ea typeface="Times New Roman"/>
                                            <a:cs typeface="Arial"/>
                                          </a:rPr>
                                          <m:t>programie</m:t>
                                        </m:r>
                                      </m:e>
                                      <m:e>
                                        <m:r>
                                          <a:rPr lang="pl-PL" sz="700" kern="1200">
                                            <a:solidFill>
                                              <a:schemeClr val="dk1"/>
                                            </a:solidFill>
                                            <a:effectLst/>
                                            <a:latin typeface="Calibri"/>
                                            <a:ea typeface="Times New Roman"/>
                                            <a:cs typeface="Arial"/>
                                          </a:rPr>
                                          <m:t> </m:t>
                                        </m:r>
                                      </m:e>
                                    </m:eqArr>
                                    <m:r>
                                      <m:rPr>
                                        <m:sty m:val="p"/>
                                      </m:rPr>
                                      <a:rPr lang="pl-PL" sz="700" kern="1200">
                                        <a:solidFill>
                                          <a:schemeClr val="dk1"/>
                                        </a:solidFill>
                                        <a:effectLst/>
                                        <a:latin typeface="Calibri"/>
                                        <a:ea typeface="Times New Roman"/>
                                        <a:cs typeface="Arial"/>
                                      </a:rPr>
                                      <m:t>x</m:t>
                                    </m:r>
                                    <m:r>
                                      <a:rPr lang="pl-PL" sz="700" kern="1200">
                                        <a:solidFill>
                                          <a:schemeClr val="dk1"/>
                                        </a:solidFill>
                                        <a:effectLst/>
                                        <a:latin typeface="Calibri"/>
                                        <a:ea typeface="Times New Roman"/>
                                        <a:cs typeface="Arial"/>
                                      </a:rPr>
                                      <m:t> </m:t>
                                    </m:r>
                                    <m:r>
                                      <m:rPr>
                                        <m:sty m:val="p"/>
                                      </m:rPr>
                                      <a:rPr lang="pl-PL" sz="700" kern="1200">
                                        <a:solidFill>
                                          <a:schemeClr val="dk1"/>
                                        </a:solidFill>
                                        <a:effectLst/>
                                        <a:latin typeface="Calibri"/>
                                        <a:ea typeface="Times New Roman"/>
                                        <a:cs typeface="Arial"/>
                                      </a:rPr>
                                      <m:t>okres</m:t>
                                    </m:r>
                                    <m:r>
                                      <a:rPr lang="pl-PL" sz="700" kern="1200">
                                        <a:solidFill>
                                          <a:schemeClr val="dk1"/>
                                        </a:solidFill>
                                        <a:effectLst/>
                                        <a:latin typeface="Calibri"/>
                                        <a:ea typeface="Times New Roman"/>
                                        <a:cs typeface="Arial"/>
                                      </a:rPr>
                                      <m:t> </m:t>
                                    </m:r>
                                    <m:r>
                                      <m:rPr>
                                        <m:sty m:val="p"/>
                                      </m:rPr>
                                      <a:rPr lang="pl-PL" sz="700" kern="1200">
                                        <a:solidFill>
                                          <a:schemeClr val="dk1"/>
                                        </a:solidFill>
                                        <a:effectLst/>
                                        <a:latin typeface="Calibri"/>
                                        <a:ea typeface="Times New Roman"/>
                                        <a:cs typeface="Arial"/>
                                      </a:rPr>
                                      <m:t>realizacji</m:t>
                                    </m:r>
                                    <m:r>
                                      <a:rPr lang="pl-PL" sz="700" kern="1200">
                                        <a:solidFill>
                                          <a:schemeClr val="dk1"/>
                                        </a:solidFill>
                                        <a:effectLst/>
                                        <a:latin typeface="Calibri"/>
                                        <a:ea typeface="Times New Roman"/>
                                        <a:cs typeface="Arial"/>
                                      </a:rPr>
                                      <m:t> </m:t>
                                    </m:r>
                                    <m:r>
                                      <m:rPr>
                                        <m:sty m:val="p"/>
                                      </m:rPr>
                                      <a:rPr lang="pl-PL" sz="700" kern="1200">
                                        <a:solidFill>
                                          <a:schemeClr val="dk1"/>
                                        </a:solidFill>
                                        <a:effectLst/>
                                        <a:latin typeface="Calibri"/>
                                        <a:ea typeface="Times New Roman"/>
                                        <a:cs typeface="Arial"/>
                                      </a:rPr>
                                      <m:t>projektu</m:t>
                                    </m:r>
                                    <m:r>
                                      <a:rPr lang="pl-PL" sz="700" kern="1200">
                                        <a:solidFill>
                                          <a:schemeClr val="dk1"/>
                                        </a:solidFill>
                                        <a:effectLst/>
                                        <a:latin typeface="Calibri"/>
                                        <a:ea typeface="Times New Roman"/>
                                        <a:cs typeface="Arial"/>
                                      </a:rPr>
                                      <m:t> </m:t>
                                    </m:r>
                                    <m:d>
                                      <m:dPr>
                                        <m:ctrlPr>
                                          <a:rPr lang="pl-PL" sz="700" kern="1200">
                                            <a:solidFill>
                                              <a:schemeClr val="dk1"/>
                                            </a:solidFill>
                                            <a:effectLst/>
                                            <a:latin typeface="Calibri"/>
                                            <a:ea typeface="Times New Roman"/>
                                            <a:cs typeface="Arial"/>
                                          </a:rPr>
                                        </m:ctrlPr>
                                      </m:dPr>
                                      <m:e>
                                        <m:r>
                                          <m:rPr>
                                            <m:sty m:val="p"/>
                                          </m:rPr>
                                          <a:rPr lang="pl-PL" sz="700" kern="1200">
                                            <a:solidFill>
                                              <a:schemeClr val="dk1"/>
                                            </a:solidFill>
                                            <a:effectLst/>
                                            <a:latin typeface="Calibri"/>
                                            <a:ea typeface="Times New Roman"/>
                                            <a:cs typeface="Arial"/>
                                          </a:rPr>
                                          <m:t>liczba</m:t>
                                        </m:r>
                                        <m:r>
                                          <a:rPr lang="pl-PL" sz="700" kern="1200">
                                            <a:solidFill>
                                              <a:schemeClr val="dk1"/>
                                            </a:solidFill>
                                            <a:effectLst/>
                                            <a:latin typeface="Calibri"/>
                                            <a:ea typeface="Times New Roman"/>
                                            <a:cs typeface="Arial"/>
                                          </a:rPr>
                                          <m:t> </m:t>
                                        </m:r>
                                        <m:r>
                                          <m:rPr>
                                            <m:sty m:val="p"/>
                                          </m:rPr>
                                          <a:rPr lang="pl-PL" sz="700" kern="1200">
                                            <a:solidFill>
                                              <a:schemeClr val="dk1"/>
                                            </a:solidFill>
                                            <a:effectLst/>
                                            <a:latin typeface="Calibri"/>
                                            <a:ea typeface="Times New Roman"/>
                                            <a:cs typeface="Arial"/>
                                          </a:rPr>
                                          <m:t>miesi</m:t>
                                        </m:r>
                                        <m:r>
                                          <a:rPr lang="pl-PL" sz="700" kern="1200">
                                            <a:solidFill>
                                              <a:schemeClr val="dk1"/>
                                            </a:solidFill>
                                            <a:effectLst/>
                                            <a:latin typeface="Calibri"/>
                                            <a:ea typeface="Times New Roman"/>
                                            <a:cs typeface="Arial"/>
                                          </a:rPr>
                                          <m:t>ę</m:t>
                                        </m:r>
                                        <m:r>
                                          <m:rPr>
                                            <m:sty m:val="p"/>
                                          </m:rPr>
                                          <a:rPr lang="pl-PL" sz="700" kern="1200">
                                            <a:solidFill>
                                              <a:schemeClr val="dk1"/>
                                            </a:solidFill>
                                            <a:effectLst/>
                                            <a:latin typeface="Calibri"/>
                                            <a:ea typeface="Times New Roman"/>
                                            <a:cs typeface="Arial"/>
                                          </a:rPr>
                                          <m:t>cy</m:t>
                                        </m:r>
                                      </m:e>
                                    </m:d>
                                  </m:den>
                                </m:f>
                              </m:oMath>
                            </m:oMathPara>
                          </a14:m>
                          <a:endParaRPr lang="pl-PL" sz="1000" kern="1200" dirty="0">
                            <a:solidFill>
                              <a:schemeClr val="dk1"/>
                            </a:solidFill>
                            <a:effectLst/>
                            <a:latin typeface="Calibri"/>
                            <a:ea typeface="Times New Roman"/>
                            <a:cs typeface="Arial"/>
                          </a:endParaRPr>
                        </a:p>
                        <a:p>
                          <a:pPr>
                            <a:lnSpc>
                              <a:spcPct val="115000"/>
                            </a:lnSpc>
                            <a:spcBef>
                              <a:spcPts val="600"/>
                            </a:spcBef>
                            <a:spcAft>
                              <a:spcPts val="600"/>
                            </a:spcAft>
                          </a:pPr>
                          <a:r>
                            <a:rPr lang="pl-PL" sz="1000" kern="1200" dirty="0">
                              <a:solidFill>
                                <a:schemeClr val="dk1"/>
                              </a:solidFill>
                              <a:effectLst/>
                              <a:latin typeface="Calibri"/>
                              <a:ea typeface="Times New Roman"/>
                              <a:cs typeface="Arial"/>
                            </a:rPr>
                            <a:t>We wskaźniku Liczba osób zagrożonych ubóstwem lub wykluczeniem społecznym objętych usługami społecznymi świadczonymi w interesie ogólnym w programie należy uwzględnić wyłącznie osoby, które otrzymują wsparcie w projekcie i jednocześnie należą do grupy osób zagrożonych ubóstwem lub wykluczaniem społecznym.</a:t>
                          </a:r>
                        </a:p>
                        <a:p>
                          <a:pPr>
                            <a:lnSpc>
                              <a:spcPct val="115000"/>
                            </a:lnSpc>
                            <a:spcAft>
                              <a:spcPts val="0"/>
                            </a:spcAft>
                          </a:pPr>
                          <a:r>
                            <a:rPr lang="pl-PL" sz="1000" i="1" kern="1200" dirty="0">
                              <a:solidFill>
                                <a:schemeClr val="dk1"/>
                              </a:solidFill>
                              <a:effectLst/>
                              <a:latin typeface="Calibri"/>
                              <a:ea typeface="Times New Roman"/>
                              <a:cs typeface="Arial"/>
                            </a:rPr>
                            <a:t>Przykładowo w przypadku, gdy projekt o wartości 1 200 000 PLN  trwa 24 miesiące i w tym czasie w ramach jego realizacji wsparciem zostanie objętych 50 uczestników to średni koszt wsparcia przypadający na uczestnika wynosi 1 000 i nie przekracza średniomiesięcznego kosztu wsparcia wskazanego w kryterium.</a:t>
                          </a:r>
                        </a:p>
                        <a:p>
                          <a:pPr>
                            <a:lnSpc>
                              <a:spcPct val="115000"/>
                            </a:lnSpc>
                            <a:spcBef>
                              <a:spcPts val="600"/>
                            </a:spcBef>
                            <a:spcAft>
                              <a:spcPts val="600"/>
                            </a:spcAft>
                          </a:pPr>
                          <a:r>
                            <a:rPr lang="pl-PL" sz="1000" i="1" kern="1200" dirty="0">
                              <a:solidFill>
                                <a:schemeClr val="dk1"/>
                              </a:solidFill>
                              <a:effectLst/>
                              <a:latin typeface="Calibri"/>
                              <a:ea typeface="Times New Roman"/>
                              <a:cs typeface="Arial"/>
                            </a:rPr>
                            <a:t>Na </a:t>
                          </a:r>
                          <a:r>
                            <a:rPr lang="pl-PL" sz="1000" kern="1200" dirty="0">
                              <a:solidFill>
                                <a:schemeClr val="dk1"/>
                              </a:solidFill>
                              <a:effectLst/>
                              <a:latin typeface="Calibri"/>
                              <a:ea typeface="Times New Roman"/>
                              <a:cs typeface="Arial"/>
                            </a:rPr>
                            <a:t>potrzeby</a:t>
                          </a:r>
                          <a:r>
                            <a:rPr lang="pl-PL" sz="1000" i="1" kern="1200" dirty="0">
                              <a:solidFill>
                                <a:schemeClr val="dk1"/>
                              </a:solidFill>
                              <a:effectLst/>
                              <a:latin typeface="Calibri"/>
                              <a:ea typeface="Times New Roman"/>
                              <a:cs typeface="Arial"/>
                            </a:rPr>
                            <a:t> niniejszego kryterium do ustalenia okresu realizacji projektu liczy się każdy rozpoczęty miesiąc kalendarzowy, np. przyjmuje się, że w przypadku projektu trwającego od 5.10.2017 r. do 25.11.2018 r. okres realizacji wynosi 14 miesięcy.</a:t>
                          </a:r>
                        </a:p>
                        <a:p>
                          <a:pPr>
                            <a:lnSpc>
                              <a:spcPct val="115000"/>
                            </a:lnSpc>
                            <a:spcBef>
                              <a:spcPts val="600"/>
                            </a:spcBef>
                            <a:spcAft>
                              <a:spcPts val="600"/>
                            </a:spcAft>
                          </a:pPr>
                          <a:r>
                            <a:rPr lang="pl-PL" sz="1000" kern="1200" dirty="0">
                              <a:solidFill>
                                <a:schemeClr val="dk1"/>
                              </a:solidFill>
                              <a:effectLst/>
                              <a:latin typeface="Calibri"/>
                              <a:ea typeface="Times New Roman"/>
                              <a:cs typeface="Arial"/>
                            </a:rPr>
                            <a:t>Spełnienie kryterium jest warunkiem koniecznym do otrzymania dofinansowania. Ocena kryterium jest 0/1. Uzyskanie oceny „0” jest jednoznaczne z odrzuceniem projektu.</a:t>
                          </a:r>
                        </a:p>
                      </a:txBody>
                      <a:tcPr marL="68580" marR="68580" marT="0" marB="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100" kern="1200" dirty="0" smtClean="0">
                              <a:solidFill>
                                <a:schemeClr val="dk1"/>
                              </a:solidFill>
                              <a:effectLst/>
                              <a:latin typeface="Calibri"/>
                              <a:ea typeface="Times New Roman"/>
                              <a:cs typeface="Arial"/>
                            </a:rPr>
                            <a:t>0/1</a:t>
                          </a:r>
                        </a:p>
                        <a:p>
                          <a:pPr>
                            <a:lnSpc>
                              <a:spcPct val="100000"/>
                            </a:lnSpc>
                          </a:pPr>
                          <a:endParaRPr lang="pl-PL" sz="1100" kern="1200" dirty="0">
                            <a:solidFill>
                              <a:schemeClr val="dk1"/>
                            </a:solidFill>
                            <a:effectLst/>
                            <a:latin typeface="Calibri"/>
                            <a:ea typeface="Times New Roman"/>
                            <a:cs typeface="Arial"/>
                          </a:endParaRPr>
                        </a:p>
                      </a:txBody>
                      <a:tcPr anchor="ctr" anchorCtr="1">
                        <a:solidFill>
                          <a:schemeClr val="accent1">
                            <a:lumMod val="20000"/>
                            <a:lumOff val="80000"/>
                          </a:schemeClr>
                        </a:solidFill>
                      </a:tcPr>
                    </a:tc>
                  </a:tr>
                </a:tbl>
              </a:graphicData>
            </a:graphic>
          </p:graphicFrame>
        </mc:Choice>
        <mc:Fallback>
          <p:graphicFrame>
            <p:nvGraphicFramePr>
              <p:cNvPr id="2" name="Tabela 1"/>
              <p:cNvGraphicFramePr>
                <a:graphicFrameLocks noGrp="1"/>
              </p:cNvGraphicFramePr>
              <p:nvPr>
                <p:extLst>
                  <p:ext uri="{D42A27DB-BD31-4B8C-83A1-F6EECF244321}">
                    <p14:modId xmlns:p14="http://schemas.microsoft.com/office/powerpoint/2010/main" val="4048187613"/>
                  </p:ext>
                </p:extLst>
              </p:nvPr>
            </p:nvGraphicFramePr>
            <p:xfrm>
              <a:off x="223520" y="1330039"/>
              <a:ext cx="8757919" cy="5280559"/>
            </p:xfrm>
            <a:graphic>
              <a:graphicData uri="http://schemas.openxmlformats.org/drawingml/2006/table">
                <a:tbl>
                  <a:tblPr firstRow="1" bandRow="1">
                    <a:tableStyleId>{5C22544A-7EE6-4342-B048-85BDC9FD1C3A}</a:tableStyleId>
                  </a:tblPr>
                  <a:tblGrid>
                    <a:gridCol w="446984"/>
                    <a:gridCol w="1981256"/>
                    <a:gridCol w="5387340"/>
                    <a:gridCol w="942339"/>
                  </a:tblGrid>
                  <a:tr h="518160">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 kryterium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dirty="0" smtClean="0"/>
                            <a:t>Punktacja</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400" dirty="0" smtClean="0"/>
                        </a:p>
                      </a:txBody>
                      <a:tcPr anchor="ctr"/>
                    </a:tc>
                  </a:tr>
                  <a:tr h="4762399">
                    <a:tc>
                      <a:txBody>
                        <a:bodyPr/>
                        <a:lstStyle/>
                        <a:p>
                          <a:pPr algn="l"/>
                          <a:r>
                            <a:rPr lang="pl-PL" sz="1100" kern="1200" dirty="0" smtClean="0">
                              <a:solidFill>
                                <a:schemeClr val="dk1"/>
                              </a:solidFill>
                              <a:effectLst/>
                              <a:latin typeface="Calibri"/>
                              <a:ea typeface="Times New Roman"/>
                              <a:cs typeface="Arial"/>
                            </a:rPr>
                            <a:t>4.</a:t>
                          </a:r>
                          <a:endParaRPr lang="pl-PL" sz="1100" kern="1200" dirty="0">
                            <a:solidFill>
                              <a:schemeClr val="dk1"/>
                            </a:solidFill>
                            <a:effectLst/>
                            <a:latin typeface="Calibri"/>
                            <a:ea typeface="Times New Roman"/>
                            <a:cs typeface="Arial"/>
                          </a:endParaRPr>
                        </a:p>
                      </a:txBody>
                      <a:tcPr anchor="ctr" anchorCtr="1">
                        <a:solidFill>
                          <a:schemeClr val="accent1">
                            <a:lumMod val="20000"/>
                            <a:lumOff val="80000"/>
                          </a:schemeClr>
                        </a:solidFill>
                      </a:tcPr>
                    </a:tc>
                    <a:tc>
                      <a:txBody>
                        <a:bodyPr/>
                        <a:lstStyle/>
                        <a:p>
                          <a:pPr>
                            <a:lnSpc>
                              <a:spcPct val="115000"/>
                            </a:lnSpc>
                            <a:spcBef>
                              <a:spcPts val="600"/>
                            </a:spcBef>
                            <a:spcAft>
                              <a:spcPts val="600"/>
                            </a:spcAft>
                          </a:pPr>
                          <a:r>
                            <a:rPr lang="pl-PL" sz="1100" kern="1200" dirty="0">
                              <a:solidFill>
                                <a:schemeClr val="dk1"/>
                              </a:solidFill>
                              <a:effectLst/>
                              <a:latin typeface="Calibri"/>
                              <a:ea typeface="Times New Roman"/>
                              <a:cs typeface="Arial"/>
                            </a:rPr>
                            <a:t>Średni miesięczny koszt wsparcia uczestnika (osoby  zagrożonej ubóstwem lub wykluczeniem społecznym) nie przekracza kwoty 1 200 PLN.</a:t>
                          </a:r>
                        </a:p>
                      </a:txBody>
                      <a:tcPr marL="68580" marR="68580" marT="0" marB="0" anchor="ctr">
                        <a:solidFill>
                          <a:schemeClr val="accent1">
                            <a:lumMod val="20000"/>
                            <a:lumOff val="80000"/>
                          </a:schemeClr>
                        </a:solidFill>
                      </a:tcPr>
                    </a:tc>
                    <a:tc>
                      <a:txBody>
                        <a:bodyPr/>
                        <a:lstStyle/>
                        <a:p>
                          <a:endParaRPr lang="pl-PL"/>
                        </a:p>
                      </a:txBody>
                      <a:tcPr marL="68580" marR="68580" marT="0" marB="0" anchor="ctr">
                        <a:blipFill rotWithShape="1">
                          <a:blip r:embed="rId3"/>
                          <a:stretch>
                            <a:fillRect l="-45187" t="-11012" r="-17667" b="-128"/>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100" kern="1200" dirty="0" smtClean="0">
                              <a:solidFill>
                                <a:schemeClr val="dk1"/>
                              </a:solidFill>
                              <a:effectLst/>
                              <a:latin typeface="Calibri"/>
                              <a:ea typeface="Times New Roman"/>
                              <a:cs typeface="Arial"/>
                            </a:rPr>
                            <a:t>0/1</a:t>
                          </a:r>
                        </a:p>
                        <a:p>
                          <a:pPr>
                            <a:lnSpc>
                              <a:spcPct val="100000"/>
                            </a:lnSpc>
                          </a:pPr>
                          <a:endParaRPr lang="pl-PL" sz="1100" kern="1200" dirty="0">
                            <a:solidFill>
                              <a:schemeClr val="dk1"/>
                            </a:solidFill>
                            <a:effectLst/>
                            <a:latin typeface="Calibri"/>
                            <a:ea typeface="Times New Roman"/>
                            <a:cs typeface="Arial"/>
                          </a:endParaRPr>
                        </a:p>
                      </a:txBody>
                      <a:tcPr anchor="ctr" anchorCtr="1">
                        <a:solidFill>
                          <a:schemeClr val="accent1">
                            <a:lumMod val="20000"/>
                            <a:lumOff val="80000"/>
                          </a:schemeClr>
                        </a:solidFill>
                      </a:tcPr>
                    </a:tc>
                  </a:tr>
                </a:tbl>
              </a:graphicData>
            </a:graphic>
          </p:graphicFrame>
        </mc:Fallback>
      </mc:AlternateContent>
      <p:sp>
        <p:nvSpPr>
          <p:cNvPr id="3" name="Rectangle 1"/>
          <p:cNvSpPr>
            <a:spLocks noChangeArrowheads="1"/>
          </p:cNvSpPr>
          <p:nvPr/>
        </p:nvSpPr>
        <p:spPr bwMode="auto">
          <a:xfrm>
            <a:off x="223520" y="929929"/>
            <a:ext cx="3383280" cy="400110"/>
          </a:xfrm>
          <a:prstGeom prst="rect">
            <a:avLst/>
          </a:prstGeom>
          <a:noFill/>
          <a:ln w="9525">
            <a:noFill/>
            <a:miter lim="800000"/>
            <a:headEnd/>
            <a:tailEnd/>
          </a:ln>
        </p:spPr>
        <p:txBody>
          <a:bodyPr wrap="square" anchor="ctr">
            <a:spAutoFit/>
          </a:bodyPr>
          <a:lstStyle/>
          <a:p>
            <a:pPr eaLnBrk="0" hangingPunct="0"/>
            <a:r>
              <a:rPr lang="pl-PL" sz="2000" b="1" dirty="0">
                <a:latin typeface="Calibri" pitchFamily="34" charset="0"/>
                <a:cs typeface="Calibri" pitchFamily="34" charset="0"/>
              </a:rPr>
              <a:t>KRYTERIA DOSTĘPU </a:t>
            </a:r>
            <a:endParaRPr lang="pl-PL" sz="3200" dirty="0">
              <a:latin typeface="Calibri" pitchFamily="34" charset="0"/>
            </a:endParaRPr>
          </a:p>
        </p:txBody>
      </p:sp>
    </p:spTree>
    <p:extLst>
      <p:ext uri="{BB962C8B-B14F-4D97-AF65-F5344CB8AC3E}">
        <p14:creationId xmlns:p14="http://schemas.microsoft.com/office/powerpoint/2010/main" val="3965247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782784879"/>
              </p:ext>
            </p:extLst>
          </p:nvPr>
        </p:nvGraphicFramePr>
        <p:xfrm>
          <a:off x="132080" y="1425289"/>
          <a:ext cx="8768079" cy="5151568"/>
        </p:xfrm>
        <a:graphic>
          <a:graphicData uri="http://schemas.openxmlformats.org/drawingml/2006/table">
            <a:tbl>
              <a:tblPr firstRow="1" bandRow="1">
                <a:tableStyleId>{5C22544A-7EE6-4342-B048-85BDC9FD1C3A}</a:tableStyleId>
              </a:tblPr>
              <a:tblGrid>
                <a:gridCol w="552396"/>
                <a:gridCol w="2848433"/>
                <a:gridCol w="4327698"/>
                <a:gridCol w="1039552"/>
              </a:tblGrid>
              <a:tr h="514823">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 kryterium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dirty="0" smtClean="0"/>
                        <a:t>Punktacja</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400" dirty="0" smtClean="0"/>
                    </a:p>
                  </a:txBody>
                  <a:tcPr anchor="ctr"/>
                </a:tc>
              </a:tr>
              <a:tr h="4633408">
                <a:tc>
                  <a:txBody>
                    <a:bodyPr/>
                    <a:lstStyle/>
                    <a:p>
                      <a:pPr algn="ctr">
                        <a:lnSpc>
                          <a:spcPct val="100000"/>
                        </a:lnSpc>
                      </a:pPr>
                      <a:r>
                        <a:rPr lang="pl-PL" sz="1400" kern="1200" dirty="0" smtClean="0">
                          <a:solidFill>
                            <a:schemeClr val="dk1"/>
                          </a:solidFill>
                          <a:effectLst/>
                          <a:latin typeface="Calibri"/>
                          <a:ea typeface="Times New Roman"/>
                          <a:cs typeface="Arial"/>
                        </a:rPr>
                        <a:t>5.</a:t>
                      </a:r>
                      <a:endParaRPr lang="pl-PL" sz="1400" kern="1200" dirty="0">
                        <a:solidFill>
                          <a:schemeClr val="dk1"/>
                        </a:solidFill>
                        <a:effectLst/>
                        <a:latin typeface="Calibri"/>
                        <a:ea typeface="Times New Roman"/>
                        <a:cs typeface="Arial"/>
                      </a:endParaRPr>
                    </a:p>
                  </a:txBody>
                  <a:tcPr anchor="ctr" anchorCtr="1">
                    <a:solidFill>
                      <a:schemeClr val="accent1">
                        <a:lumMod val="20000"/>
                        <a:lumOff val="80000"/>
                      </a:schemeClr>
                    </a:solidFill>
                  </a:tcPr>
                </a:tc>
                <a:tc>
                  <a:txBody>
                    <a:bodyPr/>
                    <a:lstStyle/>
                    <a:p>
                      <a:pPr>
                        <a:lnSpc>
                          <a:spcPct val="115000"/>
                        </a:lnSpc>
                        <a:spcAft>
                          <a:spcPts val="1000"/>
                        </a:spcAft>
                      </a:pPr>
                      <a:r>
                        <a:rPr lang="pl-PL" sz="1400" kern="1200" dirty="0">
                          <a:solidFill>
                            <a:schemeClr val="dk1"/>
                          </a:solidFill>
                          <a:effectLst/>
                          <a:latin typeface="Calibri"/>
                          <a:ea typeface="Times New Roman"/>
                          <a:cs typeface="Arial"/>
                        </a:rPr>
                        <a:t>Wsparcie dla osób niesamodzielnych realizowane </a:t>
                      </a:r>
                      <a:br>
                        <a:rPr lang="pl-PL" sz="1400" kern="1200" dirty="0">
                          <a:solidFill>
                            <a:schemeClr val="dk1"/>
                          </a:solidFill>
                          <a:effectLst/>
                          <a:latin typeface="Calibri"/>
                          <a:ea typeface="Times New Roman"/>
                          <a:cs typeface="Arial"/>
                        </a:rPr>
                      </a:br>
                      <a:r>
                        <a:rPr lang="pl-PL" sz="1400" kern="1200" dirty="0">
                          <a:solidFill>
                            <a:schemeClr val="dk1"/>
                          </a:solidFill>
                          <a:effectLst/>
                          <a:latin typeface="Calibri"/>
                          <a:ea typeface="Times New Roman"/>
                          <a:cs typeface="Arial"/>
                        </a:rPr>
                        <a:t>w ramach projektu odbywać się będzie w oparciu </a:t>
                      </a:r>
                      <a:br>
                        <a:rPr lang="pl-PL" sz="1400" kern="1200" dirty="0">
                          <a:solidFill>
                            <a:schemeClr val="dk1"/>
                          </a:solidFill>
                          <a:effectLst/>
                          <a:latin typeface="Calibri"/>
                          <a:ea typeface="Times New Roman"/>
                          <a:cs typeface="Arial"/>
                        </a:rPr>
                      </a:br>
                      <a:r>
                        <a:rPr lang="pl-PL" sz="1400" kern="1200" dirty="0">
                          <a:solidFill>
                            <a:schemeClr val="dk1"/>
                          </a:solidFill>
                          <a:effectLst/>
                          <a:latin typeface="Calibri"/>
                          <a:ea typeface="Times New Roman"/>
                          <a:cs typeface="Arial"/>
                        </a:rPr>
                        <a:t>o „Ogólnoeuropejskie wytyczne dotyczące przejścia </a:t>
                      </a:r>
                      <a:br>
                        <a:rPr lang="pl-PL" sz="1400" kern="1200" dirty="0">
                          <a:solidFill>
                            <a:schemeClr val="dk1"/>
                          </a:solidFill>
                          <a:effectLst/>
                          <a:latin typeface="Calibri"/>
                          <a:ea typeface="Times New Roman"/>
                          <a:cs typeface="Arial"/>
                        </a:rPr>
                      </a:br>
                      <a:r>
                        <a:rPr lang="pl-PL" sz="1400" kern="1200" dirty="0">
                          <a:solidFill>
                            <a:schemeClr val="dk1"/>
                          </a:solidFill>
                          <a:effectLst/>
                          <a:latin typeface="Calibri"/>
                          <a:ea typeface="Times New Roman"/>
                          <a:cs typeface="Arial"/>
                        </a:rPr>
                        <a:t>od opieki instytucjonalnej do opieki świadczonej na poziomie lokalnych społeczności” oraz zgodnie z minimalnymi wymaganiami świadczenia usług społecznych określonymi w załączniku do regulaminu konkursu.</a:t>
                      </a:r>
                    </a:p>
                  </a:txBody>
                  <a:tcPr marL="68580" marR="68580" marT="0" marB="0" anchor="ctr">
                    <a:solidFill>
                      <a:schemeClr val="accent1">
                        <a:lumMod val="20000"/>
                        <a:lumOff val="80000"/>
                      </a:schemeClr>
                    </a:solidFill>
                  </a:tcPr>
                </a:tc>
                <a:tc>
                  <a:txBody>
                    <a:bodyPr/>
                    <a:lstStyle/>
                    <a:p>
                      <a:pPr>
                        <a:lnSpc>
                          <a:spcPct val="115000"/>
                        </a:lnSpc>
                        <a:spcAft>
                          <a:spcPts val="1000"/>
                        </a:spcAft>
                      </a:pPr>
                      <a:r>
                        <a:rPr lang="pl-PL" sz="1400" kern="1200" dirty="0">
                          <a:solidFill>
                            <a:schemeClr val="dk1"/>
                          </a:solidFill>
                          <a:effectLst/>
                          <a:latin typeface="Calibri"/>
                          <a:ea typeface="Times New Roman"/>
                          <a:cs typeface="Arial"/>
                        </a:rPr>
                        <a:t>Spełnienie kryterium będzie oceniane na podstawie zapisów we wniosku o dofinansowanie projektu.</a:t>
                      </a:r>
                    </a:p>
                    <a:p>
                      <a:pPr>
                        <a:lnSpc>
                          <a:spcPct val="115000"/>
                        </a:lnSpc>
                        <a:spcAft>
                          <a:spcPts val="1000"/>
                        </a:spcAft>
                      </a:pPr>
                      <a:r>
                        <a:rPr lang="pl-PL" sz="1400" kern="1200" dirty="0">
                          <a:solidFill>
                            <a:schemeClr val="dk1"/>
                          </a:solidFill>
                          <a:effectLst/>
                          <a:latin typeface="Calibri"/>
                          <a:ea typeface="Times New Roman"/>
                          <a:cs typeface="Arial"/>
                        </a:rPr>
                        <a:t>Kryterium wynika z Wytycznych w zakresie realizacji przedsięwzięć</a:t>
                      </a:r>
                      <a:br>
                        <a:rPr lang="pl-PL" sz="1400" kern="1200" dirty="0">
                          <a:solidFill>
                            <a:schemeClr val="dk1"/>
                          </a:solidFill>
                          <a:effectLst/>
                          <a:latin typeface="Calibri"/>
                          <a:ea typeface="Times New Roman"/>
                          <a:cs typeface="Arial"/>
                        </a:rPr>
                      </a:br>
                      <a:r>
                        <a:rPr lang="pl-PL" sz="1400" kern="1200" dirty="0">
                          <a:solidFill>
                            <a:schemeClr val="dk1"/>
                          </a:solidFill>
                          <a:effectLst/>
                          <a:latin typeface="Calibri"/>
                          <a:ea typeface="Times New Roman"/>
                          <a:cs typeface="Arial"/>
                        </a:rPr>
                        <a:t> w obszarze włączenia społecznego i zwalczania ubóstwa z wykorzystaniem środków Europejskiego Funduszu Społecznego</a:t>
                      </a:r>
                      <a:br>
                        <a:rPr lang="pl-PL" sz="1400" kern="1200" dirty="0">
                          <a:solidFill>
                            <a:schemeClr val="dk1"/>
                          </a:solidFill>
                          <a:effectLst/>
                          <a:latin typeface="Calibri"/>
                          <a:ea typeface="Times New Roman"/>
                          <a:cs typeface="Arial"/>
                        </a:rPr>
                      </a:br>
                      <a:r>
                        <a:rPr lang="pl-PL" sz="1400" kern="1200" dirty="0">
                          <a:solidFill>
                            <a:schemeClr val="dk1"/>
                          </a:solidFill>
                          <a:effectLst/>
                          <a:latin typeface="Calibri"/>
                          <a:ea typeface="Times New Roman"/>
                          <a:cs typeface="Arial"/>
                        </a:rPr>
                        <a:t> i Europejskiego Funduszu Rozwoju Regionalnego na lata 2014-2020.</a:t>
                      </a:r>
                    </a:p>
                    <a:p>
                      <a:pPr>
                        <a:lnSpc>
                          <a:spcPct val="115000"/>
                        </a:lnSpc>
                        <a:spcAft>
                          <a:spcPts val="1000"/>
                        </a:spcAft>
                      </a:pPr>
                      <a:r>
                        <a:rPr lang="pl-PL" sz="1400" kern="1200" dirty="0">
                          <a:solidFill>
                            <a:schemeClr val="dk1"/>
                          </a:solidFill>
                          <a:effectLst/>
                          <a:latin typeface="Calibri"/>
                          <a:ea typeface="Times New Roman"/>
                          <a:cs typeface="Arial"/>
                        </a:rPr>
                        <a:t>Minimalne wymagania świadczenia usług społecznych  są zgodne z załącznikiem nr 1 do Wytycznych.</a:t>
                      </a:r>
                    </a:p>
                    <a:p>
                      <a:pPr>
                        <a:lnSpc>
                          <a:spcPct val="115000"/>
                        </a:lnSpc>
                        <a:spcAft>
                          <a:spcPts val="1000"/>
                        </a:spcAft>
                      </a:pPr>
                      <a:r>
                        <a:rPr lang="pl-PL" sz="1400" kern="1200" dirty="0">
                          <a:solidFill>
                            <a:schemeClr val="dk1"/>
                          </a:solidFill>
                          <a:effectLst/>
                          <a:latin typeface="Calibri"/>
                          <a:ea typeface="Times New Roman"/>
                          <a:cs typeface="Arial"/>
                        </a:rPr>
                        <a:t> Spełnienie kryterium jest warunkiem koniecznym do otrzymania dofinansowania. Ocena kryterium jest 0/1. Uzyskanie oceny „0” jest jednoznaczne z odrzuceniem projektu.</a:t>
                      </a:r>
                    </a:p>
                  </a:txBody>
                  <a:tcPr marL="68580" marR="68580" marT="0" marB="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pl-PL" sz="1400" kern="1200" dirty="0" smtClean="0">
                          <a:solidFill>
                            <a:schemeClr val="dk1"/>
                          </a:solidFill>
                          <a:effectLst/>
                          <a:latin typeface="Calibri"/>
                          <a:ea typeface="Times New Roman"/>
                          <a:cs typeface="Arial"/>
                        </a:rPr>
                        <a:t>0/1</a:t>
                      </a:r>
                    </a:p>
                    <a:p>
                      <a:pPr marL="0" marR="0" indent="0" algn="l" defTabSz="914400" rtl="0" eaLnBrk="1" fontAlgn="auto" latinLnBrk="0" hangingPunct="1">
                        <a:lnSpc>
                          <a:spcPct val="100000"/>
                        </a:lnSpc>
                        <a:spcBef>
                          <a:spcPts val="1200"/>
                        </a:spcBef>
                        <a:spcAft>
                          <a:spcPts val="0"/>
                        </a:spcAft>
                        <a:buClrTx/>
                        <a:buSzTx/>
                        <a:buFontTx/>
                        <a:buNone/>
                        <a:tabLst/>
                        <a:defRPr/>
                      </a:pPr>
                      <a:endParaRPr lang="pl-PL" sz="1400" kern="1200" dirty="0" smtClean="0">
                        <a:solidFill>
                          <a:schemeClr val="dk1"/>
                        </a:solidFill>
                        <a:effectLst/>
                        <a:latin typeface="Calibri"/>
                        <a:ea typeface="Times New Roman"/>
                        <a:cs typeface="Arial"/>
                      </a:endParaRPr>
                    </a:p>
                  </a:txBody>
                  <a:tcPr marL="68580" marR="68580" marT="0" marB="0" anchor="ctr">
                    <a:solidFill>
                      <a:schemeClr val="accent1">
                        <a:lumMod val="20000"/>
                        <a:lumOff val="80000"/>
                      </a:schemeClr>
                    </a:solidFill>
                  </a:tcPr>
                </a:tc>
              </a:tr>
            </a:tbl>
          </a:graphicData>
        </a:graphic>
      </p:graphicFrame>
      <p:sp>
        <p:nvSpPr>
          <p:cNvPr id="3" name="Rectangle 1"/>
          <p:cNvSpPr>
            <a:spLocks noChangeArrowheads="1"/>
          </p:cNvSpPr>
          <p:nvPr/>
        </p:nvSpPr>
        <p:spPr bwMode="auto">
          <a:xfrm>
            <a:off x="223519" y="1025179"/>
            <a:ext cx="6897717" cy="400110"/>
          </a:xfrm>
          <a:prstGeom prst="rect">
            <a:avLst/>
          </a:prstGeom>
          <a:noFill/>
          <a:ln w="9525">
            <a:noFill/>
            <a:miter lim="800000"/>
            <a:headEnd/>
            <a:tailEnd/>
          </a:ln>
        </p:spPr>
        <p:txBody>
          <a:bodyPr wrap="square" anchor="ctr">
            <a:spAutoFit/>
          </a:bodyPr>
          <a:lstStyle/>
          <a:p>
            <a:pPr eaLnBrk="0" hangingPunct="0"/>
            <a:r>
              <a:rPr lang="pl-PL" sz="2000" b="1" dirty="0">
                <a:latin typeface="Calibri" pitchFamily="34" charset="0"/>
                <a:cs typeface="Calibri" pitchFamily="34" charset="0"/>
              </a:rPr>
              <a:t>KRYTERIA </a:t>
            </a:r>
            <a:r>
              <a:rPr lang="pl-PL" sz="2000" b="1" dirty="0" smtClean="0">
                <a:latin typeface="Calibri" pitchFamily="34" charset="0"/>
                <a:cs typeface="Calibri" pitchFamily="34" charset="0"/>
              </a:rPr>
              <a:t>DOSTĘPU ocenianie na etapie oceny merytorycznej </a:t>
            </a:r>
            <a:endParaRPr lang="pl-PL" sz="3200" dirty="0">
              <a:latin typeface="Calibri" pitchFamily="34" charset="0"/>
            </a:endParaRPr>
          </a:p>
        </p:txBody>
      </p:sp>
    </p:spTree>
    <p:extLst>
      <p:ext uri="{BB962C8B-B14F-4D97-AF65-F5344CB8AC3E}">
        <p14:creationId xmlns:p14="http://schemas.microsoft.com/office/powerpoint/2010/main" val="2352461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466770928"/>
              </p:ext>
            </p:extLst>
          </p:nvPr>
        </p:nvGraphicFramePr>
        <p:xfrm>
          <a:off x="81281" y="1337485"/>
          <a:ext cx="8910320" cy="5203846"/>
        </p:xfrm>
        <a:graphic>
          <a:graphicData uri="http://schemas.openxmlformats.org/drawingml/2006/table">
            <a:tbl>
              <a:tblPr firstRow="1" bandRow="1">
                <a:tableStyleId>{5C22544A-7EE6-4342-B048-85BDC9FD1C3A}</a:tableStyleId>
              </a:tblPr>
              <a:tblGrid>
                <a:gridCol w="561358"/>
                <a:gridCol w="2973397"/>
                <a:gridCol w="4842995"/>
                <a:gridCol w="532570"/>
              </a:tblGrid>
              <a:tr h="372169">
                <a:tc>
                  <a:txBody>
                    <a:bodyPr/>
                    <a:lstStyle/>
                    <a:p>
                      <a:pPr algn="ctr"/>
                      <a:r>
                        <a:rPr lang="pl-PL" sz="1200" b="1" kern="1200" dirty="0" smtClean="0">
                          <a:solidFill>
                            <a:schemeClr val="lt1"/>
                          </a:solidFill>
                          <a:latin typeface="+mn-lt"/>
                          <a:ea typeface="+mn-ea"/>
                          <a:cs typeface="+mn-cs"/>
                        </a:rPr>
                        <a:t>Lp.</a:t>
                      </a:r>
                      <a:endParaRPr lang="pl-PL" sz="1200" dirty="0"/>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t>Opis kryterium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t>Pkt.</a:t>
                      </a:r>
                    </a:p>
                  </a:txBody>
                  <a:tcPr anchor="ctr"/>
                </a:tc>
              </a:tr>
              <a:tr h="4831677">
                <a:tc>
                  <a:txBody>
                    <a:bodyPr/>
                    <a:lstStyle/>
                    <a:p>
                      <a:pPr algn="ctr">
                        <a:lnSpc>
                          <a:spcPct val="100000"/>
                        </a:lnSpc>
                      </a:pPr>
                      <a:r>
                        <a:rPr lang="pl-PL" sz="1600" kern="1200" dirty="0" smtClean="0">
                          <a:solidFill>
                            <a:schemeClr val="dk1"/>
                          </a:solidFill>
                          <a:effectLst/>
                          <a:latin typeface="Calibri"/>
                          <a:ea typeface="Times New Roman"/>
                          <a:cs typeface="Arial"/>
                        </a:rPr>
                        <a:t>6.</a:t>
                      </a:r>
                      <a:endParaRPr lang="pl-PL" sz="1600" kern="1200" dirty="0">
                        <a:solidFill>
                          <a:schemeClr val="dk1"/>
                        </a:solidFill>
                        <a:effectLst/>
                        <a:latin typeface="Calibri"/>
                        <a:ea typeface="Times New Roman"/>
                        <a:cs typeface="Arial"/>
                      </a:endParaRPr>
                    </a:p>
                  </a:txBody>
                  <a:tcPr anchor="ctr" anchorCtr="1">
                    <a:solidFill>
                      <a:schemeClr val="accent1">
                        <a:lumMod val="20000"/>
                        <a:lumOff val="80000"/>
                      </a:schemeClr>
                    </a:solidFill>
                  </a:tcPr>
                </a:tc>
                <a:tc>
                  <a:txBody>
                    <a:bodyPr/>
                    <a:lstStyle/>
                    <a:p>
                      <a:pPr>
                        <a:lnSpc>
                          <a:spcPct val="115000"/>
                        </a:lnSpc>
                        <a:spcAft>
                          <a:spcPts val="1000"/>
                        </a:spcAft>
                      </a:pPr>
                      <a:r>
                        <a:rPr lang="pl-PL" sz="1600" kern="1200" dirty="0">
                          <a:solidFill>
                            <a:schemeClr val="dk1"/>
                          </a:solidFill>
                          <a:effectLst/>
                          <a:latin typeface="Calibri"/>
                          <a:ea typeface="Times New Roman"/>
                          <a:cs typeface="Arial"/>
                        </a:rPr>
                        <a:t>Wsparcie w projekcie będzie realizowane na podstawie ścieżki wsparcia stworzonej indywidualnie dla każdego uczestnika oraz zgodnie z koncepcją </a:t>
                      </a:r>
                      <a:r>
                        <a:rPr lang="pl-PL" sz="1600" kern="1200" dirty="0" err="1">
                          <a:solidFill>
                            <a:schemeClr val="dk1"/>
                          </a:solidFill>
                          <a:effectLst/>
                          <a:latin typeface="Calibri"/>
                          <a:ea typeface="Times New Roman"/>
                          <a:cs typeface="Arial"/>
                        </a:rPr>
                        <a:t>empowerment</a:t>
                      </a:r>
                      <a:r>
                        <a:rPr lang="pl-PL" sz="1600" kern="1200" dirty="0">
                          <a:solidFill>
                            <a:schemeClr val="dk1"/>
                          </a:solidFill>
                          <a:effectLst/>
                          <a:latin typeface="Calibri"/>
                          <a:ea typeface="Times New Roman"/>
                          <a:cs typeface="Arial"/>
                        </a:rPr>
                        <a:t>.</a:t>
                      </a:r>
                    </a:p>
                  </a:txBody>
                  <a:tcPr marL="68580" marR="68580" marT="0" marB="0" anchor="ctr">
                    <a:solidFill>
                      <a:schemeClr val="accent1">
                        <a:lumMod val="20000"/>
                        <a:lumOff val="80000"/>
                      </a:schemeClr>
                    </a:solidFill>
                  </a:tcPr>
                </a:tc>
                <a:tc>
                  <a:txBody>
                    <a:bodyPr/>
                    <a:lstStyle/>
                    <a:p>
                      <a:pPr>
                        <a:lnSpc>
                          <a:spcPct val="115000"/>
                        </a:lnSpc>
                        <a:spcBef>
                          <a:spcPts val="600"/>
                        </a:spcBef>
                        <a:spcAft>
                          <a:spcPts val="600"/>
                        </a:spcAft>
                      </a:pPr>
                      <a:r>
                        <a:rPr lang="pl-PL" sz="1600" kern="1200" dirty="0">
                          <a:solidFill>
                            <a:schemeClr val="dk1"/>
                          </a:solidFill>
                          <a:effectLst/>
                          <a:latin typeface="Calibri"/>
                          <a:ea typeface="Times New Roman"/>
                          <a:cs typeface="Arial"/>
                        </a:rPr>
                        <a:t>Spełnienie kryterium będzie oceniane na podstawie zapisów zawartych we wniosku o dofinansowanie projektu (opis zadań, opis grupy docelowej).</a:t>
                      </a:r>
                    </a:p>
                    <a:p>
                      <a:pPr>
                        <a:lnSpc>
                          <a:spcPct val="115000"/>
                        </a:lnSpc>
                        <a:spcAft>
                          <a:spcPts val="0"/>
                        </a:spcAft>
                      </a:pPr>
                      <a:r>
                        <a:rPr lang="pl-PL" sz="1600" kern="1200" dirty="0">
                          <a:solidFill>
                            <a:schemeClr val="dk1"/>
                          </a:solidFill>
                          <a:effectLst/>
                          <a:latin typeface="Calibri"/>
                          <a:ea typeface="Times New Roman"/>
                          <a:cs typeface="Arial"/>
                        </a:rPr>
                        <a:t>Zasada </a:t>
                      </a:r>
                      <a:r>
                        <a:rPr lang="pl-PL" sz="1600" kern="1200" dirty="0" err="1">
                          <a:solidFill>
                            <a:schemeClr val="dk1"/>
                          </a:solidFill>
                          <a:effectLst/>
                          <a:latin typeface="Calibri"/>
                          <a:ea typeface="Times New Roman"/>
                          <a:cs typeface="Arial"/>
                        </a:rPr>
                        <a:t>empowerment</a:t>
                      </a:r>
                      <a:r>
                        <a:rPr lang="pl-PL" sz="1600" kern="1200" dirty="0">
                          <a:solidFill>
                            <a:schemeClr val="dk1"/>
                          </a:solidFill>
                          <a:effectLst/>
                          <a:latin typeface="Calibri"/>
                          <a:ea typeface="Times New Roman"/>
                          <a:cs typeface="Arial"/>
                        </a:rPr>
                        <a:t> (ang. upodmiotowienie) oznacza aktywne uczestnictwo w projekcie osób, na rzecz których realizowane są dane działania. Realizacja tej zasady ma na celu zwiększenie rzeczywistej zdolności uczestników do wpływania na działania, które ich dotyczą, co przekłada się na świadomość kosztów, poczucie przynależności i odpowiedzialności oraz poprawę relacji między organizatorem, dostawcami i odbiorcami usług.</a:t>
                      </a:r>
                    </a:p>
                    <a:p>
                      <a:pPr>
                        <a:lnSpc>
                          <a:spcPct val="115000"/>
                        </a:lnSpc>
                        <a:spcBef>
                          <a:spcPts val="1200"/>
                        </a:spcBef>
                        <a:spcAft>
                          <a:spcPts val="0"/>
                        </a:spcAft>
                      </a:pPr>
                      <a:r>
                        <a:rPr lang="pl-PL" sz="1600" kern="1200" dirty="0">
                          <a:solidFill>
                            <a:schemeClr val="dk1"/>
                          </a:solidFill>
                          <a:effectLst/>
                          <a:latin typeface="Calibri"/>
                          <a:ea typeface="Times New Roman"/>
                          <a:cs typeface="Arial"/>
                        </a:rPr>
                        <a:t>Spełnienie kryterium jest warunkiem koniecznym do otrzymania dofinansowania. Ocena kryterium jest 0/1. Uzyskanie oceny „0” jest jednoznaczne z odrzuceniem projektu.</a:t>
                      </a:r>
                    </a:p>
                  </a:txBody>
                  <a:tcPr marL="68580" marR="68580" marT="0" marB="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pl-PL" sz="1600" kern="1200" dirty="0" smtClean="0">
                          <a:solidFill>
                            <a:schemeClr val="dk1"/>
                          </a:solidFill>
                          <a:effectLst/>
                          <a:latin typeface="Calibri"/>
                          <a:ea typeface="Times New Roman"/>
                          <a:cs typeface="Arial"/>
                        </a:rPr>
                        <a:t>0/1</a:t>
                      </a:r>
                      <a:endParaRPr lang="pl-PL" sz="1600" kern="1200" dirty="0" smtClean="0">
                        <a:solidFill>
                          <a:schemeClr val="dk1"/>
                        </a:solidFill>
                        <a:effectLst/>
                        <a:latin typeface="Calibri"/>
                        <a:ea typeface="Times New Roman"/>
                        <a:cs typeface="Arial"/>
                      </a:endParaRPr>
                    </a:p>
                  </a:txBody>
                  <a:tcPr marL="68580" marR="68580" marT="0" marB="0" anchor="ctr">
                    <a:solidFill>
                      <a:schemeClr val="accent1">
                        <a:lumMod val="20000"/>
                        <a:lumOff val="80000"/>
                      </a:schemeClr>
                    </a:solidFill>
                  </a:tcPr>
                </a:tc>
              </a:tr>
            </a:tbl>
          </a:graphicData>
        </a:graphic>
      </p:graphicFrame>
      <p:sp>
        <p:nvSpPr>
          <p:cNvPr id="3" name="Rectangle 1"/>
          <p:cNvSpPr>
            <a:spLocks noChangeArrowheads="1"/>
          </p:cNvSpPr>
          <p:nvPr/>
        </p:nvSpPr>
        <p:spPr bwMode="auto">
          <a:xfrm>
            <a:off x="223520" y="937375"/>
            <a:ext cx="3373120" cy="400110"/>
          </a:xfrm>
          <a:prstGeom prst="rect">
            <a:avLst/>
          </a:prstGeom>
          <a:noFill/>
          <a:ln w="9525">
            <a:noFill/>
            <a:miter lim="800000"/>
            <a:headEnd/>
            <a:tailEnd/>
          </a:ln>
        </p:spPr>
        <p:txBody>
          <a:bodyPr wrap="square" anchor="ctr">
            <a:spAutoFit/>
          </a:bodyPr>
          <a:lstStyle/>
          <a:p>
            <a:pPr eaLnBrk="0" hangingPunct="0"/>
            <a:r>
              <a:rPr lang="pl-PL" sz="2000" b="1" dirty="0">
                <a:latin typeface="Calibri" pitchFamily="34" charset="0"/>
                <a:cs typeface="Calibri" pitchFamily="34" charset="0"/>
              </a:rPr>
              <a:t>KRYTERIA DOSTĘPU </a:t>
            </a:r>
            <a:endParaRPr lang="pl-PL" sz="3200" dirty="0">
              <a:latin typeface="Calibri" pitchFamily="34" charset="0"/>
            </a:endParaRPr>
          </a:p>
        </p:txBody>
      </p:sp>
    </p:spTree>
    <p:extLst>
      <p:ext uri="{BB962C8B-B14F-4D97-AF65-F5344CB8AC3E}">
        <p14:creationId xmlns:p14="http://schemas.microsoft.com/office/powerpoint/2010/main" val="1084443457"/>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gramy Regionaln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FunduszeEuropejskiePrezentacjaTemplate.potx" id="{E1C8E9E8-192D-4AF6-9B43-48AB8A3797D1}" vid="{92000801-0B03-4AC3-8040-626073FD01A7}"/>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FunduszeEuropejskiePrezentacjaTemplate</Template>
  <TotalTime>4705</TotalTime>
  <Words>1174</Words>
  <Application>Microsoft Office PowerPoint</Application>
  <PresentationFormat>Pokaz na ekranie (4:3)</PresentationFormat>
  <Paragraphs>173</Paragraphs>
  <Slides>17</Slides>
  <Notes>2</Notes>
  <HiddenSlides>0</HiddenSlides>
  <MMClips>0</MMClips>
  <ScaleCrop>false</ScaleCrop>
  <HeadingPairs>
    <vt:vector size="4" baseType="variant">
      <vt:variant>
        <vt:lpstr>Motyw</vt:lpstr>
      </vt:variant>
      <vt:variant>
        <vt:i4>1</vt:i4>
      </vt:variant>
      <vt:variant>
        <vt:lpstr>Tytuły slajdów</vt:lpstr>
      </vt:variant>
      <vt:variant>
        <vt:i4>17</vt:i4>
      </vt:variant>
    </vt:vector>
  </HeadingPairs>
  <TitlesOfParts>
    <vt:vector size="18" baseType="lpstr">
      <vt:lpstr>Programy Regionalne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Dorota Krall</dc:creator>
  <cp:lastModifiedBy>mrylska</cp:lastModifiedBy>
  <cp:revision>684</cp:revision>
  <dcterms:created xsi:type="dcterms:W3CDTF">2015-04-20T12:46:14Z</dcterms:created>
  <dcterms:modified xsi:type="dcterms:W3CDTF">2017-06-06T07:15:22Z</dcterms:modified>
</cp:coreProperties>
</file>