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415" r:id="rId10"/>
    <p:sldId id="416" r:id="rId11"/>
    <p:sldId id="408" r:id="rId12"/>
    <p:sldId id="410" r:id="rId13"/>
    <p:sldId id="411" r:id="rId14"/>
    <p:sldId id="412" r:id="rId15"/>
    <p:sldId id="413" r:id="rId16"/>
    <p:sldId id="414" r:id="rId17"/>
    <p:sldId id="387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99" autoAdjust="0"/>
  </p:normalViewPr>
  <p:slideViewPr>
    <p:cSldViewPr snapToGrid="0">
      <p:cViewPr>
        <p:scale>
          <a:sx n="106" d="100"/>
          <a:sy n="106" d="100"/>
        </p:scale>
        <p:origin x="-424" y="-1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2017-02-08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10 lutego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46357"/>
              </p:ext>
            </p:extLst>
          </p:nvPr>
        </p:nvGraphicFramePr>
        <p:xfrm>
          <a:off x="81281" y="1337485"/>
          <a:ext cx="8910320" cy="528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7.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zakłada osiągnięcie wśród uczestników projektu wskaźników efektywności społecznej  i efektywności zatrudnieniowej: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odniesieniu do osób zagrożonych ubóstwem lub wykluczeniem społecznym minimalny poziom efektywności społecznej wynosi 34%, a minimalny poziom efektywności zatrudnieniowej wynosi 22%.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odniesieniu do osób o znacznym stopniu niepełnosprawności, osób z niepełnosprawnością intelektualną oraz osób z niepełnosprawnościami sprzężonymi minimalny poziom efektywności społecznej wynosi 34%, a minimalny poziom efektywności zatrudnieniowej wynosi 12%.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wartości następujących wskaźników: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Odsetek osób zagrożonych ubóstwem lub wykluczeniem społecznym, które dokonały postępu w aktywizacji społecznej (efektywność społeczna).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Odsetek osób zagrożonych ubóstwem lub wykluczeniem społecznym, które podjęły zatrudnienie (efektywność zatrudnieniowa).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Odsetek osób o znacznym stopniu niepełnosprawności, osób </a:t>
                      </a:r>
                      <a:b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niepełnosprawnością intelektualną oraz osób z niepełnosprawnościami sprzężonymi, które dokonały postępu w aktywizacji społecznej (efektywność społeczna).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Odsetek osób o znacznym stopniu niepełnosprawności, osób </a:t>
                      </a:r>
                      <a:b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niepełnosprawnością intelektualną oraz osób z niepełnosprawnościami sprzężonymi, które podjęły zatrudnienie (efektywność zatrudnieniowa).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Efektywność społeczna i efektywność zatrudnieniowa są mierzone rozłącznie w odniesieniu do osób zagrożonych ubóstwem lub wykluczeniem społecznym oraz w odniesieniu do osób o znacznym stopniu niepełnosprawności, osób z niepełnosprawnością intelektualną i osób z niepełnosprawnościami sprzężonymi.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 Wytycznych w zakresie realizacji </a:t>
                      </a:r>
                      <a:r>
                        <a:rPr lang="pl-PL" sz="10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przedsięwzięć  </a:t>
                      </a: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Minimalne poziomy efektywności społecznej i efektywności zatrudnieniowej zostały określone przez Ministerstwo Rozwoju.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7263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670375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820492"/>
                <a:gridCol w="914401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1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 wyłącznie do osób z jednej lub kilku z niżej wymienionych grup: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osoby doświadczające wielokrotnego wykluczenia, osoby o znacznym lub umiarkowanym stopniu niepełnosprawności, osoby z niepełnosprawnością sprzężoną oraz osoby z zaburzeniami psychicznymi, w tym osoby z niepełnosprawnością intelektualną i osoby z całościowymi zaburzeniami rozwojowymi,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osoby zamieszkujące na obszarach (w gminach) poniżej progu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określonego w Mazowieckim barometrze ubóstwa i wykluczenia społecznego.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 wyłącznie do osób: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doświadczających wielokrotnego wykluczenia, o znacznym lub umiarkowanym stopniu niepełnosprawności, osoby z niepełnosprawnością sprzężoną oraz osoby z zaburzeniami psychicznymi, w tym osoby z niepełnosprawnością intelektualną i osoby z całościowymi zaburzeniami rozwojowymi,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10 pkt,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zamieszkujących na obszarach (w gminach) poniżej progu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określonego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Mazowieckim barometrze ubóstwa i wykluczenia społecznego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pkt.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3206"/>
              </p:ext>
            </p:extLst>
          </p:nvPr>
        </p:nvGraphicFramePr>
        <p:xfrm>
          <a:off x="205739" y="1488249"/>
          <a:ext cx="8677002" cy="50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226388"/>
                <a:gridCol w="1165608"/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partnerstwie podmiotów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różnych sektorów (publiczny, prywatny, społeczny).</a:t>
                      </a: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trzech różnych sektorów – 6 pkt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70814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634584"/>
                <a:gridCol w="4396728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będzie realizowany we współpracy z PES.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we współpracy z PES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5 pkt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79690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/>
                <a:gridCol w="3398185"/>
                <a:gridCol w="3821388"/>
                <a:gridCol w="877208"/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produkty finalne (rozwiązania, instrumenty, narzędzia i metody pracy) wypracowane w ramach projektów innowacyjnych w Programie Operacyjnym Kapitał Ludzki.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Programu Operacyjnego Kapitał Ludzki– 5 pkt.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5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29570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 (OSI problemowymi).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- 5 pkt;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98854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- 4 pkt;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l-PL" sz="2400" b="1" dirty="0" smtClean="0"/>
              <a:t>Typ </a:t>
            </a:r>
            <a:r>
              <a:rPr lang="pl-PL" sz="2400" b="1" dirty="0"/>
              <a:t>projektów: </a:t>
            </a:r>
            <a:endParaRPr lang="pl-PL" sz="2400" b="1" dirty="0" smtClean="0"/>
          </a:p>
          <a:p>
            <a:pPr algn="ctr">
              <a:lnSpc>
                <a:spcPct val="150000"/>
              </a:lnSpc>
            </a:pPr>
            <a:r>
              <a:rPr lang="pl-PL" sz="2400" b="1" dirty="0" smtClean="0"/>
              <a:t>Integracja </a:t>
            </a:r>
            <a:r>
              <a:rPr lang="pl-PL" sz="2400" b="1" dirty="0"/>
              <a:t>społeczna i aktywizacja zawodowa osób oddalonych od rynku pracy w ramach  współpracy międzysektorowej</a:t>
            </a:r>
            <a:endParaRPr lang="pl-PL" sz="2400" dirty="0"/>
          </a:p>
          <a:p>
            <a:endParaRPr lang="pl-PL" sz="2400" dirty="0">
              <a:latin typeface="+mn-lt"/>
            </a:endParaRP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16438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/>
                <a:gridCol w="1732349"/>
                <a:gridCol w="5374640"/>
                <a:gridCol w="1026159"/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realizowany jest w partnerstwie z podmiotem z innego sektora.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Wnioskodawcy, że zawarte partnerstwo obejmuje co najmniej dwa sektory spośród sektora społecznego, prywatnego lub publicznego.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67308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/>
                <a:gridCol w="1751149"/>
                <a:gridCol w="5390168"/>
                <a:gridCol w="995682"/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Średni koszt wsparcia na uczestnika nie przekracza </a:t>
                      </a:r>
                      <a:b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kwoty  14 000 PLN.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budżetu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ramach kryterium weryfikowany jest średni koszt przypadający na jednego uczestnika projektu. </a:t>
                      </a: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Średni koszt wsparcia stanowi iloraz wartości projektu (z uwzględnieniem wkładu własnego  i kosztów  pośrednich) i liczby uczestników projektu. 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Zastosowanie kryterium wynika z zapisów Regionalnego Programu Operacyjnego Województwa Mazowieckiego 2014-2020.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3912"/>
              </p:ext>
            </p:extLst>
          </p:nvPr>
        </p:nvGraphicFramePr>
        <p:xfrm>
          <a:off x="223520" y="1425289"/>
          <a:ext cx="8676641" cy="518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32"/>
                <a:gridCol w="1766419"/>
                <a:gridCol w="5307249"/>
                <a:gridCol w="955041"/>
              </a:tblGrid>
              <a:tr h="5120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684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Okres realizacji projektu wynosi maksymalnie 24 miesiące. 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zapisów we wniosku o dofinansowanie (punkt A6. Planowany okres realizacji projektu).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74610"/>
              </p:ext>
            </p:extLst>
          </p:nvPr>
        </p:nvGraphicFramePr>
        <p:xfrm>
          <a:off x="223520" y="1330039"/>
          <a:ext cx="8757919" cy="52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/>
                <a:gridCol w="2169605"/>
                <a:gridCol w="5192454"/>
                <a:gridCol w="948876"/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4</a:t>
                      </a:r>
                      <a:r>
                        <a:rPr lang="pl-PL" sz="1600" dirty="0" smtClean="0">
                          <a:latin typeface="+mn-lt"/>
                        </a:rPr>
                        <a:t>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Wsparcie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każdego uczestnika projektu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odbywa się na podstawie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ścieżki reintegracji z wykorzystaniem kontraktu socjalnego lub umowy na wzór kontraktu.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Ścieżka reintegracji powinna zostać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stworzona indywidualnie dla każdej osoby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i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uwzględniać diagnozę sytuacji problemowej, zasobów, potencjału, predyspozycji, potrzeb uczestnika.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Kontrakt socjalny obowiązkowo zawierają podmioty zobowiązane do tego przepisami prawa krajowego. W pozostałych przypadkach zawierana jest umowa na wzór kontraktu socjalnego, określająca uprawnienia i zobowiązania stron w ramach wspólnie podejmowanych działań zmierzających do przezwyciężenia trudnej sytuacji życiowej uczestnika.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Celem zastosowania kryterium jest zapewnienie </a:t>
                      </a:r>
                      <a:r>
                        <a:rPr lang="pl-PL" sz="1400" kern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zindywidualizowanego i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kompleksowego wsparcia dla konkretnej osoby.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26475"/>
              </p:ext>
            </p:extLst>
          </p:nvPr>
        </p:nvGraphicFramePr>
        <p:xfrm>
          <a:off x="132080" y="1425289"/>
          <a:ext cx="8768079" cy="515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96"/>
                <a:gridCol w="2186304"/>
                <a:gridCol w="4989827"/>
                <a:gridCol w="1039552"/>
              </a:tblGrid>
              <a:tr h="5148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33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5.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Preferowane do objęcia wsparciem w ramach projektu są osoby korzystające z Programu Operacyjnego Pomoc Żywnościowa 2014-2020 (PO PŻ).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Wnioskodawcy. Wnioskodawca jest zobowiązany do zawarcia we wniosku o dofinansowanie deklaracji dotyczącej zapewnienia, że preferowane do objęcia wsparciem w ramach projektu są osoby korzystające z Programu Operacyjnego Pomoc Żywnościowa 2014-2020 (PO PŻ).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2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RPO WM 2014-2020 </a:t>
                      </a: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oraz z </a:t>
                      </a:r>
                      <a:r>
                        <a:rPr lang="pl-PL" sz="12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Należy pamiętać, że 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zakres wsparcia dla osób korzystających z PO PŻ nie może powielać działań, które dana osoba otrzymała lub otrzymuje z PO PŻ w ramach działań towarzyszących, o których mowa w PO PŻ.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Katalog usług realizowanych w ramach PO PŻ oraz podmioty uczestniczące w jego realizacji zostaną wymienione w Regulaminie konkursu.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55874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Preferowane do objęcia wsparciem w ramach projektu są osoby zakwalifikowane do III profilu pomocy.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najbardziej oddalone od rynku pracy, w tym zakwalifikowane do III profilu pomocy, charakteryzuje bardzo niski poziom aktywności społecznej i zawodowej, co powoduje konieczność zwiększenia intensywności wsparcia tych osób. 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4604</TotalTime>
  <Words>1362</Words>
  <Application>Microsoft Office PowerPoint</Application>
  <PresentationFormat>Pokaz na ekranie (4:3)</PresentationFormat>
  <Paragraphs>181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mrylska</cp:lastModifiedBy>
  <cp:revision>677</cp:revision>
  <dcterms:created xsi:type="dcterms:W3CDTF">2015-04-20T12:46:14Z</dcterms:created>
  <dcterms:modified xsi:type="dcterms:W3CDTF">2017-02-08T11:58:34Z</dcterms:modified>
</cp:coreProperties>
</file>