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415" r:id="rId10"/>
    <p:sldId id="416" r:id="rId11"/>
    <p:sldId id="420" r:id="rId12"/>
    <p:sldId id="408" r:id="rId13"/>
    <p:sldId id="410" r:id="rId14"/>
    <p:sldId id="411" r:id="rId15"/>
    <p:sldId id="412" r:id="rId16"/>
    <p:sldId id="413" r:id="rId17"/>
    <p:sldId id="414" r:id="rId18"/>
    <p:sldId id="419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99" autoAdjust="0"/>
  </p:normalViewPr>
  <p:slideViewPr>
    <p:cSldViewPr snapToGrid="0">
      <p:cViewPr>
        <p:scale>
          <a:sx n="106" d="100"/>
          <a:sy n="106" d="100"/>
        </p:scale>
        <p:origin x="-424" y="-1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2017-07-12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14 lipca </a:t>
            </a:r>
            <a:r>
              <a:rPr lang="pl-PL" dirty="0" smtClean="0">
                <a:latin typeface="+mj-lt"/>
              </a:rPr>
              <a:t>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10127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7.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wsparcia osób bezrobotnych zarejestrowanych </a:t>
                      </a:r>
                      <a:b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powiatowym urzędzie pracy projekt przewiduje współpracę </a:t>
                      </a:r>
                      <a:b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PUP.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Celem zastosowania kryterium jest zapewnienie lepszej </a:t>
                      </a:r>
                      <a:r>
                        <a:rPr lang="pl-PL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koordynacji i komplementarności 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działań na danym terytorium prowadzonych przez różne podmioty w odniesieniu do tej samej grupy docelowej.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nie przewidziano  w karcie oceny wniosku powinna zostać zaznaczona odpowiedź „Nie dotyczy”.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7263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63617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8.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osiągnięcie wśród uczestników projektu wskaźników efektywności społecznej  i efektywności zatrudnieniowej: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zagrożonych ubóstwem lub wykluczeniem społecznym minimalny poziom efektywności społecznej wynosi 34%, a minimalny poziom efektywności zatrudnieniowej wynosi 22%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znacznym stopniu niepełnosprawności,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 intelektualną oraz osób z niepełnosprawnościami sprzężonymi minimalny poziom efektywności społecznej wynosi 34%,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minimalny poziom efektywności zatrudnieniowej wynosi 12%.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wartości następujących wskaźników: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podjęły zatrudnienie (efektywność zatrudnieniowa).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podjęły zatrudnienie (efektywność zatrudnieniowa).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 z niepełnosprawnością intelektualną i osób z niepełnosprawnościami sprzężonymi.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Wytycznych w zakresie realizacji przedsięwzięć 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 poziomy efektywności społecznej i efektywności zatrudnieniowej zostały określone przez Ministerstwo Rozwoju.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7263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87804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1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 wyłącznie do osób z jednej lub kilku z niżej wymienionych grup: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doświadczające wielokrotnego wykluczenia,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o znacznym lub umiarkowanym stopniu niepełnosprawności,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 niepełnosprawnością sprzężoną oraz osoby z zaburzeniami psychicznymi, w tym osoby z niepełnosprawnością intelektualną i osoby z całościowymi zaburzeniami rozwojowymi,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zamieszkujące na obszarach (w gminach) poniżej progu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w Mazowieckim barometrze ubóstwa i wykluczenia społecznego.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 wyłącznie do osób: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doświadczających wielokrotnego wykluczenia, o znacznym lub umiarkowanym stopniu niepełnosprawności, osoby z niepełnosprawnością sprzężoną oraz osoby z zaburzeniami psychicznymi, w tym osoby z niepełnosprawnością intelektualną i osoby z całościowymi zaburzeniami rozwojowymi,</a:t>
                      </a:r>
                    </a:p>
                    <a:p>
                      <a:pPr lvl="1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10 pkt,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zamieszkujących na obszarach (w gminach) poniżej progu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Mazowieckim barometrze ubóstwa i wykluczenia społecznego – 5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5936"/>
              </p:ext>
            </p:extLst>
          </p:nvPr>
        </p:nvGraphicFramePr>
        <p:xfrm>
          <a:off x="205739" y="1488249"/>
          <a:ext cx="8677002" cy="5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226388"/>
                <a:gridCol w="1165608"/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 (publiczny, prywatny, społeczny).</a:t>
                      </a: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trzech różnych sektorów – 6 pkt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09361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634584"/>
                <a:gridCol w="4396728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będzie realizowany we współpracy z PES.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we współpracy z PES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5 pkt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86715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/>
                <a:gridCol w="3398185"/>
                <a:gridCol w="3821388"/>
                <a:gridCol w="877208"/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zwalidowane produkty finalne (rozwiązania, instrumenty, narzędzia i metody pracy) wypracowane w ramach projektów innowacyjnych w Programie Operacyjnym Kapitał Ludzki oraz Programie Inicjatywy Wspólnotowej EQUAL.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w Programie Operacyjnym Kapitał Ludzki oraz Programie Inicjatywy Wspólnotowej EQUAL – 2 pkt.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2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01925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Obszarem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Strategicznej Interwencji  (OSI problemowymi).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46901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6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 smtClean="0"/>
              <a:t>Typ </a:t>
            </a:r>
            <a:r>
              <a:rPr lang="pl-PL" sz="2400" b="1" dirty="0"/>
              <a:t>projektów: </a:t>
            </a:r>
            <a:endParaRPr lang="pl-PL" sz="2400" b="1" dirty="0" smtClean="0"/>
          </a:p>
          <a:p>
            <a:r>
              <a:rPr lang="pl-PL" sz="2400" b="1" dirty="0" smtClean="0"/>
              <a:t>Integracja </a:t>
            </a:r>
            <a:r>
              <a:rPr lang="pl-PL" sz="2400" b="1" dirty="0"/>
              <a:t>społeczna i aktywizacja zawodowa osób oddalonych od rynku pracy w ramach  współpracy międzysektorowej</a:t>
            </a:r>
            <a:endParaRPr lang="pl-PL" sz="2400" dirty="0"/>
          </a:p>
          <a:p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9192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/>
                <a:gridCol w="1732349"/>
                <a:gridCol w="5374640"/>
                <a:gridCol w="1026159"/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96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realizowany jest w partnerstwie z podmiotem z innego sektora.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</a:t>
                      </a: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kryterium będzie oceniane na podstawie deklaracji Wnioskodawcy, że zawarte partnerstwo obejmuje co najmniej dwa sektory spośród sektora społecznego, prywatnego lub publicznego.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7261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/>
                <a:gridCol w="1751149"/>
                <a:gridCol w="5390168"/>
                <a:gridCol w="995682"/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kwoty 14 000 PLN.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budżetu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ramach kryterium weryfikowany jest średni koszt przypadający na jednego uczestnika projektu. </a:t>
                      </a: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Średni koszt wsparcia stanowi iloraz wartości projektu (z uwzględnieniem wkładu własnego  i kosztów  pośrednich) i liczby uczestników projektu.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Zastosowanie kryterium wynika z zapisów Regionalnego Programu Operacyjnego Województwa Mazowieckiego 2014-2020.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73055"/>
              </p:ext>
            </p:extLst>
          </p:nvPr>
        </p:nvGraphicFramePr>
        <p:xfrm>
          <a:off x="223520" y="1425289"/>
          <a:ext cx="8676641" cy="51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32"/>
                <a:gridCol w="1766419"/>
                <a:gridCol w="5307249"/>
                <a:gridCol w="955041"/>
              </a:tblGrid>
              <a:tr h="5120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684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Okres realizacji projektu wynosi maksymalnie 24 miesiące.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zapisów we wniosku o dofinansowanie (punkt A6. Planowany okres realizacji projektu).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17206"/>
              </p:ext>
            </p:extLst>
          </p:nvPr>
        </p:nvGraphicFramePr>
        <p:xfrm>
          <a:off x="223520" y="1330039"/>
          <a:ext cx="8757919" cy="52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/>
                <a:gridCol w="2169605"/>
                <a:gridCol w="5192454"/>
                <a:gridCol w="948876"/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4</a:t>
                      </a:r>
                      <a:r>
                        <a:rPr lang="pl-PL" sz="1600" dirty="0" smtClean="0">
                          <a:latin typeface="+mn-lt"/>
                        </a:rPr>
                        <a:t>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każdego uczestnika projektu odbywa się na podstawie: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ścieżki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reintegracji i  kontraktu socjalnego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ścieżki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reintegracji i umowy na wzór kontraktu socjalnego.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Wnioskodawca jest zobowiązany do zawarcia we wniosku o dofinansowanie deklaracji, iż wsparcie każdego uczestnika projektu będzie się odbywało na podstawie ścieżki reintegracji i  kontraktu socjalnego lub ścieżki reintegracji ii umowy na wzór kontraktu socjalnego.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Ścieżka reintegracji powinna zostać stworzona indywidualnie dla każdej osoby i uwzględniać diagnozę sytuacji problemowej, zasobów, potencjału, predyspozycji, potrzeb uczestnika.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Kontrakt socjalny obowiązkowo zawierają podmioty zobowiązane do tego przepisami prawa krajowego. W pozostałych przypadkach zawierana umowa na wzór kontraktu socjalnego określająca uprawnienia i zobowiązania stron umowy w ramach wspólnie podejmowanych działań zmierzających do przezwyciężenia trudnej sytuacji życiowej uczestnika. Celem zastosowania kryterium jest zapewnienie zindywidualizowanego  i kompleksowego wsparcia dla konkretnej osoby.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60239"/>
              </p:ext>
            </p:extLst>
          </p:nvPr>
        </p:nvGraphicFramePr>
        <p:xfrm>
          <a:off x="132080" y="1425289"/>
          <a:ext cx="8768079" cy="5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"/>
                <a:gridCol w="2186304"/>
                <a:gridCol w="4989827"/>
                <a:gridCol w="1039552"/>
              </a:tblGrid>
              <a:tr h="5148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3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Preferowane do objęcia wsparciem w ramach projektu są osoby korzystające z Programu Operacyjnego Pomoc Żywnościowa 2014-2020 (PO PŻ).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Wnioskodawcy. Wnioskodawca jest zobowiązany do zawarcia we wniosku o dofinansowanie deklaracji dotyczącej zapewnienia, że preferowane do objęcia wsparciem w ramach projektu są osoby korzystające z Programu Operacyjnego Pomoc Żywnościowa 2014-2020 (PO PŻ).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2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2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Należy pamiętać, że 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zakres wsparcia dla osób korzystających z PO PŻ nie może powielać działań, które dana osoba otrzymała lub otrzymuje z PO PŻ w ramach działań towarzyszących, o których mowa w PO PŻ.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Katalog usług realizowanych w ramach PO PŻ oraz podmioty uczestniczące w jego realizacji zostaną wymienione w Regulaminie konkursu.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57041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Preferowane do objęcia wsparciem w ramach projektu są osoby zakwalifikowane do III profilu pomocy.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najbardziej oddalone od rynku pracy, w tym zakwalifikowane do III profilu pomocy, charakteryzuje bardzo niski poziom aktywności społecznej i zawodowej, co powoduje konieczność zwiększenia intensywności wsparcia tych osób. 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4882</TotalTime>
  <Words>1608</Words>
  <Application>Microsoft Office PowerPoint</Application>
  <PresentationFormat>Pokaz na ekranie (4:3)</PresentationFormat>
  <Paragraphs>198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mrylska</cp:lastModifiedBy>
  <cp:revision>688</cp:revision>
  <dcterms:created xsi:type="dcterms:W3CDTF">2015-04-20T12:46:14Z</dcterms:created>
  <dcterms:modified xsi:type="dcterms:W3CDTF">2017-07-12T11:21:05Z</dcterms:modified>
</cp:coreProperties>
</file>