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8"/>
  </p:notesMasterIdLst>
  <p:sldIdLst>
    <p:sldId id="258" r:id="rId2"/>
    <p:sldId id="382" r:id="rId3"/>
    <p:sldId id="408" r:id="rId4"/>
    <p:sldId id="409" r:id="rId5"/>
    <p:sldId id="410" r:id="rId6"/>
    <p:sldId id="324" r:id="rId7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86839" autoAdjust="0"/>
  </p:normalViewPr>
  <p:slideViewPr>
    <p:cSldViewPr snapToGrid="0">
      <p:cViewPr varScale="1">
        <p:scale>
          <a:sx n="94" d="100"/>
          <a:sy n="94" d="100"/>
        </p:scale>
        <p:origin x="4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2016-12-14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0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16 grudnia 2016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2316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 eaLnBrk="0" hangingPunct="0">
              <a:defRPr/>
            </a:pPr>
            <a:r>
              <a:rPr lang="pl-PL" sz="2800" dirty="0">
                <a:solidFill>
                  <a:prstClr val="black"/>
                </a:solidFill>
                <a:latin typeface="Calibri"/>
              </a:rPr>
              <a:t>Kryteria dostępu wyboru projektów pozakonkursowych ramach Regionalnego Programu Operacyjnego Województwa Mazowieckiego na lata 2014 – 2020 </a:t>
            </a:r>
            <a:br>
              <a:rPr lang="pl-PL" sz="2800" dirty="0">
                <a:solidFill>
                  <a:prstClr val="black"/>
                </a:solidFill>
                <a:latin typeface="Calibri"/>
              </a:rPr>
            </a:br>
            <a:r>
              <a:rPr lang="pl-PL" sz="2800" dirty="0">
                <a:solidFill>
                  <a:prstClr val="black"/>
                </a:solidFill>
                <a:latin typeface="Calibri"/>
              </a:rPr>
              <a:t>ze środków EFRR</a:t>
            </a:r>
          </a:p>
          <a:p>
            <a:pPr lvl="0" algn="ctr" eaLnBrk="0" hangingPunct="0">
              <a:defRPr/>
            </a:pPr>
            <a:r>
              <a:rPr lang="pl-PL" sz="2800" dirty="0">
                <a:solidFill>
                  <a:prstClr val="black"/>
                </a:solidFill>
                <a:latin typeface="Calibri"/>
              </a:rPr>
              <a:t>Działanie </a:t>
            </a:r>
            <a:r>
              <a:rPr lang="pl-PL" sz="2800" dirty="0" smtClean="0">
                <a:solidFill>
                  <a:prstClr val="black"/>
                </a:solidFill>
                <a:latin typeface="Calibri"/>
              </a:rPr>
              <a:t>7.2 Infrastruktura kolejowa, </a:t>
            </a:r>
            <a:r>
              <a:rPr lang="pl-PL" sz="2800" dirty="0">
                <a:solidFill>
                  <a:prstClr val="black"/>
                </a:solidFill>
                <a:latin typeface="Calibri"/>
              </a:rPr>
              <a:t>typ projektu: Budowa i modernizacja zapleczy technicznych do obsługi i serwisowania pojazdów szynowych</a:t>
            </a:r>
            <a:r>
              <a:rPr lang="pl-PL" sz="3600" dirty="0">
                <a:solidFill>
                  <a:prstClr val="black"/>
                </a:solidFill>
                <a:latin typeface="Calibri"/>
              </a:rPr>
              <a:t>. </a:t>
            </a:r>
            <a:endParaRPr lang="pl-PL" sz="3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469256"/>
              </p:ext>
            </p:extLst>
          </p:nvPr>
        </p:nvGraphicFramePr>
        <p:xfrm>
          <a:off x="543560" y="1681842"/>
          <a:ext cx="8125612" cy="4502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/>
                <a:gridCol w="2130144"/>
                <a:gridCol w="4260287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1.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Ujęcie inwestycji w dokumencie strategicznym</a:t>
                      </a:r>
                      <a:endParaRPr lang="pl-PL" sz="2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Zgodnie z RPO WM 2014-2020 w ramach kryterium ocenie podlegać będzie czy projekt został ujęty w Planie wykonawczym do Strategii Rozwoju Województwa Mazowieckiego do roku 2030 w obszarze Przestrzeń i Transport. 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2.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Identyfikacja projektu pozakonkursowego</a:t>
                      </a:r>
                      <a:endParaRPr lang="pl-PL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W ramach kryterium ocenie podlegać będzie czy proces identyfikacji projektu  został zakończony poprzez wprowadzenie projektu do Wykazu Projektów Pozakonkursowych EFRR RPO WM 2014 – 2020 (przyjętym uchwałą Zarządu Województwa Mazowieckiego).</a:t>
                      </a:r>
                      <a:endParaRPr lang="pl-PL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080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</a:t>
            </a:r>
            <a:endParaRPr lang="pl-PL" sz="3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372283"/>
              </p:ext>
            </p:extLst>
          </p:nvPr>
        </p:nvGraphicFramePr>
        <p:xfrm>
          <a:off x="543560" y="1583870"/>
          <a:ext cx="8125612" cy="4705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/>
                <a:gridCol w="2130144"/>
                <a:gridCol w="4260287"/>
                <a:gridCol w="1110341"/>
              </a:tblGrid>
              <a:tr h="58661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208874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3.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Powiązanie z zakupem taboru kolejowego</a:t>
                      </a:r>
                      <a:endParaRPr lang="pl-PL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Zgodnie z RPO WM 2014-2020 w ramach kryterium ocenie podlegać będzie czy budowana lub modernizowana infrastruktura jest powiązana i z zakupem taboru kolejowego realizowanym w ramach RPO WM 2014-2020.</a:t>
                      </a:r>
                      <a:endParaRPr lang="pl-PL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29816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4.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Jakość świadczonych usług transportu publicznego</a:t>
                      </a:r>
                      <a:endParaRPr lang="pl-PL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2014-2020 w ramach kryterium ocenie podlegać będzie czy projekt wpływa na poprawę jakości świadczonych usług oraz efektywności funkcjonowania transportu publicznego.</a:t>
                      </a:r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19" y="963623"/>
            <a:ext cx="78784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DOSTĘPU -</a:t>
            </a:r>
            <a:r>
              <a:rPr lang="pl-PL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wersja przyjęta przez ZWM </a:t>
            </a:r>
            <a:r>
              <a:rPr lang="pl-PL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pl-PL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autopoprawka</a:t>
            </a:r>
            <a:endParaRPr lang="pl-PL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1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6734"/>
              </p:ext>
            </p:extLst>
          </p:nvPr>
        </p:nvGraphicFramePr>
        <p:xfrm>
          <a:off x="543560" y="1583870"/>
          <a:ext cx="8125612" cy="4705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/>
                <a:gridCol w="1452880"/>
                <a:gridCol w="4937551"/>
                <a:gridCol w="1110341"/>
              </a:tblGrid>
              <a:tr h="58661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208874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5.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Wpływ na środowisko</a:t>
                      </a:r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W ramach kryterium ocenie podlegać będzie zastosowana w projekcie technologia w kontekście wpływu na ochronę środowiska. W ramach projektu powinny zostać zastosowane rozwiązania i technologie, które w sposób najbardziej efektywny (skuteczny) przyczyniają się do zmniejszenia uciążliwości transportu publicznego dla środowiska.</a:t>
                      </a:r>
                      <a:endParaRPr lang="pl-PL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29816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6.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Zarządzanie projektem</a:t>
                      </a:r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Weryfikacji podlegać będzie zdolność Beneficjenta do zrealizowania projektu, w ocenie będą brane pod uwagę takie aspekty jak: organizacja Beneficjenta, podział odpowiedzialności za poszczególne zadania i funkcje niezbędne do zarządzania i  wdrażania poszczególnych faz przedsięwzięcia, procedury dotyczące zawierania umów, system monitorowania realizacji projektu.</a:t>
                      </a:r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19" y="963623"/>
            <a:ext cx="78784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DOSTĘPU -</a:t>
            </a:r>
            <a:r>
              <a:rPr lang="pl-PL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wersja przyjęta przez ZWM </a:t>
            </a:r>
            <a:r>
              <a:rPr lang="pl-PL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pl-PL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autopoprawka</a:t>
            </a:r>
            <a:endParaRPr lang="pl-PL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0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3691</TotalTime>
  <Words>366</Words>
  <Application>Microsoft Office PowerPoint</Application>
  <PresentationFormat>Pokaz na ekranie (4:3)</PresentationFormat>
  <Paragraphs>50</Paragraphs>
  <Slides>6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Calibri</vt:lpstr>
      <vt:lpstr>Symbol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Dulęba Michał</cp:lastModifiedBy>
  <cp:revision>561</cp:revision>
  <cp:lastPrinted>2016-10-15T08:27:27Z</cp:lastPrinted>
  <dcterms:created xsi:type="dcterms:W3CDTF">2015-04-20T12:46:14Z</dcterms:created>
  <dcterms:modified xsi:type="dcterms:W3CDTF">2016-12-14T09:34:19Z</dcterms:modified>
</cp:coreProperties>
</file>