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0"/>
  </p:notesMasterIdLst>
  <p:sldIdLst>
    <p:sldId id="258" r:id="rId2"/>
    <p:sldId id="382" r:id="rId3"/>
    <p:sldId id="408" r:id="rId4"/>
    <p:sldId id="409" r:id="rId5"/>
    <p:sldId id="410" r:id="rId6"/>
    <p:sldId id="411" r:id="rId7"/>
    <p:sldId id="412" r:id="rId8"/>
    <p:sldId id="324" r:id="rId9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86839" autoAdjust="0"/>
  </p:normalViewPr>
  <p:slideViewPr>
    <p:cSldViewPr snapToGrid="0">
      <p:cViewPr varScale="1">
        <p:scale>
          <a:sx n="94" d="100"/>
          <a:sy n="94" d="100"/>
        </p:scale>
        <p:origin x="4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2016-12-14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9626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5168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02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16 grudnia 2016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1548130"/>
            <a:ext cx="8545513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200" dirty="0">
                <a:latin typeface="+mn-lt"/>
              </a:rPr>
              <a:t>Kryteria </a:t>
            </a:r>
            <a:r>
              <a:rPr lang="pl-PL" sz="3200" dirty="0" smtClean="0">
                <a:latin typeface="+mn-lt"/>
              </a:rPr>
              <a:t>dostępu </a:t>
            </a:r>
            <a:r>
              <a:rPr lang="pl-PL" sz="3200" dirty="0">
                <a:latin typeface="+mn-lt"/>
              </a:rPr>
              <a:t>wyboru projektów </a:t>
            </a:r>
            <a:r>
              <a:rPr lang="pl-PL" sz="3200" dirty="0" smtClean="0">
                <a:latin typeface="+mn-lt"/>
              </a:rPr>
              <a:t>pozakonkursowych</a:t>
            </a:r>
            <a:r>
              <a:rPr lang="pl-PL" sz="3200" dirty="0" smtClean="0">
                <a:latin typeface="+mn-lt"/>
              </a:rPr>
              <a:t> </a:t>
            </a:r>
            <a:r>
              <a:rPr lang="pl-PL" sz="3200" dirty="0">
                <a:latin typeface="+mn-lt"/>
              </a:rPr>
              <a:t>ramach Regionalnego Programu Operacyjnego Województwa Mazowieckiego na lata 2014 – 2020 </a:t>
            </a:r>
            <a:r>
              <a:rPr lang="pl-PL" sz="3200" dirty="0" smtClean="0">
                <a:latin typeface="+mn-lt"/>
              </a:rPr>
              <a:t/>
            </a:r>
            <a:br>
              <a:rPr lang="pl-PL" sz="3200" dirty="0" smtClean="0">
                <a:latin typeface="+mn-lt"/>
              </a:rPr>
            </a:br>
            <a:r>
              <a:rPr lang="pl-PL" sz="3200" dirty="0" smtClean="0">
                <a:latin typeface="+mn-lt"/>
              </a:rPr>
              <a:t>ze </a:t>
            </a:r>
            <a:r>
              <a:rPr lang="pl-PL" sz="3200" dirty="0">
                <a:latin typeface="+mn-lt"/>
              </a:rPr>
              <a:t>środków </a:t>
            </a:r>
            <a:r>
              <a:rPr lang="pl-PL" sz="3200" dirty="0" smtClean="0">
                <a:latin typeface="+mn-lt"/>
              </a:rPr>
              <a:t>EFRR</a:t>
            </a:r>
            <a:endParaRPr lang="pl-PL" sz="3200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3200" dirty="0">
                <a:latin typeface="+mn-lt"/>
              </a:rPr>
              <a:t>Działanie </a:t>
            </a:r>
            <a:r>
              <a:rPr lang="pl-PL" sz="3200" dirty="0" smtClean="0">
                <a:latin typeface="+mn-lt"/>
              </a:rPr>
              <a:t>7.2 Infrastruktura kolejowa, typ projektu</a:t>
            </a:r>
            <a:r>
              <a:rPr lang="pl-PL" sz="3200" dirty="0">
                <a:latin typeface="+mn-lt"/>
              </a:rPr>
              <a:t>: Budowa, modernizacja, rehabilitacja i rewitalizacja linii kolejowych o znaczeniu regionalnym. </a:t>
            </a:r>
            <a:endParaRPr lang="pl-PL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88755"/>
              </p:ext>
            </p:extLst>
          </p:nvPr>
        </p:nvGraphicFramePr>
        <p:xfrm>
          <a:off x="543560" y="1681842"/>
          <a:ext cx="8125612" cy="4502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"/>
                <a:gridCol w="2130144"/>
                <a:gridCol w="4260287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3626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1.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Ujęcie inwestycji w dokumencie strategicznym</a:t>
                      </a:r>
                      <a:endParaRPr lang="pl-PL" sz="2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Zgodnie z RPO WM 2014-2020 w ramach kryterium ocenie podlegać będzie czy projekt został ujęty w Planie wykonawczym do Strategii Rozwoju Województwa Mazowieckiego do roku 2030 w obszarze Przestrzeń i Transport. </a:t>
                      </a:r>
                      <a:endParaRPr lang="pl-P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81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2.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Identyfikacja projektu pozakonkursowego</a:t>
                      </a:r>
                      <a:endParaRPr lang="pl-PL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W ramach kryterium ocenie podlegać będzie czy proces identyfikacji projektu  został zakończony poprzez wprowadzenie projektu do Wykazu Projektów Pozakonkursowych EFRR RPO WM 2014 – 2020 (przyjętym uchwałą Zarządu Województwa Mazowieckiego).</a:t>
                      </a:r>
                      <a:endParaRPr lang="pl-PL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080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</a:t>
            </a:r>
            <a:endParaRPr lang="pl-PL" sz="32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043766"/>
              </p:ext>
            </p:extLst>
          </p:nvPr>
        </p:nvGraphicFramePr>
        <p:xfrm>
          <a:off x="543560" y="1583870"/>
          <a:ext cx="8125612" cy="4151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"/>
                <a:gridCol w="2130144"/>
                <a:gridCol w="4260287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968134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3.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Integracja z innymi środkami transportu</a:t>
                      </a:r>
                      <a:endParaRPr lang="pl-PL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W ramach kryterium ocenie podlegać będzie czy istnieje powiązanie projektu z innymi gałęziami transportu, np. lotniskami, dworcami, węzłami przesiadkowymi.</a:t>
                      </a:r>
                      <a:endParaRPr lang="pl-PL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44712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4.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Wpływ na środowisko</a:t>
                      </a:r>
                      <a:endParaRPr lang="pl-PL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ocenie podlegać będzie zastosowana w projekcie technologia w kontekście wpływu na ochronę środowiska. W ramach projektu powinny zostać zastosowane rozwiązania i technologie, które w sposób najbardziej efektywny (skuteczny) przyczyniają się do zmniejszenia uciążliwości transportu publicznego dla środowiska.</a:t>
                      </a:r>
                      <a:endParaRPr lang="pl-P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19" y="1025178"/>
            <a:ext cx="78784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DOSTĘPU</a:t>
            </a:r>
            <a:endParaRPr lang="pl-PL" sz="2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91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774934"/>
              </p:ext>
            </p:extLst>
          </p:nvPr>
        </p:nvGraphicFramePr>
        <p:xfrm>
          <a:off x="543560" y="1583870"/>
          <a:ext cx="8125612" cy="4918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"/>
                <a:gridCol w="2130144"/>
                <a:gridCol w="4260287"/>
                <a:gridCol w="1110341"/>
              </a:tblGrid>
              <a:tr h="80744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411108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5.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Poprawa bezpieczeństwa</a:t>
                      </a:r>
                      <a:endParaRPr lang="pl-PL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Ocena projektu pod kątem poprawy parametrów wpływających na bezpieczeństwo. 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Weryfikacji będzie podlegać, czy w projekcie przewiduje się: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poprawę stanu technicznego nawierzchni i rozjazdów 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oraz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instalację nowych lub przebudowę istniejących urządzeń z zakresu automatyki i  </a:t>
                      </a:r>
                      <a:r>
                        <a:rPr lang="pl-PL" sz="1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telematyki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w tym urządzeń sygnalizacji przejazdowej na przejazdach kolejowych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lub 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podniesienie kategorii przejazdów kolejowych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lub 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likwidację przejazdów kolejowych na rzecz skrzyżowań bezkolizyjnych.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19" y="1025178"/>
            <a:ext cx="78784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DOSTĘPU</a:t>
            </a:r>
            <a:endParaRPr lang="pl-PL" sz="2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40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318022"/>
              </p:ext>
            </p:extLst>
          </p:nvPr>
        </p:nvGraphicFramePr>
        <p:xfrm>
          <a:off x="543560" y="1583870"/>
          <a:ext cx="8125612" cy="4898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"/>
                <a:gridCol w="1452880"/>
                <a:gridCol w="4937551"/>
                <a:gridCol w="1110341"/>
              </a:tblGrid>
              <a:tr h="69182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4206383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6.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Eliminacja „wąskich gardeł”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Ocena projektu pod kątem poprawy parametrów technicznych linii kolejowej. 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Weryfikacji będzie podlegać to, czy w projekcie przewiduje się: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modernizację systemów SRK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oraz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zwiększenie prędkości maksymalnej na linii kolejowej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lub 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likwidację punktowych lub odcinkowych o ograniczeń prędkości na odcinku linii kolejowej, na którym w ramach projektu prowadzone będą prace 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lub 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podniesienie dopuszczalnego nacisku do 221 </a:t>
                      </a:r>
                      <a:r>
                        <a:rPr lang="pl-PL" sz="1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kN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na oś 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lub 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usunięcie technicznych przyczyn punktowego lub odcinkowego zmniejszenia dopuszczalnego nacisku na odcinku linii kolejowej, na którym w ramach projektu prowadzone będą prace.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19" y="1025178"/>
            <a:ext cx="78784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DOSTĘPU</a:t>
            </a:r>
            <a:endParaRPr lang="pl-PL" sz="2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59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245124"/>
              </p:ext>
            </p:extLst>
          </p:nvPr>
        </p:nvGraphicFramePr>
        <p:xfrm>
          <a:off x="543560" y="1583870"/>
          <a:ext cx="8125612" cy="4898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"/>
                <a:gridCol w="1838960"/>
                <a:gridCol w="4551471"/>
                <a:gridCol w="1110341"/>
              </a:tblGrid>
              <a:tr h="69182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4206383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7.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Zarządzanie projektem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Weryfikacji podlegać będzie zdolność Beneficjenta do zrealizowania projektu, w ocenie będą brane pod uwagę takie aspekty jak: organizacja Beneficjenta, podział odpowiedzialności za poszczególne zadania i funkcje niezbędne do zarządzania i  wdrażania poszczególnych faz przedsięwzięcia, procedury dotyczące zawierania umów, system monitorowania realizacji projektu.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19" y="1025178"/>
            <a:ext cx="78784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DOSTĘPU</a:t>
            </a:r>
            <a:endParaRPr lang="pl-PL" sz="2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05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3699</TotalTime>
  <Words>488</Words>
  <Application>Microsoft Office PowerPoint</Application>
  <PresentationFormat>Pokaz na ekranie (4:3)</PresentationFormat>
  <Paragraphs>82</Paragraphs>
  <Slides>8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Dulęba Michał</cp:lastModifiedBy>
  <cp:revision>561</cp:revision>
  <cp:lastPrinted>2016-10-15T08:27:27Z</cp:lastPrinted>
  <dcterms:created xsi:type="dcterms:W3CDTF">2015-04-20T12:46:14Z</dcterms:created>
  <dcterms:modified xsi:type="dcterms:W3CDTF">2016-12-14T09:27:15Z</dcterms:modified>
</cp:coreProperties>
</file>