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22"/>
  </p:notesMasterIdLst>
  <p:sldIdLst>
    <p:sldId id="258" r:id="rId2"/>
    <p:sldId id="345" r:id="rId3"/>
    <p:sldId id="382" r:id="rId4"/>
    <p:sldId id="354" r:id="rId5"/>
    <p:sldId id="396" r:id="rId6"/>
    <p:sldId id="388" r:id="rId7"/>
    <p:sldId id="397" r:id="rId8"/>
    <p:sldId id="390" r:id="rId9"/>
    <p:sldId id="391" r:id="rId10"/>
    <p:sldId id="385" r:id="rId11"/>
    <p:sldId id="401" r:id="rId12"/>
    <p:sldId id="402" r:id="rId13"/>
    <p:sldId id="414" r:id="rId14"/>
    <p:sldId id="408" r:id="rId15"/>
    <p:sldId id="409" r:id="rId16"/>
    <p:sldId id="410" r:id="rId17"/>
    <p:sldId id="411" r:id="rId18"/>
    <p:sldId id="412" r:id="rId19"/>
    <p:sldId id="413" r:id="rId20"/>
    <p:sldId id="387" r:id="rId21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87085" autoAdjust="0"/>
  </p:normalViewPr>
  <p:slideViewPr>
    <p:cSldViewPr snapToGrid="0">
      <p:cViewPr varScale="1">
        <p:scale>
          <a:sx n="100" d="100"/>
          <a:sy n="100" d="100"/>
        </p:scale>
        <p:origin x="-607" y="-7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2016-12-09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96468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13553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>
                <a:solidFill>
                  <a:schemeClr val="tx1"/>
                </a:solidFill>
                <a:latin typeface="+mj-lt"/>
              </a:rPr>
              <a:t>Propozycje kryteriów wyboru projektów w ramach Regionalnego Programu Operacyjnego Województwa Mazowieckiego na lata 2014 - 2020</a:t>
            </a:r>
          </a:p>
          <a:p>
            <a:pPr algn="ctr">
              <a:defRPr/>
            </a:pP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16153" y="5760720"/>
            <a:ext cx="6672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>16 grudnia 2016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061819"/>
              </p:ext>
            </p:extLst>
          </p:nvPr>
        </p:nvGraphicFramePr>
        <p:xfrm>
          <a:off x="301752" y="1911097"/>
          <a:ext cx="8549639" cy="4079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403"/>
                <a:gridCol w="6809068"/>
                <a:gridCol w="1191168"/>
              </a:tblGrid>
              <a:tr h="422271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</a:tr>
              <a:tr h="2987927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latin typeface="+mn-lt"/>
                        </a:rPr>
                        <a:t>7.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placówkach wsparcia dziennego prowadzonych w formie opiekuńczej lub podwórkowej realizowane są zajęcia rozwijające, co najmniej dwie z ośmiu kompetencji kluczowych, zgodnie ze zdiagnozowanymi potrzebami: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porozumiewanie się w języku ojczystym,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porozumiewanie się w językach obcych;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kompetencje matematyczne i podstawowe kompetencje naukowo-techniczne;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kompetencje informatyczne;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umiejętność uczenia się;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kompetencje społeczne i obywatelskie;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inicjatywność i przedsiębiorczość;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świadomość i ekspresja kulturalna. 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+mn-lt"/>
                        </a:rPr>
                        <a:t>0/1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3172" y="1006413"/>
            <a:ext cx="24007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 KRYTERIA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1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040424"/>
              </p:ext>
            </p:extLst>
          </p:nvPr>
        </p:nvGraphicFramePr>
        <p:xfrm>
          <a:off x="311500" y="1637881"/>
          <a:ext cx="8549036" cy="4767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8095"/>
                <a:gridCol w="6753589"/>
                <a:gridCol w="1027352"/>
              </a:tblGrid>
              <a:tr h="498398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</a:tr>
              <a:tr h="4268869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+mn-lt"/>
                        </a:rPr>
                        <a:t>8.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Działania w ramach projektu prowadzone są zgodnie z ustawą z dnia 9 czerwca 2011 r. o wspieraniu rodziny i systemie pieczy zastępczej i przepisów wykonawczych do ustawy oraz w oparciu o „Ogólnoeuropejskie wytyczne dotyczące przejścia od opieki instytucjonalnej do opieki świadczonej na poziomie lokalnych społeczności” oraz „Wykorzystanie funduszy Unii Europejskiej w celu przejścia od opieki instytucjonalnej do opieki świadczonej na poziomie lokalnych społeczności – zestaw narzędzi”.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+mn-lt"/>
                        </a:rPr>
                        <a:t>0/1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1" y="1034671"/>
            <a:ext cx="23180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DOSTĘPU </a:t>
            </a:r>
            <a:endParaRPr lang="pl-PL" sz="3200" dirty="0">
              <a:latin typeface="Calibri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05740" y="1397379"/>
            <a:ext cx="3273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rgbClr val="FF0000"/>
                </a:solidFill>
              </a:rPr>
              <a:t> </a:t>
            </a:r>
            <a:endParaRPr lang="pl-PL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01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797811"/>
              </p:ext>
            </p:extLst>
          </p:nvPr>
        </p:nvGraphicFramePr>
        <p:xfrm>
          <a:off x="283465" y="1655064"/>
          <a:ext cx="8403335" cy="4080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2"/>
                <a:gridCol w="6802629"/>
                <a:gridCol w="1060704"/>
              </a:tblGrid>
              <a:tr h="39319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</a:tr>
              <a:tr h="3687137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latin typeface="+mn-lt"/>
                        </a:rPr>
                        <a:t>9.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Średni koszt wsparcia na uczestnika w przypadku tworzenia nowych miejsc w placówkach wsparcia dziennego nie przekracza kwoty 17 600 PLN.</a:t>
                      </a:r>
                      <a:r>
                        <a:rPr lang="pl-PL" dirty="0" smtClean="0">
                          <a:effectLst/>
                        </a:rPr>
                        <a:t>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Ograniczenie średniego kosztu wsparcia na uczestnika dotyczy wartości projektu bez kosztów racjonalnych usprawnień, które ewentualnie mogą powstać na etapie jego realizacji.</a:t>
                      </a: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+mn-lt"/>
                        </a:rPr>
                        <a:t>0/1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5450" y="1017365"/>
            <a:ext cx="23639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DOSTĘPU</a:t>
            </a:r>
            <a:endParaRPr lang="pl-PL" sz="32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86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693431"/>
              </p:ext>
            </p:extLst>
          </p:nvPr>
        </p:nvGraphicFramePr>
        <p:xfrm>
          <a:off x="205740" y="1527350"/>
          <a:ext cx="8546374" cy="4903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194"/>
                <a:gridCol w="6918421"/>
                <a:gridCol w="1078759"/>
              </a:tblGrid>
              <a:tr h="38129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</a:tr>
              <a:tr h="45223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l-PL" sz="1800" dirty="0" smtClean="0">
                          <a:latin typeface="+mn-lt"/>
                        </a:rPr>
                        <a:t>10.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Średni koszt wsparcia na uczestnika w przypadku rozszerzenia oferty wsparcia w istniejących placówkach wsparcia dziennego nie przekracza kwoty 9.600 PLN.</a:t>
                      </a:r>
                      <a:r>
                        <a:rPr lang="pl-PL" dirty="0" smtClean="0">
                          <a:effectLst/>
                        </a:rPr>
                        <a:t>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Ograniczenie średniego kosztu wsparcia na uczestnika dotyczy wartości projektu bez kosztów racjonalnych usprawnień, które ewentualnie mogą powstać na etapie jego realizacji.</a:t>
                      </a: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800" dirty="0" smtClean="0">
                          <a:latin typeface="+mn-lt"/>
                        </a:rPr>
                        <a:t>0/1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7140" y="1027414"/>
            <a:ext cx="23639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DOSTĘPU</a:t>
            </a:r>
            <a:endParaRPr lang="pl-PL" sz="32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08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284905"/>
              </p:ext>
            </p:extLst>
          </p:nvPr>
        </p:nvGraphicFramePr>
        <p:xfrm>
          <a:off x="205740" y="1488249"/>
          <a:ext cx="8707149" cy="4973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864"/>
                <a:gridCol w="3260392"/>
                <a:gridCol w="3630708"/>
                <a:gridCol w="1104185"/>
              </a:tblGrid>
              <a:tr h="734036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4239898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latin typeface="+mn-lt"/>
                        </a:rPr>
                        <a:t>1.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Projekt obejmuje dodatkowo:</a:t>
                      </a:r>
                      <a:endParaRPr lang="pl-PL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SzPts val="900"/>
                        <a:buFont typeface="+mj-lt"/>
                        <a:buNone/>
                      </a:pPr>
                      <a:r>
                        <a:rPr lang="pl-PL" sz="1600" kern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a. realizację </a:t>
                      </a:r>
                      <a:r>
                        <a:rPr lang="pl-PL" sz="1600" kern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działań profilaktycznych wspierających rodzinę w pełnieniu funkcji opiekuńczo – wychowawczych </a:t>
                      </a:r>
                      <a:endParaRPr lang="pl-PL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22606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600" kern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i/lub</a:t>
                      </a:r>
                      <a:endParaRPr lang="pl-PL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SzPts val="900"/>
                        <a:buFont typeface="+mj-lt"/>
                        <a:buNone/>
                      </a:pPr>
                      <a:r>
                        <a:rPr lang="pl-PL" sz="1600" kern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b. specjalistyczne </a:t>
                      </a:r>
                      <a:r>
                        <a:rPr lang="pl-PL" sz="1600" kern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poradnictwo rodzinne dla rodzin przeżywających trudności w pełnieniu funkcji opiekuńczo - wychowawczych i/lub rodzin zastępczych.</a:t>
                      </a:r>
                      <a:endParaRPr lang="pl-PL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Podejmowane interwencje w ramach projektu będą obejmowały realizację działań profilaktycznych wspierających rodzinę w pełnieniu funkcji opiekuńczo – wychowawczych i/lub specjalistyczne poradnictwo rodzinne dla rodzin przeżywających trudności w pełnieniu funkcji opiekuńczo - wychowawczych i/lub rodzin zastępczych – 5 pkt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pkt.</a:t>
                      </a:r>
                      <a:r>
                        <a:rPr lang="pl-PL" sz="1600" kern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  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85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674354"/>
              </p:ext>
            </p:extLst>
          </p:nvPr>
        </p:nvGraphicFramePr>
        <p:xfrm>
          <a:off x="205739" y="1441574"/>
          <a:ext cx="8545070" cy="5196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612"/>
                <a:gridCol w="3285264"/>
                <a:gridCol w="3660193"/>
                <a:gridCol w="901001"/>
              </a:tblGrid>
              <a:tr h="52023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400" dirty="0" smtClean="0">
                        <a:latin typeface="+mn-lt"/>
                      </a:endParaRPr>
                    </a:p>
                  </a:txBody>
                  <a:tcPr anchor="ctr"/>
                </a:tc>
              </a:tr>
              <a:tr h="4464894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latin typeface="+mn-lt"/>
                        </a:rPr>
                        <a:t>2.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Projekt obejmuje wsparciem osoby wykluczone lub zagrożone wykluczeniem społecznym zamieszkujące: </a:t>
                      </a:r>
                      <a:endParaRPr lang="pl-PL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pl-PL" sz="16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na obszarach (w gminach) poniżej progu </a:t>
                      </a:r>
                      <a:r>
                        <a:rPr lang="pl-PL" sz="1600" dirty="0" err="1">
                          <a:effectLst/>
                          <a:latin typeface="+mn-lt"/>
                          <a:ea typeface="Times New Roman"/>
                          <a:cs typeface="Arial"/>
                        </a:rPr>
                        <a:t>defaworyzacji</a:t>
                      </a:r>
                      <a:r>
                        <a:rPr lang="pl-PL" sz="16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 określonego w Mazowieckim barometrze ubóstwa i wykluczenia społecznego i zwalczania ubóstwa, </a:t>
                      </a:r>
                      <a:endParaRPr lang="pl-PL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pl-PL" sz="16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na obszarach wiejskich,</a:t>
                      </a:r>
                      <a:endParaRPr lang="pl-PL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400"/>
                        </a:spcAft>
                        <a:buFont typeface="Symbol"/>
                        <a:buChar char=""/>
                      </a:pPr>
                      <a:r>
                        <a:rPr lang="pl-PL" sz="16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na obszarach (w gminach, miastach), gdzie nie ma placówek wsparcia dziennego dla dzieci i młodzieży</a:t>
                      </a:r>
                      <a:r>
                        <a:rPr lang="pl-PL" sz="105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.</a:t>
                      </a:r>
                      <a:endParaRPr lang="pl-PL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Podejmowane interwencje w ramach projektu będą realizowane:</a:t>
                      </a:r>
                    </a:p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na obszarach poniżej progu </a:t>
                      </a:r>
                      <a:r>
                        <a:rPr lang="pl-PL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defaworyzacji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3 pkt;</a:t>
                      </a:r>
                    </a:p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na obszarach wiejskich – 3 pkt;</a:t>
                      </a:r>
                    </a:p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na obszarach (w gminach, w miastach), gdzie nie ma placówek wsparcia dziennego – 3 pkt.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pkt. </a:t>
                      </a:r>
                      <a:endParaRPr lang="pl-PL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pl-PL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38" y="1041463"/>
            <a:ext cx="85450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87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46903"/>
              </p:ext>
            </p:extLst>
          </p:nvPr>
        </p:nvGraphicFramePr>
        <p:xfrm>
          <a:off x="205740" y="1488249"/>
          <a:ext cx="8677002" cy="5056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398"/>
                <a:gridCol w="3575608"/>
                <a:gridCol w="3309319"/>
                <a:gridCol w="1082677"/>
              </a:tblGrid>
              <a:tr h="70780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4325329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latin typeface="+mn-lt"/>
                        </a:rPr>
                        <a:t>3.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Projekt obejmuje prowadzenie placówki wsparcia dziennego w formie pracy podwórkowej realizowanej przez wychowawcę.</a:t>
                      </a:r>
                      <a:endParaRPr lang="pl-PL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Podejmowane interwencje w ramach projektu będą realizowane w formie pracy podwórkowej prowadzonej przez wychowawcę – 5 pkt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pkt.</a:t>
                      </a:r>
                      <a:endParaRPr lang="pl-PL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  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89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126680"/>
              </p:ext>
            </p:extLst>
          </p:nvPr>
        </p:nvGraphicFramePr>
        <p:xfrm>
          <a:off x="205740" y="1488250"/>
          <a:ext cx="8767437" cy="5119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792"/>
                <a:gridCol w="2302989"/>
                <a:gridCol w="4728323"/>
                <a:gridCol w="1019333"/>
              </a:tblGrid>
              <a:tr h="69516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438821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+mn-lt"/>
                        </a:rPr>
                        <a:t>4.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60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Projekt </a:t>
                      </a:r>
                      <a:r>
                        <a:rPr lang="pl-PL" sz="16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realizowany </a:t>
                      </a:r>
                      <a:br>
                        <a:rPr lang="pl-PL" sz="1600" dirty="0">
                          <a:effectLst/>
                          <a:latin typeface="+mn-lt"/>
                          <a:ea typeface="Times New Roman"/>
                          <a:cs typeface="Arial"/>
                        </a:rPr>
                      </a:br>
                      <a:r>
                        <a:rPr lang="pl-PL" sz="16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w partnerstwie podmiotów </a:t>
                      </a:r>
                      <a:br>
                        <a:rPr lang="pl-PL" sz="1600" dirty="0">
                          <a:effectLst/>
                          <a:latin typeface="+mn-lt"/>
                          <a:ea typeface="Times New Roman"/>
                          <a:cs typeface="Arial"/>
                        </a:rPr>
                      </a:br>
                      <a:r>
                        <a:rPr lang="pl-PL" sz="16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z różnych sektorów (publiczny, prywatny, społeczny).</a:t>
                      </a:r>
                      <a:endParaRPr lang="pl-PL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realizowany w partnerstwie podmiotów z różnych sektorów:</a:t>
                      </a:r>
                    </a:p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za partnerstwo z podmiotem ekonomii społecznej  (podmiot ekonomii społecznej może być  Liderem lub Partnerem projektu) - 10 pkt;</a:t>
                      </a:r>
                    </a:p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za partnerstwo  z podmiotem   z innego sektora - 5 pkt;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partnerstwo z podmiotem z tego samego sektora – 0 pkt.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Punkty w ramach kryterium nie sumują się.</a:t>
                      </a:r>
                      <a:endParaRPr lang="pl-PL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pl-PL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MERYTORYCZNE</a:t>
            </a:r>
            <a:endParaRPr lang="pl-PL" sz="2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67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710687"/>
              </p:ext>
            </p:extLst>
          </p:nvPr>
        </p:nvGraphicFramePr>
        <p:xfrm>
          <a:off x="205740" y="1488250"/>
          <a:ext cx="8545068" cy="5082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612"/>
                <a:gridCol w="3652003"/>
                <a:gridCol w="3200973"/>
                <a:gridCol w="993480"/>
              </a:tblGrid>
              <a:tr h="712041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4351235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+mn-lt"/>
                        </a:rPr>
                        <a:t>5.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Projekt wykorzystuje </a:t>
                      </a:r>
                      <a:r>
                        <a:rPr lang="pl-PL" sz="1600" dirty="0" err="1">
                          <a:effectLst/>
                          <a:latin typeface="+mn-lt"/>
                          <a:ea typeface="Times New Roman"/>
                          <a:cs typeface="Arial"/>
                        </a:rPr>
                        <a:t>zwalidowane</a:t>
                      </a:r>
                      <a:r>
                        <a:rPr lang="pl-PL" sz="16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 produkty finalne (rozwiązania, instrumenty, narzędzia i metody pracy) wypracowane w ramach projektów innowacyjnych </a:t>
                      </a:r>
                      <a:r>
                        <a:rPr lang="pl-PL" sz="160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w </a:t>
                      </a:r>
                      <a:r>
                        <a:rPr lang="pl-PL" sz="16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Programie Operacyjnym Kapitał Ludzki.</a:t>
                      </a:r>
                      <a:endParaRPr lang="pl-PL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przewiduje wdrożenie bardziej skutecznych i efektywnych rozwiązań, instrumentów, narzędzi i metod pracy wypracowanych w ramach projektów innowacyjnych Programu Operacyjnego Kapitał Ludzki–  4 pkt.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pkt.</a:t>
                      </a:r>
                      <a:endParaRPr lang="pl-PL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</a:t>
            </a:r>
            <a:endParaRPr lang="pl-PL" sz="2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86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255293"/>
              </p:ext>
            </p:extLst>
          </p:nvPr>
        </p:nvGraphicFramePr>
        <p:xfrm>
          <a:off x="205739" y="1488250"/>
          <a:ext cx="8687051" cy="5096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220"/>
                <a:gridCol w="3483422"/>
                <a:gridCol w="3606005"/>
                <a:gridCol w="887404"/>
              </a:tblGrid>
              <a:tr h="901546"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4151681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latin typeface="+mn-lt"/>
                        </a:rPr>
                        <a:t>6.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zgodny </a:t>
                      </a:r>
                      <a:b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programem rewitalizacji obowiązującym na obszarze, na którym jest realizowany.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l-PL" sz="1600" dirty="0"/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zgodny z obowiązującym programem rewitalizacji - 4 pkt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</a:t>
            </a:r>
            <a:endParaRPr lang="pl-PL" sz="2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88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47472" y="1891146"/>
            <a:ext cx="842346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l-PL" sz="2800" dirty="0">
                <a:latin typeface="+mn-lt"/>
              </a:rPr>
              <a:t>Kryteria dostępu </a:t>
            </a:r>
            <a:r>
              <a:rPr lang="pl-PL" sz="2800" dirty="0" smtClean="0">
                <a:latin typeface="+mn-lt"/>
              </a:rPr>
              <a:t>oraz </a:t>
            </a:r>
            <a:r>
              <a:rPr lang="pl-PL" sz="2800" dirty="0">
                <a:latin typeface="+mn-lt"/>
              </a:rPr>
              <a:t>szczegółowe merytoryczne </a:t>
            </a:r>
          </a:p>
          <a:p>
            <a:pPr algn="ctr" eaLnBrk="0" hangingPunct="0">
              <a:defRPr/>
            </a:pPr>
            <a:r>
              <a:rPr lang="pl-PL" sz="2800" dirty="0">
                <a:latin typeface="+mn-lt"/>
              </a:rPr>
              <a:t>wyboru projektów konkursowych w ramach Regionalnego Programu Operacyjnego Województwa </a:t>
            </a:r>
            <a:r>
              <a:rPr lang="pl-PL" sz="2800" dirty="0" smtClean="0">
                <a:latin typeface="+mn-lt"/>
              </a:rPr>
              <a:t>Mazowieckiego  </a:t>
            </a:r>
            <a:r>
              <a:rPr lang="pl-PL" sz="2800" dirty="0">
                <a:latin typeface="+mn-lt"/>
              </a:rPr>
              <a:t>na lata 2014 – </a:t>
            </a:r>
            <a:r>
              <a:rPr lang="pl-PL" sz="2800" dirty="0" smtClean="0">
                <a:latin typeface="+mn-lt"/>
              </a:rPr>
              <a:t>2020</a:t>
            </a:r>
          </a:p>
          <a:p>
            <a:pPr algn="ctr"/>
            <a:r>
              <a:rPr lang="pl-PL" sz="2800" dirty="0">
                <a:latin typeface="+mn-lt"/>
              </a:rPr>
              <a:t>Działanie 9.2 Usługi społeczne i usługi </a:t>
            </a:r>
            <a:r>
              <a:rPr lang="pl-PL" sz="2800" dirty="0" smtClean="0">
                <a:latin typeface="+mn-lt"/>
              </a:rPr>
              <a:t>opieki </a:t>
            </a:r>
            <a:r>
              <a:rPr lang="pl-PL" sz="2800" dirty="0">
                <a:latin typeface="+mn-lt"/>
              </a:rPr>
              <a:t>zdrowotnej </a:t>
            </a:r>
          </a:p>
          <a:p>
            <a:pPr algn="ctr"/>
            <a:r>
              <a:rPr lang="pl-PL" sz="2800" dirty="0">
                <a:latin typeface="+mn-lt"/>
              </a:rPr>
              <a:t>Poddziałanie 9.2.1 Zwiększenie dostępności </a:t>
            </a:r>
            <a:r>
              <a:rPr lang="pl-PL" sz="2800" dirty="0" smtClean="0">
                <a:latin typeface="+mn-lt"/>
              </a:rPr>
              <a:t>usług </a:t>
            </a:r>
            <a:r>
              <a:rPr lang="pl-PL" sz="2800" dirty="0">
                <a:latin typeface="+mn-lt"/>
              </a:rPr>
              <a:t>społecznych. </a:t>
            </a:r>
          </a:p>
          <a:p>
            <a:pPr eaLnBrk="0" hangingPunct="0">
              <a:defRPr/>
            </a:pPr>
            <a:endParaRPr lang="pl-PL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957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 err="1">
                <a:latin typeface="+mn-lt"/>
              </a:rPr>
              <a:t>dsrr@mazovia.pl</a:t>
            </a:r>
            <a:endParaRPr lang="pl-PL" altLang="pl-PL" dirty="0">
              <a:latin typeface="+mn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56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56616" y="1627504"/>
            <a:ext cx="850602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l-PL" sz="2800" b="1" dirty="0" smtClean="0">
                <a:latin typeface="+mn-lt"/>
              </a:rPr>
              <a:t>Poddziałanie 9.2.1 (9iv)</a:t>
            </a:r>
          </a:p>
          <a:p>
            <a:endParaRPr lang="pl-PL" sz="2400" b="1" dirty="0" smtClean="0">
              <a:latin typeface="+mn-lt"/>
            </a:endParaRPr>
          </a:p>
          <a:p>
            <a:r>
              <a:rPr lang="pl-PL" sz="2400" b="1" dirty="0">
                <a:latin typeface="+mn-lt"/>
              </a:rPr>
              <a:t> </a:t>
            </a:r>
            <a:endParaRPr lang="pl-PL" sz="2400" dirty="0">
              <a:latin typeface="+mn-lt"/>
            </a:endParaRPr>
          </a:p>
          <a:p>
            <a:pPr algn="ctr"/>
            <a:r>
              <a:rPr lang="pl-PL" sz="2800" b="1" dirty="0">
                <a:latin typeface="+mn-lt"/>
              </a:rPr>
              <a:t>Typ </a:t>
            </a:r>
            <a:r>
              <a:rPr lang="pl-PL" sz="2800" b="1" dirty="0">
                <a:latin typeface="+mn-lt"/>
              </a:rPr>
              <a:t>projektu – </a:t>
            </a:r>
            <a:r>
              <a:rPr lang="pl-PL" sz="2800" b="1" dirty="0">
                <a:latin typeface="+mn-lt"/>
              </a:rPr>
              <a:t>Rozwój usług społecznych w celu integracji dzieci i młodzieży z grup szczególnie narażonych na wykluczenie społeczne </a:t>
            </a:r>
          </a:p>
        </p:txBody>
      </p:sp>
    </p:spTree>
    <p:extLst>
      <p:ext uri="{BB962C8B-B14F-4D97-AF65-F5344CB8AC3E}">
        <p14:creationId xmlns:p14="http://schemas.microsoft.com/office/powerpoint/2010/main" val="27744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669786"/>
              </p:ext>
            </p:extLst>
          </p:nvPr>
        </p:nvGraphicFramePr>
        <p:xfrm>
          <a:off x="402336" y="1773937"/>
          <a:ext cx="8379923" cy="2154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942"/>
                <a:gridCol w="6894298"/>
                <a:gridCol w="997683"/>
              </a:tblGrid>
              <a:tr h="34456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</a:tr>
              <a:tr h="1810404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+mn-lt"/>
                        </a:rPr>
                        <a:t>1.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Okres realizacji projektu wynosi 24 miesiące. 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+mn-lt"/>
                        </a:rPr>
                        <a:t>0/1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70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357849"/>
              </p:ext>
            </p:extLst>
          </p:nvPr>
        </p:nvGraphicFramePr>
        <p:xfrm>
          <a:off x="310896" y="2048256"/>
          <a:ext cx="8449057" cy="1993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556"/>
                <a:gridCol w="6767343"/>
                <a:gridCol w="1184158"/>
              </a:tblGrid>
              <a:tr h="36203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</a:tr>
              <a:tr h="1631362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latin typeface="+mn-lt"/>
                        </a:rPr>
                        <a:t>2.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przypadku, gdy projekt obejmuje wsparciem istniejące placówki wsparcia dziennego, nastąpi zwiększenie liczby miejsc w tych placówkach lub rozszerzenie oferty wsparcia.</a:t>
                      </a:r>
                      <a:endParaRPr lang="pl-PL" sz="1800" dirty="0" smtClean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+mn-lt"/>
                        </a:rPr>
                        <a:t>0/1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10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432043"/>
              </p:ext>
            </p:extLst>
          </p:nvPr>
        </p:nvGraphicFramePr>
        <p:xfrm>
          <a:off x="310895" y="1775083"/>
          <a:ext cx="8449056" cy="3187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937"/>
                <a:gridCol w="6675120"/>
                <a:gridCol w="1142999"/>
              </a:tblGrid>
              <a:tr h="362755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</a:tr>
              <a:tr h="2824860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3.</a:t>
                      </a:r>
                      <a:endParaRPr lang="pl-PL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zapewnia trwałość miejsc świadczenia usług społecznych utworzonych w ramach projektu w placówkach wsparcia dziennego po zakończeniu realizacji projektu, co najmniej przez okres 24 miesięcy.</a:t>
                      </a:r>
                      <a:endParaRPr lang="pl-PL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0/1</a:t>
                      </a:r>
                      <a:endParaRPr lang="pl-PL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08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436451"/>
              </p:ext>
            </p:extLst>
          </p:nvPr>
        </p:nvGraphicFramePr>
        <p:xfrm>
          <a:off x="347472" y="1545531"/>
          <a:ext cx="8522207" cy="2252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954"/>
                <a:gridCol w="7051759"/>
                <a:gridCol w="1035494"/>
              </a:tblGrid>
              <a:tr h="264895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Punktacja</a:t>
                      </a:r>
                    </a:p>
                  </a:txBody>
                  <a:tcPr anchor="ctr"/>
                </a:tc>
              </a:tr>
              <a:tr h="1947758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latin typeface="+mn-lt"/>
                        </a:rPr>
                        <a:t>4.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Wsparcie dla rodzin/dzieci z rodzin przeżywających trudności w wypełnianiu funkcji opiekuńczo-wychowawczych odbywa się na podstawie ścieżki reintegracji.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+mn-lt"/>
                        </a:rPr>
                        <a:t>0/1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92992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24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765210"/>
              </p:ext>
            </p:extLst>
          </p:nvPr>
        </p:nvGraphicFramePr>
        <p:xfrm>
          <a:off x="365760" y="1871982"/>
          <a:ext cx="8587321" cy="3674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08"/>
                <a:gridCol w="7002803"/>
                <a:gridCol w="1043510"/>
              </a:tblGrid>
              <a:tr h="65901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</a:tr>
              <a:tr h="3015693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+mn-lt"/>
                        </a:rPr>
                        <a:t>5.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Preferowane do objęcia wsparciem w ramach projektu są osoby lub rodziny korzystające z Programu Operacyjnego Pomoc Żywnościowa 2014-2020 (PO PŻ), a zakres wsparcia dla tych osób lub rodzin nie będzie powielał działań, które dana osoba lub rodzina otrzymała lub otrzymuje z PO PŻ w ramach działań towarzyszących, o których mowa w PO PŻ.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46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283176"/>
              </p:ext>
            </p:extLst>
          </p:nvPr>
        </p:nvGraphicFramePr>
        <p:xfrm>
          <a:off x="329184" y="1874520"/>
          <a:ext cx="8439912" cy="2757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720"/>
                <a:gridCol w="6882595"/>
                <a:gridCol w="1025597"/>
              </a:tblGrid>
              <a:tr h="49348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</a:tr>
              <a:tr h="2263728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latin typeface="+mn-lt"/>
                        </a:rPr>
                        <a:t>6.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oświadcza, że inwestycje w infrastrukturę, w ramach cross-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financingu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zaplanowane we wniosku o dofinansowanie lub mogące wystąpić na etapie realizacji projektu, będą finansowane wyłącznie, jeżeli zostanie zagwarantowana trwałość inwestycji z EFS.</a:t>
                      </a:r>
                      <a:endParaRPr lang="pl-PL" sz="1800" dirty="0" smtClean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+mn-lt"/>
                        </a:rPr>
                        <a:t>0/1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02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4526</TotalTime>
  <Words>985</Words>
  <Application>Microsoft Office PowerPoint</Application>
  <PresentationFormat>Pokaz na ekranie (4:3)</PresentationFormat>
  <Paragraphs>174</Paragraphs>
  <Slides>20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mrylska</cp:lastModifiedBy>
  <cp:revision>672</cp:revision>
  <dcterms:created xsi:type="dcterms:W3CDTF">2015-04-20T12:46:14Z</dcterms:created>
  <dcterms:modified xsi:type="dcterms:W3CDTF">2016-12-09T12:33:48Z</dcterms:modified>
</cp:coreProperties>
</file>