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3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401" r:id="rId12"/>
    <p:sldId id="402" r:id="rId13"/>
    <p:sldId id="414" r:id="rId14"/>
    <p:sldId id="415" r:id="rId15"/>
    <p:sldId id="408" r:id="rId16"/>
    <p:sldId id="409" r:id="rId17"/>
    <p:sldId id="410" r:id="rId18"/>
    <p:sldId id="411" r:id="rId19"/>
    <p:sldId id="412" r:id="rId20"/>
    <p:sldId id="413" r:id="rId21"/>
    <p:sldId id="387" r:id="rId2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5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01523"/>
              </p:ext>
            </p:extLst>
          </p:nvPr>
        </p:nvGraphicFramePr>
        <p:xfrm>
          <a:off x="301752" y="1911097"/>
          <a:ext cx="8549639" cy="3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7.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lub Partner na dzień złożenia wniosku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 posiada co najmniej dwuletnie doświadczenie w świadczeniu usług społecznych. Doświadczenie, którym legitymuje się projektodawca lub partner, musi pochodzić z okresu maksymalnie 5 lat przed dniem złożenia wniosku o dofinansowanie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46860"/>
              </p:ext>
            </p:extLst>
          </p:nvPr>
        </p:nvGraphicFramePr>
        <p:xfrm>
          <a:off x="311500" y="1637881"/>
          <a:ext cx="8549036" cy="476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5"/>
                <a:gridCol w="6753589"/>
                <a:gridCol w="1027352"/>
              </a:tblGrid>
              <a:tr h="4983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688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osób objętych wsparciem oraz  zwiększenia liczby miejsc świadczenia usług społecznych w stosunku do danych z roku poprzedzającego rok złożenia wniosku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osób objętych wsparciem oraz liczba miejsc świadczenia usług społecznych są zwiększane wyłącznie w ramach usług świadczonych w społeczności lokalnej.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97811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9.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dla osób niesamodzielnych realizowane w ramach projektu odbywać się będzie w oparciu o „Ogólnoeuropejskie wytyczne dotyczące przejścia od opieki instytucjonalnej do opieki świadczonej na poziomie lokalnych społeczności” oraz zgodnie z minimalnymi wymaganiami świadczenia usług społecznych określonymi w załączniku do regulaminu konkursu.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450" y="1017365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93431"/>
              </p:ext>
            </p:extLst>
          </p:nvPr>
        </p:nvGraphicFramePr>
        <p:xfrm>
          <a:off x="205740" y="1527350"/>
          <a:ext cx="8546374" cy="490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94"/>
                <a:gridCol w="6918421"/>
                <a:gridCol w="1078759"/>
              </a:tblGrid>
              <a:tr h="3812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5223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10.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odpowiada na problemy i potrzeby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świadczeniu usług społecznych, zidentyfikowane na obszarze jego realizacji, biorąc pod uwagę trendy demograficzne i poziom dostępności usług społecznych na tym obszarze.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40" y="1027414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546" y="1047511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20347"/>
              </p:ext>
            </p:extLst>
          </p:nvPr>
        </p:nvGraphicFramePr>
        <p:xfrm>
          <a:off x="411982" y="1567544"/>
          <a:ext cx="8299939" cy="475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7"/>
                <a:gridCol w="6718929"/>
                <a:gridCol w="1047653"/>
              </a:tblGrid>
              <a:tr h="4580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9487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projekcie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będzie realizowane zgodnie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koncepcją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empowerment.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49449"/>
              </p:ext>
            </p:extLst>
          </p:nvPr>
        </p:nvGraphicFramePr>
        <p:xfrm>
          <a:off x="205740" y="1657978"/>
          <a:ext cx="8707149" cy="497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630708"/>
                <a:gridCol w="1104185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3989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realizowany</a:t>
                      </a:r>
                      <a:b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jednym lub kilku </a:t>
                      </a:r>
                      <a:b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następujących powiatów: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ciechanowski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gostyniński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grójecki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Ostrołęka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płocki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przasnyski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pułtuski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radomski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warszawski zachodni.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wyłącznie na obszarze powiatu/powiatów wskazanych w brzmieniu kryterium – 10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85550"/>
              </p:ext>
            </p:extLst>
          </p:nvPr>
        </p:nvGraphicFramePr>
        <p:xfrm>
          <a:off x="205738" y="1441573"/>
          <a:ext cx="8626763" cy="520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91"/>
                <a:gridCol w="2561308"/>
                <a:gridCol w="4450549"/>
                <a:gridCol w="909615"/>
              </a:tblGrid>
              <a:tr h="7369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46343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realizowany 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jednym lub kilku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 następujących powiatów: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białobrzeski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garwoliński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kozienicki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łosicki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mławski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ostrołęcki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przysuski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siedlecki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sierpecki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sochaczewski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szydłowiecki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węgrowski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zwoleński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żuromiński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wyłącznie na obszarze powiatu/powiatów wskazanych w brzmieniu kryterium – 5 pkt.</a:t>
                      </a:r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38" y="1041463"/>
            <a:ext cx="8545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88271"/>
              </p:ext>
            </p:extLst>
          </p:nvPr>
        </p:nvGraphicFramePr>
        <p:xfrm>
          <a:off x="205740" y="1488249"/>
          <a:ext cx="8677002" cy="505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309319"/>
                <a:gridCol w="1082677"/>
              </a:tblGrid>
              <a:tr h="707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253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 osoby niesamodzielne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zaburzeniami psychicznymi zgodnie z ustawą o ochronie zdrowia psychicznego.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 osoby niesamodzielne z zaburzeniami psychicznymi zgodnie z ustawą o ochronie zdrowia psychicznego:</a:t>
                      </a:r>
                    </a:p>
                    <a:p>
                      <a:pPr lvl="0"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min.50% uczestników - 5 pkt.</a:t>
                      </a:r>
                    </a:p>
                    <a:p>
                      <a:pPr lvl="0"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min.30% uczestników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pkt.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6022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302989"/>
                <a:gridCol w="4728323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jednostką organizacyjną pomocy społecznej-13 pkt 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podmiotu publicznego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ekonomii społecznej  - 10 pkt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ekonomii społecznej  - 8 pkt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                 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innego sektora - 5 pkt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58293"/>
              </p:ext>
            </p:extLst>
          </p:nvPr>
        </p:nvGraphicFramePr>
        <p:xfrm>
          <a:off x="205740" y="1488250"/>
          <a:ext cx="8545068" cy="508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652003"/>
                <a:gridCol w="3200973"/>
                <a:gridCol w="993480"/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5123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tworzenie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mieszkań wspomaganych dla osób niesamodzielnych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w zakresie tworzenia mieszkań wspomaganych dla osób niesamodzielnych- 5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Działanie 9.2 Usługi społeczne i usługi </a:t>
            </a:r>
            <a:r>
              <a:rPr lang="pl-PL" sz="2800" dirty="0" smtClean="0">
                <a:latin typeface="+mn-lt"/>
              </a:rPr>
              <a:t>opieki </a:t>
            </a:r>
            <a:r>
              <a:rPr lang="pl-PL" sz="2800" dirty="0">
                <a:latin typeface="+mn-lt"/>
              </a:rPr>
              <a:t>zdrowotnej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Poddziałanie 9.2.1 Zwiększenie dostępności </a:t>
            </a:r>
            <a:r>
              <a:rPr lang="pl-PL" sz="2800" dirty="0" smtClean="0">
                <a:latin typeface="+mn-lt"/>
              </a:rPr>
              <a:t>usług </a:t>
            </a:r>
            <a:r>
              <a:rPr lang="pl-PL" sz="2800" dirty="0">
                <a:latin typeface="+mn-lt"/>
              </a:rPr>
              <a:t>społecznych. </a:t>
            </a:r>
          </a:p>
          <a:p>
            <a:pPr eaLnBrk="0" hangingPunct="0">
              <a:defRPr/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57173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- 2 pkt;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9.2.1 </a:t>
            </a:r>
            <a:r>
              <a:rPr lang="pl-PL" sz="2800" b="1" dirty="0" smtClean="0">
                <a:latin typeface="+mn-lt"/>
              </a:rPr>
              <a:t>(</a:t>
            </a:r>
            <a:r>
              <a:rPr lang="pl-PL" sz="2800" b="1" dirty="0" smtClean="0">
                <a:latin typeface="+mn-lt"/>
              </a:rPr>
              <a:t>9iv)</a:t>
            </a:r>
            <a:endParaRPr lang="pl-PL" sz="2800" b="1" dirty="0" smtClean="0">
              <a:latin typeface="+mn-lt"/>
            </a:endParaRP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 – </a:t>
            </a:r>
            <a:r>
              <a:rPr lang="pl-PL" sz="2400" b="1" dirty="0">
                <a:latin typeface="+mn-lt"/>
              </a:rPr>
              <a:t>Rozwój środowiskowych usług społecznych na rzecz aktywnej integracji  szczególnie na rzecz osób </a:t>
            </a:r>
            <a:r>
              <a:rPr lang="pl-PL" sz="2400" b="1" dirty="0" smtClean="0">
                <a:latin typeface="+mn-lt"/>
              </a:rPr>
              <a:t>niesamodzielnych </a:t>
            </a:r>
            <a:r>
              <a:rPr lang="pl-PL" sz="2400" b="1" dirty="0">
                <a:latin typeface="+mn-lt"/>
              </a:rPr>
              <a:t>i starszych </a:t>
            </a:r>
          </a:p>
          <a:p>
            <a:pPr algn="just"/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36691"/>
              </p:ext>
            </p:extLst>
          </p:nvPr>
        </p:nvGraphicFramePr>
        <p:xfrm>
          <a:off x="402336" y="1773937"/>
          <a:ext cx="8379923" cy="215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2"/>
                <a:gridCol w="6894298"/>
                <a:gridCol w="997683"/>
              </a:tblGrid>
              <a:tr h="3445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104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40641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po zakończeniu realizacji projektu co najmniej przez okres 24 miesięcy.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77947"/>
              </p:ext>
            </p:extLst>
          </p:nvPr>
        </p:nvGraphicFramePr>
        <p:xfrm>
          <a:off x="310895" y="1775083"/>
          <a:ext cx="8449056" cy="368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4194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665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 których mowa w PO PŻ.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36451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4.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1 osoby w zakresie tworzenia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funkcjonowania usług społecznych dla osób niesamodzielnych przez okres 24 miesięcy wynosi maksymalnie 32 000,00 PLN.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76692"/>
              </p:ext>
            </p:extLst>
          </p:nvPr>
        </p:nvGraphicFramePr>
        <p:xfrm>
          <a:off x="365760" y="1871982"/>
          <a:ext cx="8587321" cy="367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08"/>
                <a:gridCol w="7002803"/>
                <a:gridCol w="1043510"/>
              </a:tblGrid>
              <a:tr h="6590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015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infrastrukturę, w ramach cross-financingu zaplanowane we wniosku o dofinansowanie lub mogące wystąpić na etapie realizacji projektu, będą finansowane wyłącznie, jeżeli zostanie zagwarantowana trwałość inwestycji z EFS.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54600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osoby niesamodzielnej odbywać się będzie na podstawie indywidualnie stworzonej ścieżki wsparcia dla tej osoby. 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4233</TotalTime>
  <Words>639</Words>
  <Application>Microsoft Office PowerPoint</Application>
  <PresentationFormat>Pokaz na ekranie (4:3)</PresentationFormat>
  <Paragraphs>202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662</cp:revision>
  <dcterms:created xsi:type="dcterms:W3CDTF">2015-04-20T12:46:14Z</dcterms:created>
  <dcterms:modified xsi:type="dcterms:W3CDTF">2016-12-08T13:22:56Z</dcterms:modified>
</cp:coreProperties>
</file>