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8"/>
  </p:notesMasterIdLst>
  <p:sldIdLst>
    <p:sldId id="257" r:id="rId2"/>
    <p:sldId id="469" r:id="rId3"/>
    <p:sldId id="472" r:id="rId4"/>
    <p:sldId id="473" r:id="rId5"/>
    <p:sldId id="474" r:id="rId6"/>
    <p:sldId id="384" r:id="rId7"/>
  </p:sldIdLst>
  <p:sldSz cx="9144000" cy="6858000" type="screen4x3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36B24"/>
    <a:srgbClr val="0B733F"/>
    <a:srgbClr val="08762D"/>
    <a:srgbClr val="CC0000"/>
    <a:srgbClr val="1F4E79"/>
    <a:srgbClr val="FFC000"/>
    <a:srgbClr val="0D8B4C"/>
    <a:srgbClr val="542A51"/>
    <a:srgbClr val="1B6342"/>
    <a:srgbClr val="1EEA8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40" autoAdjust="0"/>
    <p:restoredTop sz="81553" autoAdjust="0"/>
  </p:normalViewPr>
  <p:slideViewPr>
    <p:cSldViewPr snapToGrid="0">
      <p:cViewPr>
        <p:scale>
          <a:sx n="100" d="100"/>
          <a:sy n="100" d="100"/>
        </p:scale>
        <p:origin x="-1260" y="-4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70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35" d="100"/>
          <a:sy n="35" d="100"/>
        </p:scale>
        <p:origin x="-2268" y="-84"/>
      </p:cViewPr>
      <p:guideLst>
        <p:guide orient="horz" pos="3126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8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Arkusz1!$B$1</c:f>
              <c:strCache>
                <c:ptCount val="1"/>
                <c:pt idx="0">
                  <c:v>2014</c:v>
                </c:pt>
              </c:strCache>
            </c:strRef>
          </c:tx>
          <c:cat>
            <c:numRef>
              <c:f>Arkusz1!$A$2:$A$5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Arkusz1!$B$2:$B$5</c:f>
              <c:numCache>
                <c:formatCode>General</c:formatCode>
                <c:ptCount val="4"/>
                <c:pt idx="0">
                  <c:v>62</c:v>
                </c:pt>
                <c:pt idx="1">
                  <c:v>75</c:v>
                </c:pt>
                <c:pt idx="2">
                  <c:v>41</c:v>
                </c:pt>
                <c:pt idx="3">
                  <c:v>8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2016</c:v>
                </c:pt>
              </c:strCache>
            </c:strRef>
          </c:tx>
          <c:cat>
            <c:numRef>
              <c:f>Arkusz1!$A$2:$A$5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Arkusz1!$C$2:$C$5</c:f>
              <c:numCache>
                <c:formatCode>General</c:formatCode>
                <c:ptCount val="4"/>
                <c:pt idx="0">
                  <c:v>71</c:v>
                </c:pt>
                <c:pt idx="1">
                  <c:v>88</c:v>
                </c:pt>
                <c:pt idx="2">
                  <c:v>50</c:v>
                </c:pt>
                <c:pt idx="3">
                  <c:v>21</c:v>
                </c:pt>
              </c:numCache>
            </c:numRef>
          </c:val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Kolumna1</c:v>
                </c:pt>
              </c:strCache>
            </c:strRef>
          </c:tx>
          <c:cat>
            <c:numRef>
              <c:f>Arkusz1!$A$2:$A$5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Arkusz1!$D$2:$D$5</c:f>
              <c:numCache>
                <c:formatCode>General</c:formatCode>
                <c:ptCount val="4"/>
              </c:numCache>
            </c:numRef>
          </c:val>
        </c:ser>
        <c:shape val="cylinder"/>
        <c:axId val="183749248"/>
        <c:axId val="183767424"/>
        <c:axId val="0"/>
      </c:bar3DChart>
      <c:catAx>
        <c:axId val="183749248"/>
        <c:scaling>
          <c:orientation val="minMax"/>
        </c:scaling>
        <c:axPos val="b"/>
        <c:numFmt formatCode="General" sourceLinked="1"/>
        <c:tickLblPos val="nextTo"/>
        <c:crossAx val="183767424"/>
        <c:crosses val="autoZero"/>
        <c:auto val="1"/>
        <c:lblAlgn val="ctr"/>
        <c:lblOffset val="100"/>
      </c:catAx>
      <c:valAx>
        <c:axId val="183767424"/>
        <c:scaling>
          <c:orientation val="minMax"/>
        </c:scaling>
        <c:axPos val="l"/>
        <c:majorGridlines/>
        <c:numFmt formatCode="General" sourceLinked="1"/>
        <c:tickLblPos val="nextTo"/>
        <c:crossAx val="183749248"/>
        <c:crosses val="autoZero"/>
        <c:crossBetween val="between"/>
      </c:valAx>
    </c:plotArea>
    <c:legend>
      <c:legendPos val="r"/>
      <c:legendEntry>
        <c:idx val="2"/>
        <c:delete val="1"/>
      </c:legendEntry>
      <c:layout/>
    </c:legend>
    <c:plotVisOnly val="1"/>
  </c:chart>
  <c:txPr>
    <a:bodyPr/>
    <a:lstStyle/>
    <a:p>
      <a:pPr>
        <a:defRPr sz="1800"/>
      </a:pPr>
      <a:endParaRPr lang="pl-PL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9B4E87-B08C-48C4-8FF8-A73A339B3887}" type="datetimeFigureOut">
              <a:rPr lang="pl-PL" smtClean="0"/>
              <a:pPr/>
              <a:t>2017-12-11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CB32DF-8F0C-4940-88DC-11756117744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770549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B32DF-8F0C-4940-88DC-117561177440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B32DF-8F0C-4940-88DC-117561177440}" type="slidenum">
              <a:rPr lang="pl-PL" smtClean="0"/>
              <a:pPr/>
              <a:t>6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pic>
        <p:nvPicPr>
          <p:cNvPr id="2050" name="Picture 2" descr="\\10.0.1.65\wis\WYTYCZNE + LOGOTYPY PROMOCJA\RPO\ANGIELSKI\RPOWM MAZOVIA EU kolor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707" y="288859"/>
            <a:ext cx="4547288" cy="428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51919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60590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056626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pic>
        <p:nvPicPr>
          <p:cNvPr id="6" name="Picture 2" descr="\\10.0.1.65\wis\WYTYCZNE + LOGOTYPY PROMOCJA\RPO\ANGIELSKI\RPOWM MAZOVIA EU kolor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707" y="288859"/>
            <a:ext cx="4547288" cy="428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19902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058032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521549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99097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387737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087280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79642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358350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58847"/>
            <a:ext cx="7886700" cy="933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63799"/>
            <a:ext cx="7886700" cy="371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117019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-91416" r="-66570" b="-11685"/>
          <a:stretch>
            <a:fillRect/>
          </a:stretch>
        </p:blipFill>
        <p:spPr bwMode="auto">
          <a:xfrm>
            <a:off x="0" y="5613400"/>
            <a:ext cx="9144000" cy="1244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Obraz 4" descr="UnijneFE_PR-LOGO-UE-EFSI kolo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9584" y="316489"/>
            <a:ext cx="4339326" cy="358386"/>
          </a:xfrm>
          <a:prstGeom prst="rect">
            <a:avLst/>
          </a:prstGeom>
        </p:spPr>
      </p:pic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660400" y="4914899"/>
            <a:ext cx="8483599" cy="992877"/>
          </a:xfrm>
        </p:spPr>
        <p:txBody>
          <a:bodyPr>
            <a:normAutofit/>
          </a:bodyPr>
          <a:lstStyle/>
          <a:p>
            <a:pPr lvl="0" algn="ctr"/>
            <a:r>
              <a:rPr lang="pl-PL" sz="2400" b="1" dirty="0" smtClean="0">
                <a:solidFill>
                  <a:schemeClr val="tx1"/>
                </a:solidFill>
              </a:rPr>
              <a:t>Postępy w realizacji  Strategii komunikacji Regionalnego Programu Operacyjnego Województwa Mazowieckiego</a:t>
            </a:r>
            <a:endParaRPr lang="pl-PL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386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0075" y="1339847"/>
            <a:ext cx="7886700" cy="552453"/>
          </a:xfrm>
        </p:spPr>
        <p:txBody>
          <a:bodyPr>
            <a:noAutofit/>
          </a:bodyPr>
          <a:lstStyle/>
          <a:p>
            <a:r>
              <a:rPr lang="pl-PL" sz="3200" dirty="0" smtClean="0"/>
              <a:t>Za realizację zadań odpowiedzialne były:</a:t>
            </a:r>
            <a:endParaRPr lang="pl-PL" sz="1600" b="1" dirty="0"/>
          </a:p>
        </p:txBody>
      </p:sp>
      <p:sp>
        <p:nvSpPr>
          <p:cNvPr id="5" name="pole tekstowe 4"/>
          <p:cNvSpPr txBox="1"/>
          <p:nvPr/>
        </p:nvSpPr>
        <p:spPr>
          <a:xfrm>
            <a:off x="609600" y="2082800"/>
            <a:ext cx="78867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pl-PL" dirty="0" smtClean="0"/>
              <a:t> Wydział Informacji i Szkoleń Beneficjentów (WIS) w Mazowieckiej Jednostce</a:t>
            </a:r>
            <a:br>
              <a:rPr lang="pl-PL" dirty="0" smtClean="0"/>
            </a:br>
            <a:r>
              <a:rPr lang="pl-PL" dirty="0" smtClean="0"/>
              <a:t>     Wdrażania Programów Unijnych (MJWPU),</a:t>
            </a:r>
          </a:p>
          <a:p>
            <a:pPr>
              <a:buFont typeface="Wingdings" pitchFamily="2" charset="2"/>
              <a:buChar char="v"/>
            </a:pPr>
            <a:endParaRPr lang="pl-PL" dirty="0" smtClean="0"/>
          </a:p>
          <a:p>
            <a:pPr>
              <a:buFont typeface="Wingdings" pitchFamily="2" charset="2"/>
              <a:buChar char="v"/>
            </a:pPr>
            <a:r>
              <a:rPr lang="pl-PL" dirty="0" smtClean="0"/>
              <a:t> Wydział Informacji, Promocji i Szkoleń w Wojewódzkim Urzędzie Pracy</a:t>
            </a:r>
            <a:br>
              <a:rPr lang="pl-PL" dirty="0" smtClean="0"/>
            </a:br>
            <a:r>
              <a:rPr lang="pl-PL" dirty="0" smtClean="0"/>
              <a:t>     w Warszawie (WUP),</a:t>
            </a:r>
          </a:p>
          <a:p>
            <a:pPr>
              <a:buFont typeface="Wingdings" pitchFamily="2" charset="2"/>
              <a:buChar char="v"/>
            </a:pPr>
            <a:endParaRPr lang="pl-PL" dirty="0" smtClean="0"/>
          </a:p>
          <a:p>
            <a:pPr>
              <a:buFont typeface="Wingdings" pitchFamily="2" charset="2"/>
              <a:buChar char="v"/>
            </a:pPr>
            <a:r>
              <a:rPr lang="pl-PL" dirty="0" smtClean="0"/>
              <a:t> Wydział Zintegrowanych Inwestycji Terytorialnych (ZIT) w Biurze Funduszy</a:t>
            </a:r>
            <a:br>
              <a:rPr lang="pl-PL" dirty="0" smtClean="0"/>
            </a:br>
            <a:r>
              <a:rPr lang="pl-PL" dirty="0" smtClean="0"/>
              <a:t>     Europejskich i Polityki Rozwoju (</a:t>
            </a:r>
            <a:r>
              <a:rPr lang="pl-PL" dirty="0" err="1" smtClean="0"/>
              <a:t>BFEiPR</a:t>
            </a:r>
            <a:r>
              <a:rPr lang="pl-PL" dirty="0" smtClean="0"/>
              <a:t>) Urzędu Miasta Stołecznego Warszawy.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9841" y="1095375"/>
            <a:ext cx="7886700" cy="971550"/>
          </a:xfrm>
        </p:spPr>
        <p:txBody>
          <a:bodyPr anchor="t">
            <a:normAutofit fontScale="90000"/>
          </a:bodyPr>
          <a:lstStyle/>
          <a:p>
            <a:pPr lvl="0"/>
            <a:r>
              <a:rPr lang="pl-PL" sz="2400" b="1" i="1" dirty="0" smtClean="0"/>
              <a:t>Ocena działań informacyjno-promocyjnych podjętych w 2016 roku</a:t>
            </a:r>
            <a:br>
              <a:rPr lang="pl-PL" sz="2400" b="1" i="1" dirty="0" smtClean="0"/>
            </a:br>
            <a:r>
              <a:rPr lang="pl-PL" sz="1300" i="1" dirty="0" smtClean="0"/>
              <a:t>Badanie rozpoznawalności i wiedzy o Funduszach Europejskich w społeczeństwie polskim. Edycja 2016. Raport opracowany na zlecenie Ministerstwa Rozwoju przez Konsorcjum firm </a:t>
            </a:r>
            <a:r>
              <a:rPr lang="pl-PL" sz="1300" i="1" dirty="0" err="1" smtClean="0"/>
              <a:t>Millward</a:t>
            </a:r>
            <a:r>
              <a:rPr lang="pl-PL" sz="1300" i="1" dirty="0" smtClean="0"/>
              <a:t> Brown S.A. i Realizacja Sp. z o.o., listopad 2016 r.</a:t>
            </a:r>
            <a:r>
              <a:rPr lang="pl-PL" sz="1300" dirty="0" smtClean="0"/>
              <a:t/>
            </a:r>
            <a:br>
              <a:rPr lang="pl-PL" sz="1300" dirty="0" smtClean="0"/>
            </a:b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9842" y="1971676"/>
            <a:ext cx="4208858" cy="4657724"/>
          </a:xfrm>
        </p:spPr>
        <p:txBody>
          <a:bodyPr anchor="t">
            <a:noAutofit/>
          </a:bodyPr>
          <a:lstStyle/>
          <a:p>
            <a:r>
              <a:rPr lang="pl-PL" sz="1400" b="0" dirty="0" smtClean="0"/>
              <a:t>Poziom znajomości pojęcia „</a:t>
            </a:r>
            <a:r>
              <a:rPr lang="pl-PL" sz="1400" b="0" i="1" dirty="0" smtClean="0"/>
              <a:t>Fundusze Europejskie</a:t>
            </a:r>
            <a:r>
              <a:rPr lang="pl-PL" sz="1400" b="0" dirty="0" smtClean="0"/>
              <a:t>” pozostał na tym samym poziomie, jednak wiedza i postrzeganie FE w niektórych aspektach jest znacznie lepsze. 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400" b="0" dirty="0" smtClean="0"/>
              <a:t>Wyraźnie bardziej entuzjastyczne jest spojrzenie na bilans korzyści i strat wynikających </a:t>
            </a:r>
            <a:br>
              <a:rPr lang="pl-PL" sz="1400" b="0" dirty="0" smtClean="0"/>
            </a:br>
            <a:r>
              <a:rPr lang="pl-PL" sz="1400" b="0" dirty="0" smtClean="0"/>
              <a:t>z członkostwa w UE (71% </a:t>
            </a:r>
            <a:r>
              <a:rPr lang="pl-PL" sz="1400" b="0" dirty="0" err="1" smtClean="0"/>
              <a:t>vs</a:t>
            </a:r>
            <a:r>
              <a:rPr lang="pl-PL" sz="1400" b="0" dirty="0" smtClean="0"/>
              <a:t> 62%). 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400" b="0" dirty="0" smtClean="0"/>
              <a:t>Mieszkańcy podobnie jak przed dwoma laty pozytywnie oceniają wpływ FE na rozwój kraju </a:t>
            </a:r>
            <a:br>
              <a:rPr lang="pl-PL" sz="1400" b="0" dirty="0" smtClean="0"/>
            </a:br>
            <a:r>
              <a:rPr lang="pl-PL" sz="1400" b="0" dirty="0" smtClean="0"/>
              <a:t>oraz regionu. Znacząco częściej deklarują poprawę jakości życia mieszkańców dzięki oddziaływaniu </a:t>
            </a:r>
            <a:br>
              <a:rPr lang="pl-PL" sz="1400" b="0" dirty="0" smtClean="0"/>
            </a:br>
            <a:r>
              <a:rPr lang="pl-PL" sz="1400" b="0" dirty="0" smtClean="0"/>
              <a:t>FE (88% </a:t>
            </a:r>
            <a:r>
              <a:rPr lang="pl-PL" sz="1400" b="0" dirty="0" err="1" smtClean="0"/>
              <a:t>vs</a:t>
            </a:r>
            <a:r>
              <a:rPr lang="pl-PL" sz="1400" b="0" dirty="0" smtClean="0"/>
              <a:t> 75%). 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400" b="0" dirty="0" smtClean="0"/>
              <a:t>Obecnie już połowa mieszkańców wie, </a:t>
            </a:r>
            <a:br>
              <a:rPr lang="pl-PL" sz="1400" b="0" dirty="0" smtClean="0"/>
            </a:br>
            <a:r>
              <a:rPr lang="pl-PL" sz="1400" b="0" dirty="0" smtClean="0"/>
              <a:t>że w ramach FE są pieniądze przeznaczone konkretnie dla ich województwa (50% </a:t>
            </a:r>
            <a:r>
              <a:rPr lang="pl-PL" sz="1400" b="0" dirty="0" err="1" smtClean="0"/>
              <a:t>vs</a:t>
            </a:r>
            <a:r>
              <a:rPr lang="pl-PL" sz="1400" b="0" dirty="0" smtClean="0"/>
              <a:t>  41%). 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400" b="0" dirty="0" smtClean="0"/>
              <a:t>Tyle samo osób jak dwa lata temu jest przeświadczonych o równości wszystkich ubiegających się o dofinansowanie FE. </a:t>
            </a:r>
            <a:br>
              <a:rPr lang="pl-PL" sz="1400" b="0" dirty="0" smtClean="0"/>
            </a:br>
            <a:r>
              <a:rPr lang="pl-PL" sz="1400" b="0" dirty="0" smtClean="0"/>
              <a:t>Dużo więcej jest przekonanych o tym, </a:t>
            </a:r>
            <a:br>
              <a:rPr lang="pl-PL" sz="1400" b="0" dirty="0" smtClean="0"/>
            </a:br>
            <a:r>
              <a:rPr lang="pl-PL" sz="1400" b="0" dirty="0" smtClean="0"/>
              <a:t>że uzyskanie dotacji z FE jest łatwe (21% </a:t>
            </a:r>
            <a:r>
              <a:rPr lang="pl-PL" sz="1400" b="0" dirty="0" err="1" smtClean="0"/>
              <a:t>vs</a:t>
            </a:r>
            <a:r>
              <a:rPr lang="pl-PL" sz="1400" b="0" dirty="0" smtClean="0"/>
              <a:t> 8%).</a:t>
            </a:r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sz="half" idx="2"/>
          </p:nvPr>
        </p:nvGraphicFramePr>
        <p:xfrm>
          <a:off x="4914900" y="4133850"/>
          <a:ext cx="3867150" cy="2600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981575" y="1914525"/>
            <a:ext cx="3887391" cy="2619375"/>
          </a:xfrm>
        </p:spPr>
        <p:txBody>
          <a:bodyPr anchor="t">
            <a:normAutofit/>
          </a:bodyPr>
          <a:lstStyle/>
          <a:p>
            <a:r>
              <a:rPr lang="pl-PL" sz="1500" dirty="0" smtClean="0"/>
              <a:t>Tematyką Funduszy Europejskich interesuje się </a:t>
            </a:r>
            <a:br>
              <a:rPr lang="pl-PL" sz="1500" dirty="0" smtClean="0"/>
            </a:br>
            <a:r>
              <a:rPr lang="pl-PL" sz="1500" dirty="0" smtClean="0"/>
              <a:t>co drugi mieszkaniec województwa mazowieckiego, który kojarzy określenie Funduszy Europejskich (50%). </a:t>
            </a:r>
            <a:br>
              <a:rPr lang="pl-PL" sz="1500" dirty="0" smtClean="0"/>
            </a:br>
            <a:r>
              <a:rPr lang="pl-PL" sz="1500" dirty="0" smtClean="0"/>
              <a:t>Dla zainteresowanych najciekawsze są informacje o tym, na co przeznaczane </a:t>
            </a:r>
            <a:br>
              <a:rPr lang="pl-PL" sz="1500" dirty="0" smtClean="0"/>
            </a:br>
            <a:r>
              <a:rPr lang="pl-PL" sz="1500" dirty="0" smtClean="0"/>
              <a:t>są pieniądze i czy są dobrze wykorzystywane (22%), kto się może ubiegać i na jaki cel </a:t>
            </a:r>
            <a:br>
              <a:rPr lang="pl-PL" sz="1500" dirty="0" smtClean="0"/>
            </a:br>
            <a:r>
              <a:rPr lang="pl-PL" sz="1500" dirty="0" smtClean="0"/>
              <a:t>można dofinansowanie takie pozyskać (14%) </a:t>
            </a:r>
            <a:br>
              <a:rPr lang="pl-PL" sz="1500" dirty="0" smtClean="0"/>
            </a:br>
            <a:r>
              <a:rPr lang="pl-PL" sz="1500" dirty="0" smtClean="0"/>
              <a:t>oraz informacje dotyczące dotacji </a:t>
            </a:r>
            <a:br>
              <a:rPr lang="pl-PL" sz="1500" dirty="0" smtClean="0"/>
            </a:br>
            <a:r>
              <a:rPr lang="pl-PL" sz="1500" dirty="0" smtClean="0"/>
              <a:t>dla przedsiębiorstw (10%).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pl-PL" sz="2400" b="1" i="1" dirty="0" smtClean="0"/>
              <a:t>Ocena działań informacyjno-promocyjnych podjętych w 2016 roku</a:t>
            </a:r>
            <a:r>
              <a:rPr lang="pl-PL" sz="6600" b="1" i="1" dirty="0" smtClean="0"/>
              <a:t/>
            </a:r>
            <a:br>
              <a:rPr lang="pl-PL" sz="6600" b="1" i="1" dirty="0" smtClean="0"/>
            </a:br>
            <a:r>
              <a:rPr lang="pl-PL" sz="1300" i="1" dirty="0" smtClean="0"/>
              <a:t>Badanie rozpoznawalności i wiedzy o Funduszach Europejskich w społeczeństwie polskim. Edycja 2016. Raport opracowany na zlecenie Ministerstwa Rozwoju przez Konsorcjum firm </a:t>
            </a:r>
            <a:r>
              <a:rPr lang="pl-PL" sz="1300" i="1" dirty="0" err="1" smtClean="0"/>
              <a:t>Millward</a:t>
            </a:r>
            <a:r>
              <a:rPr lang="pl-PL" sz="1300" i="1" dirty="0" smtClean="0"/>
              <a:t> Brown S.A. i Realizacja Sp. z o.o., listopad 2016 r.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28650" y="1857374"/>
            <a:ext cx="8115299" cy="4829176"/>
          </a:xfrm>
        </p:spPr>
        <p:txBody>
          <a:bodyPr>
            <a:normAutofit fontScale="25000" lnSpcReduction="20000"/>
          </a:bodyPr>
          <a:lstStyle/>
          <a:p>
            <a:pPr marL="252000" indent="-252000">
              <a:lnSpc>
                <a:spcPct val="134000"/>
              </a:lnSpc>
              <a:buFont typeface="Wingdings" pitchFamily="2" charset="2"/>
              <a:buChar char="v"/>
            </a:pPr>
            <a:r>
              <a:rPr lang="pl-PL" sz="5600" dirty="0" smtClean="0"/>
              <a:t>Mieszkańcy województwa mniej krytycznie, w porównaniu do ogółu Polaków, podchodzą do oceny swojej wiedzy na temat Funduszy Europejskich. 36% mieszkańców ocenia swoją wiedzę na co najmniej czwórkę wykorzystując szkolną skalę ocen.</a:t>
            </a:r>
          </a:p>
          <a:p>
            <a:pPr marL="252000" indent="-252000">
              <a:lnSpc>
                <a:spcPct val="134000"/>
              </a:lnSpc>
              <a:buFont typeface="Wingdings" pitchFamily="2" charset="2"/>
              <a:buChar char="v"/>
            </a:pPr>
            <a:r>
              <a:rPr lang="pl-PL" sz="5600" dirty="0" smtClean="0"/>
              <a:t>Wciąż jednak przeważają osoby, które swoją wiedzę na temat Funduszy oceniają bardzo nisko – na trójkę lub niżej (63%). </a:t>
            </a:r>
          </a:p>
          <a:p>
            <a:pPr marL="252000" indent="-252000">
              <a:lnSpc>
                <a:spcPct val="134000"/>
              </a:lnSpc>
              <a:buFont typeface="Wingdings" pitchFamily="2" charset="2"/>
              <a:buChar char="v"/>
            </a:pPr>
            <a:r>
              <a:rPr lang="pl-PL" sz="5600" dirty="0" smtClean="0"/>
              <a:t>O ile wiedza na temat obszarów </a:t>
            </a:r>
            <a:br>
              <a:rPr lang="pl-PL" sz="5600" dirty="0" smtClean="0"/>
            </a:br>
            <a:r>
              <a:rPr lang="pl-PL" sz="5600" dirty="0" smtClean="0"/>
              <a:t>wykorzystania środków unijnych </a:t>
            </a:r>
            <a:br>
              <a:rPr lang="pl-PL" sz="5600" dirty="0" smtClean="0"/>
            </a:br>
            <a:r>
              <a:rPr lang="pl-PL" sz="5600" dirty="0" smtClean="0"/>
              <a:t>jest całkiem spora, o tyle </a:t>
            </a:r>
            <a:br>
              <a:rPr lang="pl-PL" sz="5600" dirty="0" smtClean="0"/>
            </a:br>
            <a:r>
              <a:rPr lang="pl-PL" sz="5600" dirty="0" smtClean="0"/>
              <a:t>przywołanie przykładów </a:t>
            </a:r>
            <a:br>
              <a:rPr lang="pl-PL" sz="5600" dirty="0" smtClean="0"/>
            </a:br>
            <a:r>
              <a:rPr lang="pl-PL" sz="5600" dirty="0" smtClean="0"/>
              <a:t>konkretnych przedsięwzięć </a:t>
            </a:r>
            <a:br>
              <a:rPr lang="pl-PL" sz="5600" dirty="0" smtClean="0"/>
            </a:br>
            <a:r>
              <a:rPr lang="pl-PL" sz="5600" dirty="0" smtClean="0"/>
              <a:t>przysparza trudności </a:t>
            </a:r>
            <a:br>
              <a:rPr lang="pl-PL" sz="5600" dirty="0" smtClean="0"/>
            </a:br>
            <a:r>
              <a:rPr lang="pl-PL" sz="5600" dirty="0" smtClean="0"/>
              <a:t>- 47% respondentów nie potrafiło </a:t>
            </a:r>
            <a:br>
              <a:rPr lang="pl-PL" sz="5600" dirty="0" smtClean="0"/>
            </a:br>
            <a:r>
              <a:rPr lang="pl-PL" sz="5600" dirty="0" smtClean="0"/>
              <a:t>wskazać żadnego takiego </a:t>
            </a:r>
            <a:br>
              <a:rPr lang="pl-PL" sz="5600" dirty="0" smtClean="0"/>
            </a:br>
            <a:r>
              <a:rPr lang="pl-PL" sz="5600" dirty="0" smtClean="0"/>
              <a:t>projektu w województwie.</a:t>
            </a:r>
          </a:p>
          <a:p>
            <a:pPr marL="252000" indent="-252000">
              <a:lnSpc>
                <a:spcPct val="134000"/>
              </a:lnSpc>
              <a:buFont typeface="Wingdings" pitchFamily="2" charset="2"/>
              <a:buChar char="v"/>
            </a:pPr>
            <a:r>
              <a:rPr lang="pl-PL" sz="5600" dirty="0" smtClean="0"/>
              <a:t> Tylko 11% było w stanie podać przykład konkretnego przedsięwzięcia.</a:t>
            </a:r>
          </a:p>
          <a:p>
            <a:pPr marL="252000" indent="-252000">
              <a:lnSpc>
                <a:spcPct val="134000"/>
              </a:lnSpc>
              <a:buFont typeface="Wingdings" pitchFamily="2" charset="2"/>
              <a:buChar char="v"/>
            </a:pPr>
            <a:r>
              <a:rPr lang="pl-PL" sz="5600" dirty="0" smtClean="0"/>
              <a:t>Blisko co piąty mieszkaniec regionu uczestniczył </a:t>
            </a:r>
            <a:br>
              <a:rPr lang="pl-PL" sz="5600" dirty="0" smtClean="0"/>
            </a:br>
            <a:r>
              <a:rPr lang="pl-PL" sz="5600" dirty="0" smtClean="0"/>
              <a:t>w przedsięwzięciach dofinansowanych z Funduszy Europejskich (18%). </a:t>
            </a:r>
          </a:p>
          <a:p>
            <a:pPr marL="252000" indent="-252000">
              <a:lnSpc>
                <a:spcPct val="134000"/>
              </a:lnSpc>
              <a:buFont typeface="Wingdings" pitchFamily="2" charset="2"/>
              <a:buChar char="v"/>
            </a:pPr>
            <a:endParaRPr lang="pl-PL" sz="3500" dirty="0" smtClean="0"/>
          </a:p>
        </p:txBody>
      </p:sp>
      <p:pic>
        <p:nvPicPr>
          <p:cNvPr id="1026" name="Picture 2" descr="C:\Users\d.krall\Desktop\startup-594090-1920-kop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8550" y="3385150"/>
            <a:ext cx="5505450" cy="21726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pl-PL" sz="2400" b="1" i="1" dirty="0" smtClean="0"/>
              <a:t>Ocena działań informacyjno-promocyjnych podjętych w 2016 roku</a:t>
            </a:r>
            <a:r>
              <a:rPr lang="pl-PL" sz="6600" b="1" i="1" dirty="0" smtClean="0"/>
              <a:t/>
            </a:r>
            <a:br>
              <a:rPr lang="pl-PL" sz="6600" b="1" i="1" dirty="0" smtClean="0"/>
            </a:br>
            <a:r>
              <a:rPr lang="pl-PL" sz="1300" i="1" dirty="0" smtClean="0"/>
              <a:t>Badanie rozpoznawalności i wiedzy o Funduszach Europejskich w społeczeństwie polskim. Edycja 2016. Raport opracowany na zlecenie Ministerstwa Rozwoju przez Konsorcjum firm </a:t>
            </a:r>
            <a:r>
              <a:rPr lang="pl-PL" sz="1300" i="1" dirty="0" err="1" smtClean="0"/>
              <a:t>Millward</a:t>
            </a:r>
            <a:r>
              <a:rPr lang="pl-PL" sz="1300" i="1" dirty="0" smtClean="0"/>
              <a:t> Brown S.A. i Realizacja Sp. z o.o., listopad 2016 r.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3600450" y="1847850"/>
            <a:ext cx="4914899" cy="4329113"/>
          </a:xfrm>
        </p:spPr>
        <p:txBody>
          <a:bodyPr>
            <a:noAutofit/>
          </a:bodyPr>
          <a:lstStyle/>
          <a:p>
            <a:pPr marL="252000" indent="-252000">
              <a:lnSpc>
                <a:spcPct val="134000"/>
              </a:lnSpc>
              <a:buFont typeface="Wingdings" pitchFamily="2" charset="2"/>
              <a:buChar char="v"/>
            </a:pPr>
            <a:r>
              <a:rPr lang="pl-PL" sz="1400" dirty="0" smtClean="0"/>
              <a:t>Doświadczenie z ubieganiem się o unijne dofinansowanie </a:t>
            </a:r>
            <a:br>
              <a:rPr lang="pl-PL" sz="1400" dirty="0" smtClean="0"/>
            </a:br>
            <a:r>
              <a:rPr lang="pl-PL" sz="1400" dirty="0" smtClean="0"/>
              <a:t>ma co dziesiąta osoba (10%).</a:t>
            </a:r>
          </a:p>
          <a:p>
            <a:pPr marL="252000" indent="-252000">
              <a:lnSpc>
                <a:spcPct val="134000"/>
              </a:lnSpc>
              <a:buFont typeface="Wingdings" pitchFamily="2" charset="2"/>
              <a:buChar char="v"/>
            </a:pPr>
            <a:r>
              <a:rPr lang="pl-PL" sz="1400" dirty="0" smtClean="0"/>
              <a:t>Zainteresowanie ubieganiem się o wsparcie w ramach FE w przyszłości deklaruje 11% mieszkańców. </a:t>
            </a:r>
          </a:p>
          <a:p>
            <a:pPr marL="252000" indent="-252000">
              <a:lnSpc>
                <a:spcPct val="134000"/>
              </a:lnSpc>
              <a:buFont typeface="Wingdings" pitchFamily="2" charset="2"/>
              <a:buChar char="v"/>
            </a:pPr>
            <a:r>
              <a:rPr lang="pl-PL" sz="1400" dirty="0" smtClean="0"/>
              <a:t>Blisko dwie trzecie osób z tego regionu nie zamierza ubiegać się o wsparcie w ramach Funduszy Europejskich (64%). </a:t>
            </a:r>
          </a:p>
          <a:p>
            <a:pPr marL="252000" indent="-252000">
              <a:lnSpc>
                <a:spcPct val="134000"/>
              </a:lnSpc>
              <a:buFont typeface="Wingdings" pitchFamily="2" charset="2"/>
              <a:buChar char="v"/>
            </a:pPr>
            <a:r>
              <a:rPr lang="pl-PL" sz="1400" dirty="0" smtClean="0"/>
              <a:t>Przekłada się to na wysoki odsetek (38%) osób, które nie zamierzają szukać informacji o Funduszach Europejskich. </a:t>
            </a:r>
            <a:br>
              <a:rPr lang="pl-PL" sz="1400" dirty="0" smtClean="0"/>
            </a:br>
            <a:r>
              <a:rPr lang="pl-PL" sz="1400" dirty="0" smtClean="0"/>
              <a:t>Przy ewentualnym zainteresowaniu tą tematyką, najchętniej wybieranym źródłem informacji o FE byłby Internet oraz bezpośrednia wizyta w urzędzie miasta/gminy/dzielnicy (odpowiednio 35% i 17%). </a:t>
            </a: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r="27833"/>
          <a:stretch>
            <a:fillRect/>
          </a:stretch>
        </p:blipFill>
        <p:spPr bwMode="auto">
          <a:xfrm>
            <a:off x="938898" y="1825625"/>
            <a:ext cx="2356752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738378" y="4178300"/>
            <a:ext cx="7886700" cy="15748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pl-PL" b="1" dirty="0" smtClean="0">
                <a:solidFill>
                  <a:schemeClr val="tx1"/>
                </a:solidFill>
                <a:latin typeface="Century Gothic" pitchFamily="34" charset="0"/>
              </a:rPr>
              <a:t>Dziękuję za uwagę</a:t>
            </a:r>
          </a:p>
          <a:p>
            <a:pPr algn="ctr"/>
            <a:endParaRPr lang="pl-PL" sz="2100" b="1" dirty="0" smtClean="0">
              <a:latin typeface="Century Gothic" pitchFamily="34" charset="0"/>
            </a:endParaRPr>
          </a:p>
          <a:p>
            <a:pPr algn="ctr"/>
            <a:r>
              <a:rPr lang="pl-PL" sz="2200" b="1" dirty="0" smtClean="0">
                <a:solidFill>
                  <a:schemeClr val="tx1"/>
                </a:solidFill>
                <a:latin typeface="Century Gothic" pitchFamily="34" charset="0"/>
              </a:rPr>
              <a:t>Beata Rzymowska</a:t>
            </a:r>
          </a:p>
          <a:p>
            <a:pPr algn="ctr"/>
            <a:r>
              <a:rPr lang="pl-PL" sz="2100" b="1" dirty="0" smtClean="0">
                <a:solidFill>
                  <a:schemeClr val="tx1"/>
                </a:solidFill>
                <a:latin typeface="Century Gothic" pitchFamily="34" charset="0"/>
              </a:rPr>
              <a:t>Wydział Informacji i Szkoleń Beneficjentów</a:t>
            </a:r>
          </a:p>
        </p:txBody>
      </p:sp>
      <p:sp>
        <p:nvSpPr>
          <p:cNvPr id="6" name="Prostokąt 5"/>
          <p:cNvSpPr/>
          <p:nvPr/>
        </p:nvSpPr>
        <p:spPr>
          <a:xfrm>
            <a:off x="190500" y="254000"/>
            <a:ext cx="46228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 descr="UnijneFE_PR-LOGO-UE-EFSI kol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883" y="278388"/>
            <a:ext cx="4625393" cy="382012"/>
          </a:xfrm>
          <a:prstGeom prst="rect">
            <a:avLst/>
          </a:prstGeom>
        </p:spPr>
      </p:pic>
      <p:pic>
        <p:nvPicPr>
          <p:cNvPr id="7" name="Obraz 6" descr="MJWPU_Poziom_Kolor.jpg"/>
          <p:cNvPicPr>
            <a:picLocks noChangeAspect="1"/>
          </p:cNvPicPr>
          <p:nvPr/>
        </p:nvPicPr>
        <p:blipFill>
          <a:blip r:embed="rId4" cstate="print"/>
          <a:srcRect l="-88618" r="-104065" b="-12686"/>
          <a:stretch>
            <a:fillRect/>
          </a:stretch>
        </p:blipFill>
        <p:spPr>
          <a:xfrm>
            <a:off x="0" y="5751103"/>
            <a:ext cx="9144000" cy="1106897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8588</TotalTime>
  <Words>140</Words>
  <Application>Microsoft Office PowerPoint</Application>
  <PresentationFormat>Pokaz na ekranie (4:3)</PresentationFormat>
  <Paragraphs>31</Paragraphs>
  <Slides>6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7" baseType="lpstr">
      <vt:lpstr>Programy Regionalne</vt:lpstr>
      <vt:lpstr>Slajd 1</vt:lpstr>
      <vt:lpstr>Za realizację zadań odpowiedzialne były:</vt:lpstr>
      <vt:lpstr>Ocena działań informacyjno-promocyjnych podjętych w 2016 roku Badanie rozpoznawalności i wiedzy o Funduszach Europejskich w społeczeństwie polskim. Edycja 2016. Raport opracowany na zlecenie Ministerstwa Rozwoju przez Konsorcjum firm Millward Brown S.A. i Realizacja Sp. z o.o., listopad 2016 r.  </vt:lpstr>
      <vt:lpstr>Ocena działań informacyjno-promocyjnych podjętych w 2016 roku Badanie rozpoznawalności i wiedzy o Funduszach Europejskich w społeczeństwie polskim. Edycja 2016. Raport opracowany na zlecenie Ministerstwa Rozwoju przez Konsorcjum firm Millward Brown S.A. i Realizacja Sp. z o.o., listopad 2016 r.  </vt:lpstr>
      <vt:lpstr>Ocena działań informacyjno-promocyjnych podjętych w 2016 roku Badanie rozpoznawalności i wiedzy o Funduszach Europejskich w społeczeństwie polskim. Edycja 2016. Raport opracowany na zlecenie Ministerstwa Rozwoju przez Konsorcjum firm Millward Brown S.A. i Realizacja Sp. z o.o., listopad 2016 r.  </vt:lpstr>
      <vt:lpstr>Slajd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 Krall</dc:creator>
  <cp:lastModifiedBy>d.krall</cp:lastModifiedBy>
  <cp:revision>1151</cp:revision>
  <dcterms:created xsi:type="dcterms:W3CDTF">2015-04-20T12:46:14Z</dcterms:created>
  <dcterms:modified xsi:type="dcterms:W3CDTF">2017-12-11T14:03:51Z</dcterms:modified>
</cp:coreProperties>
</file>