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4" r:id="rId1"/>
  </p:sldMasterIdLst>
  <p:notesMasterIdLst>
    <p:notesMasterId r:id="rId16"/>
  </p:notesMasterIdLst>
  <p:handoutMasterIdLst>
    <p:handoutMasterId r:id="rId17"/>
  </p:handoutMasterIdLst>
  <p:sldIdLst>
    <p:sldId id="258" r:id="rId2"/>
    <p:sldId id="382" r:id="rId3"/>
    <p:sldId id="442" r:id="rId4"/>
    <p:sldId id="446" r:id="rId5"/>
    <p:sldId id="443" r:id="rId6"/>
    <p:sldId id="444" r:id="rId7"/>
    <p:sldId id="433" r:id="rId8"/>
    <p:sldId id="431" r:id="rId9"/>
    <p:sldId id="434" r:id="rId10"/>
    <p:sldId id="435" r:id="rId11"/>
    <p:sldId id="436" r:id="rId12"/>
    <p:sldId id="438" r:id="rId13"/>
    <p:sldId id="445" r:id="rId14"/>
    <p:sldId id="324" r:id="rId15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7208" autoAdjust="0"/>
  </p:normalViewPr>
  <p:slideViewPr>
    <p:cSldViewPr snapToGrid="0">
      <p:cViewPr varScale="1">
        <p:scale>
          <a:sx n="112" d="100"/>
          <a:sy n="112" d="100"/>
        </p:scale>
        <p:origin x="6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2017-12-11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49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8549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613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dlamazowsza.eu/rewitalizacja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#_ftnref2"/><Relationship Id="rId2" Type="http://schemas.openxmlformats.org/officeDocument/2006/relationships/hyperlink" Target="#_ftnref1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z.mz.gov.pl/mapy-potrzeb-zdrowotnych-dokumenty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13 grudnia 2017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46996"/>
              </p:ext>
            </p:extLst>
          </p:nvPr>
        </p:nvGraphicFramePr>
        <p:xfrm>
          <a:off x="273466" y="1373474"/>
          <a:ext cx="8443244" cy="5356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379"/>
                <a:gridCol w="1210596"/>
                <a:gridCol w="3537959"/>
                <a:gridCol w="2221907"/>
                <a:gridCol w="1008403"/>
              </a:tblGrid>
              <a:tr h="686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Punktacja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6669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6.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663" marR="586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Projekt obejmuje zamianę/modernizację urządzeń grzewczych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 marL="16954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051175" algn="l"/>
                        </a:tabLs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Promowane będą projekty, których elementem jest zamiana/modernizacja konwencjonalnych urządzeń grzewczych.</a:t>
                      </a:r>
                    </a:p>
                    <a:p>
                      <a:pPr marL="16954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051175" algn="l"/>
                        </a:tabLs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Kryterium weryfikowane będzie na podstawie wskaźnika: </a:t>
                      </a:r>
                    </a:p>
                    <a:p>
                      <a:pPr marL="16954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051175" algn="l"/>
                        </a:tabLs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„Powierzchnia podlegająca zmianie sposobu ogrzewania [m2]”.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8163" marR="89535" indent="-449263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3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pkt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– projekt obejmuje zamianę/modernizację urządzeń grzewczych</a:t>
                      </a:r>
                    </a:p>
                    <a:p>
                      <a:pPr marL="538163" marR="89535" indent="-449263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0 pkt - brak spełnienia kryterium  lub brak informacji w tym zakresie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3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4647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7.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Zgodność projektu </a:t>
                      </a:r>
                      <a:br>
                        <a:rPr lang="pl-PL" sz="1200">
                          <a:effectLst/>
                          <a:latin typeface="+mj-lt"/>
                        </a:rPr>
                      </a:br>
                      <a:r>
                        <a:rPr lang="pl-PL" sz="1200">
                          <a:effectLst/>
                          <a:latin typeface="+mj-lt"/>
                        </a:rPr>
                        <a:t>z programem rewitalizacji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663" marR="58663" marT="0" marB="0" anchor="ctr"/>
                </a:tc>
                <a:tc>
                  <a:txBody>
                    <a:bodyPr/>
                    <a:lstStyle/>
                    <a:p>
                      <a:pPr marL="169545" marR="1778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Kryterium promuje zgodność projektu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z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obowiązującym (na dzień składania wniosku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o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dofinansowanie) właściwym miejscowo programem rewitalizacji.</a:t>
                      </a:r>
                    </a:p>
                    <a:p>
                      <a:pPr marL="169545" marR="1778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Program rewitalizacji musi znajdować się w Wykazie programów rewitalizacji województwa mazowieckiego na dzień składania wniosku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o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dofinansowanie. Wykaz znajduje się na stronie: </a:t>
                      </a:r>
                    </a:p>
                    <a:p>
                      <a:pPr marL="169545" marR="1778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u="sng" dirty="0">
                          <a:effectLst/>
                          <a:latin typeface="+mj-lt"/>
                          <a:hlinkClick r:id="rId2"/>
                        </a:rPr>
                        <a:t>https://www.funduszedlamazowsza.eu/rewitalizacja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. </a:t>
                      </a:r>
                    </a:p>
                    <a:p>
                      <a:pPr marL="169545" marR="1778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Projekt powinien być określony wskaźnikiem: </a:t>
                      </a:r>
                    </a:p>
                    <a:p>
                      <a:pPr marL="169545" marR="1778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„Udział projektu w odniesieniu do obszaru objętego programem rewitalizacji [%]”.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38163" marR="89535" indent="-2730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 pkt  - projekt znajduje się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na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liście projektów podstawowych 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w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programie rewitalizacji </a:t>
                      </a:r>
                    </a:p>
                    <a:p>
                      <a:pPr marL="538163" marR="89535" indent="-2730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1 pkt - projekt wskazany jest jako  pozostałe przedsięwzięcia rewitalizacyjne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w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programie  rewitalizacji</a:t>
                      </a:r>
                    </a:p>
                    <a:p>
                      <a:pPr marL="538163" marR="90170" indent="-2730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0 pkt - brak spełnienia ww. warunków lub brak informacji w tym zakresie </a:t>
                      </a:r>
                    </a:p>
                    <a:p>
                      <a:pPr marL="270510" marR="90170" indent="-190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Punkty w ramach kryterium nie sumują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się.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5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318513"/>
              </p:ext>
            </p:extLst>
          </p:nvPr>
        </p:nvGraphicFramePr>
        <p:xfrm>
          <a:off x="170916" y="1373474"/>
          <a:ext cx="8819080" cy="4324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049"/>
                <a:gridCol w="1224467"/>
                <a:gridCol w="4063075"/>
                <a:gridCol w="2146341"/>
                <a:gridCol w="900148"/>
              </a:tblGrid>
              <a:tr h="712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Punktacja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655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8.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02" marR="40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Efektywność kosztowa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102" marR="40102" marT="0" marB="0" anchor="ctr"/>
                </a:tc>
                <a:tc>
                  <a:txBody>
                    <a:bodyPr/>
                    <a:lstStyle/>
                    <a:p>
                      <a:pPr marL="16954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676650" algn="l"/>
                          <a:tab pos="3763963" algn="l"/>
                        </a:tabLs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Zgodnie z RPO WM 2014-2020, wskaźnik: „Liczba zmodernizowanych energetycznie budynków” jest ramą wykonania osi priorytetowej i będzie służył Komisji Europejskiej do oceny realizacji celów RPO WM 2014-2020.</a:t>
                      </a:r>
                    </a:p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Kryterium jest liczone zgodnie z poniższym wzorem:</a:t>
                      </a:r>
                    </a:p>
                    <a:p>
                      <a:pPr marL="1695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Wartość dofinansowania UE projektu (euro)</a:t>
                      </a:r>
                    </a:p>
                    <a:p>
                      <a:pPr marL="168275" indent="27003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 &lt; 285 338 euro</a:t>
                      </a:r>
                    </a:p>
                    <a:p>
                      <a:pPr marL="1695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Wartości docelowa wskaźnika w ramach projektu:</a:t>
                      </a:r>
                    </a:p>
                    <a:p>
                      <a:pPr marL="1695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„Liczba zmodernizowanych energetycznie budynków”</a:t>
                      </a:r>
                    </a:p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Wartość dofinansowania UE wsparcia jednego, zmodernizowanego energetycznie budynku nie może przekroczyć kwoty 285 338  euro. </a:t>
                      </a:r>
                    </a:p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Koszt należy przeliczyć kursem euro podanym w regulaminie konkursu.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Średnia wartość dofinansowania UE jednego, zmodernizowanego energetycznie budynku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w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projekcie:</a:t>
                      </a:r>
                    </a:p>
                    <a:p>
                      <a:pPr marL="8953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3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pkt - 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poniżej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  285 338  euro;  </a:t>
                      </a:r>
                    </a:p>
                    <a:p>
                      <a:pPr marL="539750" marR="102235" indent="-452438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0 pkt - brak spełnienia wyżej wymienionych warunków lub brak informacji w tym zakresie </a:t>
                      </a:r>
                    </a:p>
                    <a:p>
                      <a:pPr marL="8953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Koszt należy przeliczyć kursem euro podanym w regulaminie konkursu.</a:t>
                      </a:r>
                    </a:p>
                    <a:p>
                      <a:pPr marL="8953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3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7169" name="Łącznik prosty 1" descr="kreska ułamkowa, nad kreską: &quot;Wartość dofinansowania UE projektu (euro)&quot;, pod kreską: &quot;Wartośc docelowa wskaźnika w ramach projektu - Liczba zmodernizowanych energetycznie bydynków&quot;, wynik mniejszy równy 285338 euro.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9" t="49997" r="-3349" b="49997"/>
          <a:stretch>
            <a:fillRect/>
          </a:stretch>
        </p:blipFill>
        <p:spPr bwMode="auto">
          <a:xfrm>
            <a:off x="1999717" y="3754760"/>
            <a:ext cx="270703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2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147489"/>
              </p:ext>
            </p:extLst>
          </p:nvPr>
        </p:nvGraphicFramePr>
        <p:xfrm>
          <a:off x="262890" y="1540285"/>
          <a:ext cx="8582727" cy="4586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050"/>
                <a:gridCol w="1402418"/>
                <a:gridCol w="2868347"/>
                <a:gridCol w="2813697"/>
                <a:gridCol w="1026215"/>
              </a:tblGrid>
              <a:tr h="583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Punktacja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7233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9.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Działalność prowadzona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w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budynkach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Kryterium promuje budynki, w których prowadzona jest działalność lecznicza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w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zakresie leczenia szpitalnego. </a:t>
                      </a:r>
                    </a:p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 przypadku kilku budynków brany jest pod uwagę budynek, gdzie powierzchniowy udział działalności innej niż lecznicza jest największa.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Budynki wykorzystywane na cele administracyjne, działalność poza leczniczą  (np. magazyn, pralnia itp.) 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oraz działalność inna niż leczenie szpitalne 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marL="8953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6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pkt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- </a:t>
                      </a:r>
                      <a:r>
                        <a:rPr lang="pl-PL" sz="1200" strike="sngStrike" dirty="0" smtClean="0">
                          <a:effectLst/>
                          <a:latin typeface="+mj-lt"/>
                        </a:rPr>
                        <a:t>10</a:t>
                      </a:r>
                      <a:r>
                        <a:rPr lang="pl-PL" sz="1200" strike="sngStrike" dirty="0">
                          <a:effectLst/>
                          <a:latin typeface="+mj-lt"/>
                        </a:rPr>
                        <a:t>%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20%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 &gt; X</a:t>
                      </a:r>
                      <a:endParaRPr lang="pl-PL" sz="1200" dirty="0">
                        <a:effectLst/>
                        <a:latin typeface="+mj-lt"/>
                      </a:endParaRPr>
                    </a:p>
                    <a:p>
                      <a:pPr marL="8953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4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pkt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-  </a:t>
                      </a:r>
                      <a:r>
                        <a:rPr lang="pl-PL" sz="1200" strike="sngStrike" dirty="0">
                          <a:effectLst/>
                          <a:latin typeface="+mj-lt"/>
                        </a:rPr>
                        <a:t>10 %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pl-PL" sz="1200" b="1" u="non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20%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≤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X &lt; </a:t>
                      </a: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30%</a:t>
                      </a:r>
                      <a:r>
                        <a:rPr lang="pl-PL" sz="1200" strike="sngStrike" dirty="0" smtClean="0">
                          <a:effectLst/>
                          <a:latin typeface="+mj-lt"/>
                        </a:rPr>
                        <a:t>20</a:t>
                      </a:r>
                      <a:r>
                        <a:rPr lang="pl-PL" sz="1200" strike="sngStrike" dirty="0">
                          <a:effectLst/>
                          <a:latin typeface="+mj-lt"/>
                        </a:rPr>
                        <a:t>%</a:t>
                      </a:r>
                    </a:p>
                    <a:p>
                      <a:pPr marL="8953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pkt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- </a:t>
                      </a:r>
                      <a:r>
                        <a:rPr lang="pl-PL" sz="1200" strike="sngStrike" dirty="0">
                          <a:effectLst/>
                          <a:latin typeface="+mj-lt"/>
                        </a:rPr>
                        <a:t>20 %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30%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≤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X &lt; </a:t>
                      </a: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40% </a:t>
                      </a:r>
                      <a:r>
                        <a:rPr lang="pl-PL" sz="1200" strike="sngStrike" dirty="0" smtClean="0">
                          <a:effectLst/>
                          <a:latin typeface="+mj-lt"/>
                        </a:rPr>
                        <a:t>30</a:t>
                      </a:r>
                      <a:r>
                        <a:rPr lang="pl-PL" sz="1200" strike="sngStrike" dirty="0">
                          <a:effectLst/>
                          <a:latin typeface="+mj-lt"/>
                        </a:rPr>
                        <a:t>%</a:t>
                      </a:r>
                    </a:p>
                    <a:p>
                      <a:pPr marL="8953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0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pkt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- </a:t>
                      </a:r>
                      <a:r>
                        <a:rPr lang="pl-PL" sz="1200" strike="sngStrike" dirty="0">
                          <a:effectLst/>
                          <a:latin typeface="+mj-lt"/>
                        </a:rPr>
                        <a:t>30% </a:t>
                      </a:r>
                      <a:r>
                        <a:rPr lang="pl-PL" sz="1200" strike="sng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pl-PL" sz="1200" b="1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40%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≤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X lub brak informacji w tym zakresie</a:t>
                      </a:r>
                    </a:p>
                    <a:p>
                      <a:pPr marL="8953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8953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6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3347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r>
                        <a:rPr lang="pl-PL" sz="10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</a:t>
                      </a:r>
                      <a:r>
                        <a:rPr lang="pl-PL" sz="1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główny</a:t>
                      </a:r>
                      <a:r>
                        <a:rPr lang="pl-PL" sz="1000" baseline="30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podlegać będzie czy inwestycja jest projektem głównym w danej wiązce projektów.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Ocena kryterium zostanie dokonana na podstawie informacji zawartych w Planach Działań RIT.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179388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79705" algn="l"/>
                          <a:tab pos="308610" algn="l"/>
                        </a:tabLst>
                      </a:pPr>
                      <a:r>
                        <a:rPr lang="pl-PL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pkt - Tak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163" indent="-35877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pkt- brak spełnienia kryterium lub brak informacji w tym zakresie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262889" y="6281694"/>
            <a:ext cx="8582727" cy="32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0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1000" u="sng" baseline="30000" dirty="0" smtClean="0">
                <a:solidFill>
                  <a:srgbClr val="80008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[6</a:t>
            </a:r>
            <a:r>
              <a:rPr lang="pl-PL" altLang="pl-PL" sz="1000" u="sng" baseline="30000" dirty="0" smtClean="0" bmk="">
                <a:solidFill>
                  <a:srgbClr val="80008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]</a:t>
            </a:r>
            <a:r>
              <a:rPr lang="pl-PL" sz="10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Kryterium </a:t>
            </a:r>
            <a:r>
              <a:rPr lang="pl-PL" sz="1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będzie stosowane jedynie w przypadku, gdy przynajmniej jeden projekt w dowolnym </a:t>
            </a:r>
            <a:r>
              <a:rPr lang="pl-PL" sz="1000" i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Planie inwestycyjnym dla subregionów objętych OSI problemowymi w danym typie projektu w Działaniu 4.2</a:t>
            </a:r>
            <a:r>
              <a:rPr lang="pl-PL" sz="1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zostanie określony jako „projekt główny”.</a:t>
            </a:r>
            <a:endParaRPr lang="pl-PL" sz="10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26319"/>
            <a:ext cx="7886700" cy="933450"/>
          </a:xfrm>
        </p:spPr>
        <p:txBody>
          <a:bodyPr/>
          <a:lstStyle/>
          <a:p>
            <a:r>
              <a:rPr lang="pl-PL" sz="2400" b="1" dirty="0" smtClean="0"/>
              <a:t>Działanie 4.2</a:t>
            </a:r>
            <a:br>
              <a:rPr lang="pl-PL" sz="2400" b="1" dirty="0" smtClean="0"/>
            </a:br>
            <a:r>
              <a:rPr lang="pl-PL" sz="2400" b="1" dirty="0" smtClean="0"/>
              <a:t>Typ projektu: Termomodernizacja budynków użyteczności publicznej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Obniżenie </a:t>
            </a: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maksymalnego limitu z 60% na 50%, którego spełnienie warunkuje, że projekt spełnia kryteria merytoryczne punktowe.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Maksymalna wartość dofinansowania dla projektu - 2 mln PLN. </a:t>
            </a:r>
          </a:p>
          <a:p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50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16194" y="1230594"/>
            <a:ext cx="84547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3200" dirty="0">
                <a:latin typeface="+mn-lt"/>
              </a:rPr>
              <a:t>Kryteria szczegółowe wyboru projektów konkursowych </a:t>
            </a:r>
            <a:r>
              <a:rPr lang="pl-PL" sz="3200" dirty="0" smtClean="0">
                <a:latin typeface="+mn-lt"/>
              </a:rPr>
              <a:t>w </a:t>
            </a:r>
            <a:r>
              <a:rPr lang="pl-PL" sz="3200" dirty="0">
                <a:latin typeface="+mn-lt"/>
              </a:rPr>
              <a:t>ramach Regionalnego Programu Operacyjnego Województwa Mazowieckiego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na </a:t>
            </a:r>
            <a:r>
              <a:rPr lang="pl-PL" sz="3200" dirty="0">
                <a:latin typeface="+mn-lt"/>
              </a:rPr>
              <a:t>lata 2014 – 2020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ze </a:t>
            </a:r>
            <a:r>
              <a:rPr lang="pl-PL" sz="3200" dirty="0">
                <a:latin typeface="+mn-lt"/>
              </a:rPr>
              <a:t>środków </a:t>
            </a:r>
            <a:r>
              <a:rPr lang="pl-PL" sz="3200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r>
              <a:rPr lang="pl-PL" sz="3200" b="1" dirty="0" smtClean="0">
                <a:latin typeface="+mn-lt"/>
              </a:rPr>
              <a:t>Działanie 4.2 „Efektywność energetyczna”, Typ projektu – „Termomodernizacja budynków użyteczności publicznej</a:t>
            </a:r>
            <a:r>
              <a:rPr lang="pl-PL" sz="3200" b="1" dirty="0" smtClean="0">
                <a:latin typeface="+mn-lt"/>
              </a:rPr>
              <a:t>”</a:t>
            </a:r>
            <a:r>
              <a:rPr lang="pl-PL" sz="3200" dirty="0" smtClean="0">
                <a:latin typeface="+mn-lt"/>
              </a:rPr>
              <a:t>, nabór wniosków </a:t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na projekty wskazane w Planie inwestycyjnym </a:t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dla subregionów objętych OSI problemowymi</a:t>
            </a:r>
            <a:endParaRPr lang="pl-P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33116"/>
              </p:ext>
            </p:extLst>
          </p:nvPr>
        </p:nvGraphicFramePr>
        <p:xfrm>
          <a:off x="184638" y="1383523"/>
          <a:ext cx="8669216" cy="2573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113"/>
                <a:gridCol w="982767"/>
                <a:gridCol w="5324030"/>
                <a:gridCol w="871671"/>
                <a:gridCol w="1068635"/>
              </a:tblGrid>
              <a:tr h="67941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1893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pl-PL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 inwestycyjny dla subregionów objętych OSI problemowymi oraz zakres 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projektów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2014-2020, ocenie podlegać będzie czy projekt 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obejmuje obiekt, w którym prowadzona jest działalność lecznicza w zakresie leczenia szpitalnego </a:t>
                      </a: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oraz czy  został ujęty w Planach inwestycyjnych dla subregionów objętych OSI problemowymi (ciechanowskim, ostrołęckim, płockim, radomskim, siedleckim), zatwierdzonych przez IZ RPO WM 2014-2020.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TAK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63838" y="189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63175"/>
              </p:ext>
            </p:extLst>
          </p:nvPr>
        </p:nvGraphicFramePr>
        <p:xfrm>
          <a:off x="184638" y="1383523"/>
          <a:ext cx="8669216" cy="4506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113"/>
                <a:gridCol w="982767"/>
                <a:gridCol w="5324030"/>
                <a:gridCol w="871671"/>
                <a:gridCol w="1068635"/>
              </a:tblGrid>
              <a:tr h="67941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j-lt"/>
                        </a:rPr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1893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2.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  <a:cs typeface="Arial" panose="020B0604020202020204" pitchFamily="34" charset="0"/>
                        </a:rPr>
                        <a:t>Audyt energetyczny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110163" algn="l"/>
                        </a:tabLst>
                      </a:pP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Wnioskodawca dołączył do wniosku o dofinansowanie audyt energetyczny określający koszty kwalifikowalne (optymalny zakres działań) przedmiotowego projektu.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110163" algn="l"/>
                        </a:tabLst>
                      </a:pP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Wnioskodawca dołączył do wniosku o dofinansowanie audyt </a:t>
                      </a:r>
                      <a: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energetyczny</a:t>
                      </a:r>
                      <a:r>
                        <a:rPr lang="pl-PL" sz="1200" baseline="300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sporządzony dla każdego budynku będącego przedmiotem projektu. Audyt energetyczny określa koszty kwalifikowane projektu obejmujące zadania inwestycyjne.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110163" algn="l"/>
                        </a:tabLst>
                      </a:pP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Uwaga: Jeżeli projekt zawiera inne koszty kwalifikowane poza pracami inwestycyjnymi, nie muszą one wynikać z audytu.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  <a:cs typeface="Arial" panose="020B0604020202020204" pitchFamily="34" charset="0"/>
                        </a:rPr>
                        <a:t>0/1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TAK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</a:tr>
              <a:tr h="679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Obowiązkowy audyt ex-post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Złożenie deklaracji przez beneficjenta o przeprowadzeniu audytu energetycznego </a:t>
                      </a:r>
                      <a: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ex-post</a:t>
                      </a: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, celem weryfikacji przeprowadzonych oszczędności energii w wyniku realizacji projektu.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  <a:cs typeface="Arial" panose="020B0604020202020204" pitchFamily="34" charset="0"/>
                        </a:rPr>
                        <a:t>0/1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TAK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</a:tr>
              <a:tr h="679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  <a:cs typeface="Arial" panose="020B0604020202020204" pitchFamily="34" charset="0"/>
                        </a:rPr>
                        <a:t>Poziom oszczędności energii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Na podstawie dokumentacji aplikacyjnej (w tym audytu </a:t>
                      </a:r>
                      <a: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energetycznego</a:t>
                      </a:r>
                      <a:r>
                        <a:rPr lang="pl-PL" sz="1200" baseline="300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) </a:t>
                      </a: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należy zweryfikować, czy przewidziane działania skutkują poprawą efektywności energetycznej określonej dla energii końcowej, o co najmniej 25% w odniesieniu </a:t>
                      </a:r>
                      <a: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stanu sprzed realizacji projektu (warunek dotyczy każdego </a:t>
                      </a:r>
                      <a:r>
                        <a:rPr lang="pl-PL" sz="1200" dirty="0" err="1">
                          <a:effectLst/>
                          <a:latin typeface="+mj-lt"/>
                          <a:cs typeface="Arial" panose="020B0604020202020204" pitchFamily="34" charset="0"/>
                        </a:rPr>
                        <a:t>termomodernizowanego</a:t>
                      </a: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 budynku w ramach projektu).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  <a:cs typeface="Arial" panose="020B0604020202020204" pitchFamily="34" charset="0"/>
                        </a:rPr>
                        <a:t>0/1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TAK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63838" y="189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3004" y="5922493"/>
            <a:ext cx="8669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sng" strike="noStrike" cap="none" normalizeH="0" baseline="3000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</a:t>
            </a:r>
            <a:r>
              <a:rPr kumimoji="0" lang="pl-PL" altLang="pl-PL" sz="1000" b="0" i="0" u="sng" strike="noStrike" cap="none" normalizeH="0" baseline="30000" dirty="0" smtClean="0" bmk="">
                <a:ln>
                  <a:noFill/>
                </a:ln>
                <a:solidFill>
                  <a:srgbClr val="80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</a:t>
            </a:r>
            <a:r>
              <a:rPr kumimoji="0" lang="pl-PL" altLang="pl-PL" sz="800" b="0" i="0" u="sng" strike="noStrike" cap="none" normalizeH="0" baseline="30000" dirty="0" smtClean="0" bmk="">
                <a:ln>
                  <a:noFill/>
                </a:ln>
                <a:solidFill>
                  <a:srgbClr val="80008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]</a:t>
            </a:r>
            <a:r>
              <a:rPr kumimoji="0" lang="pl-PL" altLang="pl-PL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Zgodnie z Rozporządzeniem Ministra Energii z dnia 5 października 2017 r. w sprawie szczegółowego zakresu i sposobu sporządzania audytu  efektywności energetycznej oraz metod obliczania oszczędności energii</a:t>
            </a:r>
            <a:endParaRPr kumimoji="0" lang="pl-PL" altLang="pl-PL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sng" strike="noStrike" cap="none" normalizeH="0" baseline="30000" dirty="0" smtClean="0" bmk="">
                <a:ln>
                  <a:noFill/>
                </a:ln>
                <a:solidFill>
                  <a:srgbClr val="80008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[2]</a:t>
            </a:r>
            <a:r>
              <a:rPr kumimoji="0" lang="pl-PL" altLang="pl-PL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Jw.</a:t>
            </a:r>
            <a:endParaRPr kumimoji="0" lang="pl-PL" altLang="pl-PL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83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044" y="1103575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625982"/>
              </p:ext>
            </p:extLst>
          </p:nvPr>
        </p:nvGraphicFramePr>
        <p:xfrm>
          <a:off x="73044" y="1879178"/>
          <a:ext cx="8879081" cy="2675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911"/>
                <a:gridCol w="1105332"/>
                <a:gridCol w="5443671"/>
                <a:gridCol w="889988"/>
                <a:gridCol w="1007179"/>
              </a:tblGrid>
              <a:tr h="5500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j-lt"/>
                        </a:rPr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212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Zgodność projektu z przepisami dotyczącymi emisji zanieczyszczeń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b="1" kern="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Dotyczy wyłącznie projektów, które jako element inwestycji zawierają zamianę/modernizację urządzeń </a:t>
                      </a:r>
                      <a:r>
                        <a:rPr lang="pl-PL" sz="1200" b="1" kern="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grzewczych</a:t>
                      </a:r>
                      <a:r>
                        <a:rPr lang="pl-PL" sz="1200" b="1" kern="600" baseline="300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200" b="1" kern="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pl-PL" sz="1200" kern="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kern="6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Wsparcie może zostać udzielone na inwestycje w </a:t>
                      </a:r>
                      <a:r>
                        <a:rPr lang="pl-PL" sz="1200" kern="6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kotły</a:t>
                      </a:r>
                      <a:r>
                        <a:rPr lang="pl-PL" sz="1200" kern="60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pl-PL" sz="1200" kern="6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kern="6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spalające biomasę lub ewentualnie paliwa </a:t>
                      </a:r>
                      <a:r>
                        <a:rPr lang="pl-PL" sz="1200" kern="6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gazowe</a:t>
                      </a:r>
                      <a:r>
                        <a:rPr lang="pl-PL" sz="1200" kern="60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pl-PL" sz="1200" kern="6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l-PL" sz="1200" kern="6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ale jedynie w szczególnie uzasadnionych przypadkach, gdy osiągnięte zostanie znaczne zwiększenie efektywności energetycznej oraz gdy istnieją szczególnie pilne potrzeby. Wsparcie kotłów zużywających węgiel stanowi wydatek niekwalifikowany.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i="1" kern="6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Uwaga: Jeżeli  nie dotyczy kryterium uznaje się za spełnione.  </a:t>
                      </a:r>
                      <a:endParaRPr lang="pl-PL" sz="1200" kern="600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TAK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179462" y="4998117"/>
            <a:ext cx="8690260" cy="1382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pl-PL" altLang="pl-PL" sz="1000" u="sng" baseline="30000" dirty="0" smtClean="0">
                <a:solidFill>
                  <a:srgbClr val="80008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[3</a:t>
            </a:r>
            <a:r>
              <a:rPr lang="pl-PL" altLang="pl-PL" sz="1000" u="sng" baseline="30000" dirty="0" smtClean="0" bmk="">
                <a:solidFill>
                  <a:srgbClr val="80008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]</a:t>
            </a:r>
            <a:r>
              <a:rPr lang="pl-PL" sz="800" dirty="0" smtClean="0">
                <a:ea typeface="Calibri" panose="020F0502020204030204" pitchFamily="34" charset="0"/>
              </a:rPr>
              <a:t> </a:t>
            </a:r>
            <a:r>
              <a:rPr lang="pl-PL" sz="800" dirty="0">
                <a:latin typeface="+mj-lt"/>
                <a:ea typeface="Calibri" panose="020F0502020204030204" pitchFamily="34" charset="0"/>
              </a:rPr>
              <a:t>Inwestycje w urządzenia grzewcze mogą stanowić jedynie element projektów </a:t>
            </a:r>
            <a:r>
              <a:rPr lang="pl-PL" sz="800" dirty="0" smtClean="0">
                <a:latin typeface="+mj-lt"/>
                <a:ea typeface="Calibri" panose="020F0502020204030204" pitchFamily="34" charset="0"/>
              </a:rPr>
              <a:t>termomodernizacyjnych.</a:t>
            </a:r>
            <a:endParaRPr lang="pl-PL" sz="800" dirty="0">
              <a:latin typeface="+mj-lt"/>
              <a:ea typeface="Calibri" panose="020F0502020204030204" pitchFamily="34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l-PL" altLang="pl-PL" sz="800" u="sng" baseline="30000" dirty="0" smtClean="0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[4</a:t>
            </a:r>
            <a:r>
              <a:rPr lang="pl-PL" altLang="pl-PL" sz="800" u="sng" baseline="30000" dirty="0" smtClean="0" bmk="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]</a:t>
            </a:r>
            <a:r>
              <a:rPr lang="pl-PL" altLang="pl-PL" sz="800" dirty="0" smtClean="0" bmk="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800" dirty="0" smtClean="0">
                <a:latin typeface="+mj-lt"/>
                <a:ea typeface="Calibri" panose="020F0502020204030204" pitchFamily="34" charset="0"/>
              </a:rPr>
              <a:t>Wymiana </a:t>
            </a:r>
            <a:r>
              <a:rPr lang="pl-PL" sz="800" dirty="0">
                <a:latin typeface="+mj-lt"/>
                <a:ea typeface="Calibri" panose="020F0502020204030204" pitchFamily="34" charset="0"/>
              </a:rPr>
              <a:t>urządzeń grzewczych kwalifikuje się do wsparcia pod warunkiem zapewnienia znacznej redukcji CO</a:t>
            </a:r>
            <a:r>
              <a:rPr lang="pl-PL" sz="800" baseline="-25000" dirty="0">
                <a:latin typeface="+mj-lt"/>
                <a:ea typeface="Calibri" panose="020F0502020204030204" pitchFamily="34" charset="0"/>
              </a:rPr>
              <a:t>2</a:t>
            </a:r>
            <a:r>
              <a:rPr lang="pl-PL" sz="800" dirty="0">
                <a:latin typeface="+mj-lt"/>
                <a:ea typeface="Calibri" panose="020F0502020204030204" pitchFamily="34" charset="0"/>
              </a:rPr>
              <a:t> w odniesieniu do istniejących instalacji (o co najmniej 30% w przypadku zmiany spalanego paliwa). Ze względu na to, że inwestycje w tym zakresie mają długotrwały charakter, powinny być zgodne z właściwymi przepisami unijnymi. Wspierane urządzenia do ogrzewania muszą od początku okresu programowania charakteryzować się obowiązującym od końca 2020 r. minimalnym poziomem efektywności energetycznej i normami emisji zanieczyszczeń, które zostały określone w środkach wykonawczych do dyrektywy 2009/125/WE z dnia 21 października 2009 r. ustanawiającej ogólne zasady ustalania wymogów dotyczących </a:t>
            </a:r>
            <a:r>
              <a:rPr lang="pl-PL" sz="800" dirty="0" err="1">
                <a:latin typeface="+mj-lt"/>
                <a:ea typeface="Calibri" panose="020F0502020204030204" pitchFamily="34" charset="0"/>
              </a:rPr>
              <a:t>ekoprojektu</a:t>
            </a:r>
            <a:r>
              <a:rPr lang="pl-PL" sz="800" dirty="0">
                <a:latin typeface="+mj-lt"/>
                <a:ea typeface="Calibri" panose="020F0502020204030204" pitchFamily="34" charset="0"/>
              </a:rPr>
              <a:t> dla produktów związanych z energią. Projekty uwzględniające wymianę/modernizację urządzeń grzewczych opalanych na biomasę powinny być zgodne z programami ochrony powietrza.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l-PL" altLang="pl-PL" sz="800" u="sng" baseline="30000" dirty="0" smtClean="0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[5</a:t>
            </a:r>
            <a:r>
              <a:rPr lang="pl-PL" altLang="pl-PL" sz="800" u="sng" baseline="30000" dirty="0" smtClean="0" bmk="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]</a:t>
            </a:r>
            <a:r>
              <a:rPr lang="pl-PL" sz="800" dirty="0" smtClean="0">
                <a:latin typeface="+mj-lt"/>
                <a:ea typeface="Calibri" panose="020F0502020204030204" pitchFamily="34" charset="0"/>
              </a:rPr>
              <a:t>  </a:t>
            </a:r>
            <a:r>
              <a:rPr lang="pl-PL" sz="800" dirty="0">
                <a:latin typeface="+mj-lt"/>
                <a:ea typeface="Calibri" panose="020F0502020204030204" pitchFamily="34" charset="0"/>
              </a:rPr>
              <a:t>Kotły spalające biomasę lub paliwa gazowe mogą zostać wsparte jedynie w przypadku, gdy podłączenie do sieci ciepłowniczej na danym obszarze nie jest uzasadnione ekonomicznie.</a:t>
            </a:r>
          </a:p>
          <a:p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21470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061627"/>
              </p:ext>
            </p:extLst>
          </p:nvPr>
        </p:nvGraphicFramePr>
        <p:xfrm>
          <a:off x="77725" y="1476435"/>
          <a:ext cx="8869722" cy="3916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085"/>
                <a:gridCol w="1009374"/>
                <a:gridCol w="5599367"/>
                <a:gridCol w="897309"/>
                <a:gridCol w="104258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j-lt"/>
                        </a:rPr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Zgodność projektu </a:t>
                      </a:r>
                      <a:br>
                        <a:rPr lang="pl-PL" sz="1200" dirty="0">
                          <a:effectLst/>
                          <a:latin typeface="+mj-lt"/>
                        </a:rPr>
                      </a:br>
                      <a:r>
                        <a:rPr lang="pl-PL" sz="1200" dirty="0">
                          <a:effectLst/>
                          <a:latin typeface="+mj-lt"/>
                        </a:rPr>
                        <a:t>z ,,Mapami potrzeb zdrowotnych”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 ramach kryterium beneficjent powinien wykazać, iż obiekty ochrony zdrowia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ww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. podmiotów, są zgodne z wymogami map potrzeb zdrowotnych.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Inwestycje dotyczące modernizacji energetycznej budynków użyteczności publicznej,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w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których prowadzona jest działalność lecznicza w zakresie leczenia szpitalnego podlegają ocenie dopuszczalności wsparcia poprzez weryfikację czy działalność lecznicza wykonywana w budynku będącym przedmiotem projektu posiada uzasadnienie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w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kontekście map potrzeb zdrowotnych.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Inwestycje dotyczące modernizacji energetycznej budynków użyteczności publicznej,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w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których prowadzona jest działalność lecznicza w zakresie podstawowej opieki zdrowotnej (POZ) lub ambulatoryjnej opieki specjalistycznej (AOS) podlegają ocenie dopuszczalności wsparcia poprzez weryfikację czy działalność lecznicza wykonywana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w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budynku będącym przedmiotem projektu posiada uzasadnienie z punktu widzenia potrzeb zdrowotnych w regionie.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Mapy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potrzeb zdrowotnych znajdują się na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stronie:</a:t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u="sng" dirty="0" smtClean="0">
                          <a:effectLst/>
                          <a:latin typeface="+mj-lt"/>
                          <a:hlinkClick r:id="rId2"/>
                        </a:rPr>
                        <a:t>http</a:t>
                      </a:r>
                      <a:r>
                        <a:rPr lang="pl-PL" sz="1200" u="sng" dirty="0">
                          <a:effectLst/>
                          <a:latin typeface="+mj-lt"/>
                          <a:hlinkClick r:id="rId2"/>
                        </a:rPr>
                        <a:t>://www.mpz.mz.gov.pl/mapy-potrzeb-zdrowotnych-dokumenty/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.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0/1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TAK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9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7724" y="1004142"/>
            <a:ext cx="4537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94281"/>
              </p:ext>
            </p:extLst>
          </p:nvPr>
        </p:nvGraphicFramePr>
        <p:xfrm>
          <a:off x="196553" y="1461331"/>
          <a:ext cx="8708165" cy="4921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557"/>
                <a:gridCol w="1392965"/>
                <a:gridCol w="3128610"/>
                <a:gridCol w="2993868"/>
                <a:gridCol w="902165"/>
              </a:tblGrid>
              <a:tr h="262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Opis 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Punktacja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77420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AutoNum type="arabicPeriod"/>
                      </a:pPr>
                      <a:r>
                        <a:rPr lang="pl-PL" sz="1200">
                          <a:effectLst/>
                          <a:latin typeface="+mj-lt"/>
                        </a:rPr>
                        <a:t> 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Stopień poprawy efektywności energetycznej (w %)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Wynikający z audytu energetycznego zakres poprawy efektywności energetycznej w odniesieniu do stanu początkowego (w %) obliczany dla energii końcowej – X dla danego budynku.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3675" indent="-142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10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pkt - 50% &lt; X </a:t>
                      </a:r>
                    </a:p>
                    <a:p>
                      <a:pPr marL="19431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6 pkt - 40% &lt; X ≤ 50%</a:t>
                      </a:r>
                    </a:p>
                    <a:p>
                      <a:pPr marL="19431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 pkt - 25% ≤ X ≤ 40% </a:t>
                      </a:r>
                    </a:p>
                    <a:p>
                      <a:pPr marL="85725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Uwaga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: w przypadku udziału w projekcie kilku budynków o różnym stopniu efektowności energetycznej, brane są pod uwagę wskaźniki dla budynku o najniższej efektywności.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10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189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2.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Podwyższenie standardu energetycznego budynku, wyrażone wskaźnikiem </a:t>
                      </a:r>
                      <a:r>
                        <a:rPr lang="pl-PL" sz="1200" dirty="0" err="1">
                          <a:effectLst/>
                          <a:latin typeface="+mj-lt"/>
                        </a:rPr>
                        <a:t>EP</a:t>
                      </a:r>
                      <a:r>
                        <a:rPr lang="pl-PL" sz="1200" baseline="-25000" dirty="0" err="1">
                          <a:effectLst/>
                          <a:latin typeface="+mj-lt"/>
                        </a:rPr>
                        <a:t>h</a:t>
                      </a:r>
                      <a:r>
                        <a:rPr lang="pl-PL" sz="1200" baseline="-25000" dirty="0">
                          <a:effectLst/>
                          <a:latin typeface="+mj-lt"/>
                        </a:rPr>
                        <a:t> + 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 marR="10096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 ramach kryterium oceniany będzie poziom zapotrzebowania na nieodnawialną energię pierwotną w stanie docelowym na potrzeby ogrzewania, wentylacji oraz przygotowania ciepłej wody użytkowej określony w audycie energetycznym. </a:t>
                      </a:r>
                    </a:p>
                    <a:p>
                      <a:pPr marL="169545" marR="10096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   przypadku termomodernizacji kilku budynków liczymy średnią. </a:t>
                      </a:r>
                    </a:p>
                    <a:p>
                      <a:pPr marL="169545" marR="10096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Wykluczone są z analizy pod kątem kryterium budynki wykorzystywane w ponad 50% na działalność inną niż lecznicza.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Liczba punktów przyznawana za osiągnięcie wskaźnika </a:t>
                      </a:r>
                      <a:r>
                        <a:rPr lang="pl-PL" sz="1200" dirty="0" err="1">
                          <a:effectLst/>
                          <a:latin typeface="+mj-lt"/>
                        </a:rPr>
                        <a:t>EPh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 + w, w wysokości:</a:t>
                      </a:r>
                    </a:p>
                    <a:p>
                      <a:pPr marL="0" indent="179388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4 pkt – jeżeli </a:t>
                      </a:r>
                      <a:r>
                        <a:rPr lang="pl-PL" sz="1200" dirty="0" err="1">
                          <a:effectLst/>
                          <a:latin typeface="+mj-lt"/>
                        </a:rPr>
                        <a:t>EPh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 + w ≤ 290  kWh/(m2 × rok); </a:t>
                      </a:r>
                    </a:p>
                    <a:p>
                      <a:pPr marL="529590" indent="-34925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 pkt – jeżeli 290 kWh/(m2 × rok) &lt; </a:t>
                      </a:r>
                      <a:r>
                        <a:rPr lang="pl-PL" sz="1200" dirty="0" err="1">
                          <a:effectLst/>
                          <a:latin typeface="+mj-lt"/>
                        </a:rPr>
                        <a:t>EPh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 + w ≤ 390  kWh/(m2 × rok); </a:t>
                      </a:r>
                    </a:p>
                    <a:p>
                      <a:pPr marL="19431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0 pkt - jeżeli </a:t>
                      </a:r>
                      <a:r>
                        <a:rPr lang="pl-PL" sz="1200" dirty="0" err="1">
                          <a:effectLst/>
                          <a:latin typeface="+mj-lt"/>
                        </a:rPr>
                        <a:t>EPh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 + w &gt; 390 kWh/(m2 × rok) lub brak informacji w tym zakresie.</a:t>
                      </a:r>
                    </a:p>
                    <a:p>
                      <a:pPr marL="19431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Punkty w ramach kryterium nie sumują się.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4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553401"/>
              </p:ext>
            </p:extLst>
          </p:nvPr>
        </p:nvGraphicFramePr>
        <p:xfrm>
          <a:off x="299103" y="1373474"/>
          <a:ext cx="8267521" cy="5100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714"/>
                <a:gridCol w="1143349"/>
                <a:gridCol w="2970569"/>
                <a:gridCol w="2584123"/>
                <a:gridCol w="1114766"/>
              </a:tblGrid>
              <a:tr h="70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Punktacja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5518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3.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Efektywność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kosztowa:</a:t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Zmniejszenie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zużycia energii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169545" marR="90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 ramach kryterium oceniany będzie nakład środków finansowych UE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w 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stosunku do ilości zaoszczędzonej energii [zł/ MWh/rok] osiągniętej w wyniku realizacji projektu.</a:t>
                      </a:r>
                    </a:p>
                    <a:p>
                      <a:pPr marL="169545" marR="90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Kryterium premiuje projekty, w których koszt ten jest najniższy. </a:t>
                      </a:r>
                    </a:p>
                    <a:p>
                      <a:pPr marL="1695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Wartość zaoszczędzonej energii, w wyniku realizacji projektu, powinna być wyrażona wskaźnikami:</a:t>
                      </a:r>
                    </a:p>
                    <a:p>
                      <a:pPr marL="342900" lvl="0" indent="-16351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Ilość zaoszczędzonej energii cieplnej [GJ/rok] i/lub</a:t>
                      </a:r>
                    </a:p>
                    <a:p>
                      <a:pPr marL="342900" lvl="0" indent="-16351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Ilość zaoszczędzonej energii elektrycznej [</a:t>
                      </a:r>
                      <a:r>
                        <a:rPr lang="pl-PL" sz="1200" dirty="0" err="1">
                          <a:effectLst/>
                          <a:latin typeface="+mj-lt"/>
                        </a:rPr>
                        <a:t>MWht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/rok]</a:t>
                      </a:r>
                    </a:p>
                    <a:p>
                      <a:pPr marL="169545" marR="90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 przypadku ilości zaoszczędzonej energii cieplnej wyrażanej w jednostce miary GJ/rok, należy dokonać przeliczenia wykazując osiągniętą wartość z zastosowaniem jednostek wyrażonych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w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MWh/rok.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Punkty w ramach kryterium przyznawane będą następująco: </a:t>
                      </a:r>
                    </a:p>
                    <a:p>
                      <a:pPr marL="342900" lvl="0" indent="-163513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8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pkt</a:t>
                      </a:r>
                      <a:r>
                        <a:rPr lang="pl-PL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–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2 000,00 zł &gt; X</a:t>
                      </a:r>
                    </a:p>
                    <a:p>
                      <a:pPr marL="342900" lvl="0" indent="-163513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5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pkt</a:t>
                      </a:r>
                      <a:r>
                        <a:rPr lang="pl-PL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-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2 000,00 zł ≤ X &lt; 3 900,00 zł</a:t>
                      </a:r>
                    </a:p>
                    <a:p>
                      <a:pPr marL="342900" lvl="0" indent="-163513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pkt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– 3 900,00 zł ≤ X &lt; 6 500,00 zł</a:t>
                      </a:r>
                    </a:p>
                    <a:p>
                      <a:pPr marL="342900" lvl="0" indent="-163513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0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pkt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– 6 500,00 zł ≤ X lub brak informacji w tym zakresie.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8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7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44632"/>
              </p:ext>
            </p:extLst>
          </p:nvPr>
        </p:nvGraphicFramePr>
        <p:xfrm>
          <a:off x="256374" y="1373474"/>
          <a:ext cx="8554339" cy="5248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489"/>
                <a:gridCol w="1397779"/>
                <a:gridCol w="2858860"/>
                <a:gridCol w="2720182"/>
                <a:gridCol w="1107029"/>
              </a:tblGrid>
              <a:tr h="76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Punktacja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8111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Stopień redukcji CO</a:t>
                      </a:r>
                      <a:r>
                        <a:rPr lang="pl-PL" sz="1200" baseline="-25000">
                          <a:effectLst/>
                          <a:latin typeface="+mj-lt"/>
                        </a:rPr>
                        <a:t>2 </a:t>
                      </a:r>
                      <a:r>
                        <a:rPr lang="pl-PL" sz="1200">
                          <a:effectLst/>
                          <a:latin typeface="+mj-lt"/>
                        </a:rPr>
                        <a:t>(w tony/rok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/>
                </a:tc>
                <a:tc>
                  <a:txBody>
                    <a:bodyPr/>
                    <a:lstStyle/>
                    <a:p>
                      <a:pPr marL="169545"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Zgodnie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z RPO WM 2014-2020, w ramach kryterium oceniana będzie wartość redukcji gazów cieplarnianych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na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podstawie wartości redukcji wyrażonej w ekwiwalencie CO2.</a:t>
                      </a:r>
                    </a:p>
                    <a:p>
                      <a:pPr marL="169545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Wartość redukcji tony emisji CO2/rok,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w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wyniku realizacji projektu, powinna zostać wyrażona wskaźnikiem:</a:t>
                      </a:r>
                    </a:p>
                    <a:p>
                      <a:pPr marL="169545"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Szacowany roczny spadek emisji gazów cieplarnianych [tony równoważnika CO2] (CI 34)</a:t>
                      </a:r>
                    </a:p>
                    <a:p>
                      <a:pPr marL="169545"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Wartości muszą wynikać z audytu energetycznego.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0385" marR="8953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Punkty przyznawane są następująco:</a:t>
                      </a:r>
                    </a:p>
                    <a:p>
                      <a:pPr marL="539750" marR="89535" indent="-15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17550" algn="l"/>
                        </a:tabLs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•	8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pkt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– 60%&lt; X</a:t>
                      </a:r>
                    </a:p>
                    <a:p>
                      <a:pPr marL="539750" marR="89535" indent="-15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17550" algn="l"/>
                        </a:tabLs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•	5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pkt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– 60% ≥ X &gt; 45%</a:t>
                      </a:r>
                    </a:p>
                    <a:p>
                      <a:pPr marL="539750" marR="89535" indent="-15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17550" algn="l"/>
                        </a:tabLs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•	2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pkt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-  45% ≥ X &gt; 30%</a:t>
                      </a:r>
                    </a:p>
                    <a:p>
                      <a:pPr marL="539750" marR="89535" indent="-15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17550" algn="l"/>
                        </a:tabLs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•	0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pkt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– 30% ≥ X lub brak informacji w tym zakresie.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8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3204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5.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Wykorzystanie odnawialnych źródeł energii (OZE)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/>
                </a:tc>
                <a:tc>
                  <a:txBody>
                    <a:bodyPr/>
                    <a:lstStyle/>
                    <a:p>
                      <a:pPr marL="169545" marR="90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Zastosowanie w projekcie rozwiązania technicznego, pozwalającego na wytworzenie energii elektrycznej lub/i cieplnej z wykorzystaniem odnawialnych źródeł energii. </a:t>
                      </a:r>
                    </a:p>
                    <a:p>
                      <a:pPr marL="169545" marR="90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Kryterium powiązane ze wskaźnikami właściwymi dla OZE, wskazanym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w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Regulaminie konkursu.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39750" marR="89535" indent="-360363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3 pkt - uwzględnienie w projekcie OZE dla produkcji energii elektrycznej lub/i cieplnej </a:t>
                      </a:r>
                    </a:p>
                    <a:p>
                      <a:pPr marL="538163" marR="89535" indent="-34290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0 pkt - nieuwzględnienie w projekcie OZE lub brak danych w tym zakresie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3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4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4523</TotalTime>
  <Words>1227</Words>
  <Application>Microsoft Office PowerPoint</Application>
  <PresentationFormat>Pokaz na ekranie (4:3)</PresentationFormat>
  <Paragraphs>232</Paragraphs>
  <Slides>14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Działanie 4.2 Typ projektu: Termomodernizacja budynków użyteczności publicznej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RF-ER</cp:lastModifiedBy>
  <cp:revision>653</cp:revision>
  <cp:lastPrinted>2017-06-09T06:00:23Z</cp:lastPrinted>
  <dcterms:created xsi:type="dcterms:W3CDTF">2015-04-20T12:46:14Z</dcterms:created>
  <dcterms:modified xsi:type="dcterms:W3CDTF">2017-12-11T11:37:04Z</dcterms:modified>
</cp:coreProperties>
</file>