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9"/>
  </p:notesMasterIdLst>
  <p:sldIdLst>
    <p:sldId id="258" r:id="rId2"/>
    <p:sldId id="345" r:id="rId3"/>
    <p:sldId id="382" r:id="rId4"/>
    <p:sldId id="354" r:id="rId5"/>
    <p:sldId id="396" r:id="rId6"/>
    <p:sldId id="388" r:id="rId7"/>
    <p:sldId id="397" r:id="rId8"/>
    <p:sldId id="417" r:id="rId9"/>
    <p:sldId id="415" r:id="rId10"/>
    <p:sldId id="408" r:id="rId11"/>
    <p:sldId id="416" r:id="rId12"/>
    <p:sldId id="410" r:id="rId13"/>
    <p:sldId id="411" r:id="rId14"/>
    <p:sldId id="412" r:id="rId15"/>
    <p:sldId id="413" r:id="rId16"/>
    <p:sldId id="419" r:id="rId17"/>
    <p:sldId id="387" r:id="rId18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87085" autoAdjust="0"/>
  </p:normalViewPr>
  <p:slideViewPr>
    <p:cSldViewPr snapToGrid="0">
      <p:cViewPr varScale="1">
        <p:scale>
          <a:sx n="94" d="100"/>
          <a:sy n="94" d="100"/>
        </p:scale>
        <p:origin x="48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09.11.2017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646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6167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7375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407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Propozycje kryteriów wyboru projektów w ramach Regionalnego Programu Operacyjnego Województwa Mazowieckiego na lata 2014 - 2020</a:t>
            </a: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16153" y="5760720"/>
            <a:ext cx="6672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17 listopada 2017 r.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117987"/>
              </p:ext>
            </p:extLst>
          </p:nvPr>
        </p:nvGraphicFramePr>
        <p:xfrm>
          <a:off x="205740" y="1657978"/>
          <a:ext cx="8707149" cy="4943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0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0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403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9753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latin typeface="+mn-lt"/>
                        </a:rPr>
                        <a:t>1</a:t>
                      </a:r>
                      <a:r>
                        <a:rPr lang="pl-PL" sz="1200" dirty="0" smtClean="0">
                          <a:latin typeface="+mn-lt"/>
                        </a:rPr>
                        <a:t>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Projekt obejmuje wsparciem osoby zamieszkujące na obszarach (w gminach) poniżej progu </a:t>
                      </a:r>
                      <a:r>
                        <a:rPr lang="pl-PL" sz="1400" dirty="0" err="1" smtClean="0">
                          <a:effectLst/>
                          <a:latin typeface="+mn-lt"/>
                          <a:ea typeface="Calibri"/>
                          <a:cs typeface="Arial"/>
                        </a:rPr>
                        <a:t>defaworyzacji</a:t>
                      </a: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 określonego </a:t>
                      </a:r>
                      <a:b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</a:b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w Mazowieckim barometrze ubóstwa i wykluczenia społecznego, w tym na obszarach wiejskich.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Podejmowane interwencje w ramach projektu będą realizowane:</a:t>
                      </a:r>
                      <a:endParaRPr lang="pl-PL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wyłącznie na obszarach poniżej progu </a:t>
                      </a:r>
                      <a:r>
                        <a:rPr lang="pl-PL" sz="1400" dirty="0" err="1" smtClean="0">
                          <a:effectLst/>
                          <a:latin typeface="+mn-lt"/>
                          <a:ea typeface="Calibri"/>
                          <a:cs typeface="Arial"/>
                        </a:rPr>
                        <a:t>defaworyzacji</a:t>
                      </a: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 – 5 pkt.</a:t>
                      </a:r>
                      <a:endParaRPr lang="pl-PL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wyłącznie na obszarach wiejskich poniżej progu </a:t>
                      </a:r>
                      <a:r>
                        <a:rPr lang="pl-PL" sz="1400" dirty="0" err="1" smtClean="0">
                          <a:effectLst/>
                          <a:latin typeface="+mn-lt"/>
                          <a:ea typeface="Calibri"/>
                          <a:cs typeface="Arial"/>
                        </a:rPr>
                        <a:t>defaworyzacji</a:t>
                      </a: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 – 10 pkt.</a:t>
                      </a:r>
                      <a:endParaRPr lang="pl-PL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Brak spełnienia ww. warunków lub brak informacji w tym zakresie – 0 pkt.</a:t>
                      </a:r>
                      <a:endParaRPr lang="pl-PL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Punkty w ramach kryterium nie sumują się.</a:t>
                      </a:r>
                      <a:endParaRPr lang="pl-PL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  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8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477626"/>
              </p:ext>
            </p:extLst>
          </p:nvPr>
        </p:nvGraphicFramePr>
        <p:xfrm>
          <a:off x="205740" y="1657978"/>
          <a:ext cx="8707149" cy="4943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0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0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403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9753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latin typeface="+mn-lt"/>
                        </a:rPr>
                        <a:t>2</a:t>
                      </a:r>
                      <a:r>
                        <a:rPr lang="pl-PL" sz="1200" dirty="0" smtClean="0">
                          <a:latin typeface="+mn-lt"/>
                        </a:rPr>
                        <a:t>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Projekt realizowany w partnerstwie podmiotów z różnych sektorów (publiczny, prywatny, społeczny).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Projekt realizowany w partnerstwie podmiotów z różnych sektorów:</a:t>
                      </a:r>
                      <a:endParaRPr lang="pl-PL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za partnerstwo </a:t>
                      </a:r>
                      <a:b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</a:b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z podmiotem ekonomii społecznej  (podmiot ekonomii społecznej może być Liderem lub Partnerem projektu)- 8 pkt;</a:t>
                      </a:r>
                      <a:endParaRPr lang="pl-PL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za partnerstwo  z podmiotem z innego sektora - 5 pkt</a:t>
                      </a:r>
                      <a:endParaRPr lang="pl-PL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Brak spełnienia ww. warunków lub partnerstwo z podmiotem z tego samego sektora – 0 pkt.</a:t>
                      </a:r>
                      <a:endParaRPr lang="pl-PL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Punkty w ramach kryterium nie sumują się.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  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91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240112"/>
              </p:ext>
            </p:extLst>
          </p:nvPr>
        </p:nvGraphicFramePr>
        <p:xfrm>
          <a:off x="205739" y="1488249"/>
          <a:ext cx="8677002" cy="507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5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6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5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829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4840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3.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Projekt jest skierowany do osób zagrożonych ubóstwem lub wykluczeniem społecznym, doświadczających wielokrotnego wykluczenia społecznego rozumianego jako wykluczenie z powodu więcej niż jednej z przesłanek, o których mowa w Wytycznych w zakresie realizacji przedsięwzięć w obszarze włączenia społecznego i zwalczania ubóstwa z wykorzystaniem środków Europejskiego Funduszu Społecznego i Europejskiego Funduszu Rozwoju Regionalnego na lata 2014- 2020, które stanowią co najmniej 80% uczestników projektu.</a:t>
                      </a:r>
                      <a:endParaRPr lang="pl-PL" sz="1400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Projekt skierowany do osób doświadczających wielokrotnego wykluczenia (minimum 80% uczestników) – 8 pkt</a:t>
                      </a:r>
                      <a:endParaRPr lang="pl-P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Brak spełnienia ww. warunków lub brak informacji w tym zakresie – 0 pkt.</a:t>
                      </a:r>
                      <a:endParaRPr lang="pl-P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  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8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017059"/>
              </p:ext>
            </p:extLst>
          </p:nvPr>
        </p:nvGraphicFramePr>
        <p:xfrm>
          <a:off x="139238" y="1405122"/>
          <a:ext cx="8767437" cy="5279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4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6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9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167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8321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+mn-lt"/>
                        </a:rPr>
                        <a:t>4.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Projekt jest skierowany wyłącznie do rodzin z osobami:</a:t>
                      </a:r>
                      <a:endParaRPr lang="pl-P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lphaLcParenR"/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o znacznym lub umiarkowanym stopniu niepełnosprawności;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b)</a:t>
                      </a:r>
                      <a:r>
                        <a:rPr lang="pl-P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z niepełnosprawnością sprzężoną, z zaburzeniami psychicznymi, w tym</a:t>
                      </a:r>
                      <a:b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</a:b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 z niepełnosprawnością intelektualną</a:t>
                      </a:r>
                      <a:r>
                        <a:rPr lang="pl-PL" sz="1400" baseline="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 </a:t>
                      </a: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i z całościowymi zaburzeniami rozwojowymi.</a:t>
                      </a:r>
                      <a:endParaRPr lang="pl-PL" sz="1400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Projekt skierowany wyłącznie do rodzin z osobami:</a:t>
                      </a:r>
                      <a:endParaRPr lang="pl-P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lphaLcParenR"/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znacznym lub umiarkowanym stopniu niepełnosprawności;</a:t>
                      </a:r>
                      <a:endParaRPr lang="pl-P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lphaLcParenR"/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z niepełnosprawnością sprzężoną,</a:t>
                      </a:r>
                      <a:b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</a:b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 z zaburzeniami psychicznymi, </a:t>
                      </a:r>
                      <a:b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</a:b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w tym z niepełnosprawnością intelektualną i z całościowymi zaburzeniami rozwojowymi – 4 pkt</a:t>
                      </a:r>
                      <a:endParaRPr lang="pl-P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Brak spełnienia ww. warunków lub brak informacji w tym zakresie – 0 pkt.</a:t>
                      </a:r>
                      <a:endParaRPr lang="pl-P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pl-PL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9238" y="1005012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67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920586"/>
              </p:ext>
            </p:extLst>
          </p:nvPr>
        </p:nvGraphicFramePr>
        <p:xfrm>
          <a:off x="205740" y="1488251"/>
          <a:ext cx="8817680" cy="5046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8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1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7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58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1127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+mn-lt"/>
                        </a:rPr>
                        <a:t>5.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Projekt wykorzystuje </a:t>
                      </a:r>
                      <a:r>
                        <a:rPr lang="pl-PL" sz="1400" dirty="0" err="1" smtClean="0">
                          <a:effectLst/>
                          <a:latin typeface="+mn-lt"/>
                          <a:ea typeface="Calibri"/>
                          <a:cs typeface="Arial"/>
                        </a:rPr>
                        <a:t>zwalidowane</a:t>
                      </a: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 produkty finalne (rozwiązania, instrumenty, narzędzia</a:t>
                      </a:r>
                      <a:b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</a:b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 i metody pracy) wypracowane w ramach projektów innowacyjnych w Programie Inicjatywy Wspólnotowej EQUAL oraz Programie Operacyjnym Kapitał Ludzki.</a:t>
                      </a:r>
                      <a:endParaRPr lang="pl-PL" sz="1400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Projekt przewiduje wdrożenie bardziej skutecznych i efektywnych rozwiązań, instrumentów, narzędzi i metod pracy wypracowanych w ramach projektów innowacyjnych Programu Inicjatywy Wspólnotowej EQUAL, Programu Operacyjnego Kapitał Ludzki–  3 pkt.</a:t>
                      </a:r>
                      <a:endParaRPr lang="pl-P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Brak spełnienia ww. warunków lub brak informacji w tym zakresie – 0 pkt.</a:t>
                      </a:r>
                      <a:endParaRPr lang="pl-P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400" dirty="0" smtClean="0">
                          <a:latin typeface="+mn-lt"/>
                        </a:rPr>
                        <a:t>3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8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004273"/>
              </p:ext>
            </p:extLst>
          </p:nvPr>
        </p:nvGraphicFramePr>
        <p:xfrm>
          <a:off x="205739" y="1488250"/>
          <a:ext cx="8687051" cy="5096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3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6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7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154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1681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6.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Projekt jest wpisany do programu rewitalizacji obowiązującego na obszarze, na którym jest realizowany.</a:t>
                      </a:r>
                      <a:endParaRPr lang="pl-P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400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Projekt jest zgodny z obowiązującym programem rewitalizacji - 3 pkt;</a:t>
                      </a:r>
                      <a:endParaRPr lang="pl-PL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Brak spełnienia ww. warunków lub brak informacji w tym zakresie – 0 pkt.</a:t>
                      </a:r>
                      <a:endParaRPr lang="pl-P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88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060810"/>
              </p:ext>
            </p:extLst>
          </p:nvPr>
        </p:nvGraphicFramePr>
        <p:xfrm>
          <a:off x="205739" y="1488250"/>
          <a:ext cx="8687051" cy="5096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3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6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7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154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1681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7.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00250" algn="l"/>
                        </a:tabLst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Projekt wynika z Planu Inwestycyjnego dla subregionu objętego </a:t>
                      </a: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problemowym </a:t>
                      </a: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 Obszarem Strategicznej Interwencji (OSI problemowymi).</a:t>
                      </a:r>
                      <a:endParaRPr lang="pl-P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400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00250" algn="l"/>
                        </a:tabLst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Projekt wynika z Planu Inwestycyjnego dla subregionu objętego </a:t>
                      </a: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problemowym </a:t>
                      </a: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Obszarem Strategicznej Interwencji (OSI problemowymi) - 3 pkt;</a:t>
                      </a:r>
                      <a:endParaRPr lang="pl-P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Brak spełnienia ww. warunków lub brak informacji w tym zakresie – 0 pkt.</a:t>
                      </a:r>
                      <a:endParaRPr lang="pl-P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75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 err="1">
                <a:latin typeface="+mn-lt"/>
              </a:rPr>
              <a:t>dsrr@mazovia.pl</a:t>
            </a:r>
            <a:endParaRPr lang="pl-PL" alt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56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47472" y="1417320"/>
            <a:ext cx="842346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pl-PL" sz="2800" dirty="0">
                <a:latin typeface="+mn-lt"/>
              </a:rPr>
              <a:t>Kryteria dostępu </a:t>
            </a:r>
            <a:r>
              <a:rPr lang="pl-PL" sz="2800" dirty="0" smtClean="0">
                <a:latin typeface="+mn-lt"/>
              </a:rPr>
              <a:t>oraz </a:t>
            </a:r>
            <a:r>
              <a:rPr lang="pl-PL" sz="2800" dirty="0">
                <a:latin typeface="+mn-lt"/>
              </a:rPr>
              <a:t>szczegółowe merytoryczne 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pl-PL" sz="2800" dirty="0">
                <a:latin typeface="+mn-lt"/>
              </a:rPr>
              <a:t>wyboru projektów konkursowych w ramach Regionalnego Programu Operacyjnego Województwa </a:t>
            </a:r>
            <a:r>
              <a:rPr lang="pl-PL" sz="2800" dirty="0" smtClean="0">
                <a:latin typeface="+mn-lt"/>
              </a:rPr>
              <a:t>Mazowieckiego  </a:t>
            </a:r>
            <a:r>
              <a:rPr lang="pl-PL" sz="2800" dirty="0">
                <a:latin typeface="+mn-lt"/>
              </a:rPr>
              <a:t>na lata 2014 – </a:t>
            </a:r>
            <a:r>
              <a:rPr lang="pl-PL" sz="2800" dirty="0" smtClean="0">
                <a:latin typeface="+mn-lt"/>
              </a:rPr>
              <a:t>2020</a:t>
            </a:r>
          </a:p>
          <a:p>
            <a:pPr algn="ctr">
              <a:lnSpc>
                <a:spcPct val="150000"/>
              </a:lnSpc>
            </a:pPr>
            <a:r>
              <a:rPr lang="pl-PL" sz="2800" dirty="0" smtClean="0">
                <a:latin typeface="+mn-lt"/>
              </a:rPr>
              <a:t>Działanie 9.1 </a:t>
            </a:r>
            <a:r>
              <a:rPr lang="pl-PL" sz="2800" dirty="0">
                <a:latin typeface="+mn-lt"/>
              </a:rPr>
              <a:t>Aktywizacja społeczno-zawodowa osób wykluczonych i przeciwdziałanie wykluczeniu </a:t>
            </a:r>
            <a:r>
              <a:rPr lang="pl-PL" sz="2800" dirty="0" smtClean="0">
                <a:latin typeface="+mn-lt"/>
              </a:rPr>
              <a:t>społecznemu.</a:t>
            </a:r>
            <a:endParaRPr lang="pl-PL" sz="2800" dirty="0">
              <a:latin typeface="+mn-lt"/>
            </a:endParaRPr>
          </a:p>
          <a:p>
            <a:pPr algn="ctr">
              <a:lnSpc>
                <a:spcPct val="150000"/>
              </a:lnSpc>
            </a:pPr>
            <a:endParaRPr lang="pl-PL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95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56616" y="1627504"/>
            <a:ext cx="850602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sz="2800" b="1" dirty="0" smtClean="0">
                <a:latin typeface="+mn-lt"/>
              </a:rPr>
              <a:t>Działanie 9.1 (9i)</a:t>
            </a:r>
          </a:p>
          <a:p>
            <a:endParaRPr lang="pl-PL" sz="2400" b="1" dirty="0" smtClean="0">
              <a:latin typeface="+mn-lt"/>
            </a:endParaRPr>
          </a:p>
          <a:p>
            <a:r>
              <a:rPr lang="pl-PL" sz="2400" b="1" dirty="0">
                <a:latin typeface="+mn-lt"/>
              </a:rPr>
              <a:t> </a:t>
            </a:r>
            <a:endParaRPr lang="pl-PL" sz="2400" dirty="0">
              <a:latin typeface="+mn-lt"/>
            </a:endParaRPr>
          </a:p>
          <a:p>
            <a:r>
              <a:rPr lang="pl-PL" sz="2400" b="1" dirty="0">
                <a:latin typeface="+mn-lt"/>
              </a:rPr>
              <a:t>Typ </a:t>
            </a:r>
            <a:r>
              <a:rPr lang="pl-PL" sz="2400" b="1" dirty="0" smtClean="0">
                <a:latin typeface="+mn-lt"/>
              </a:rPr>
              <a:t>projektu: </a:t>
            </a:r>
          </a:p>
          <a:p>
            <a:r>
              <a:rPr lang="pl-PL" sz="2400" b="1" dirty="0" smtClean="0">
                <a:latin typeface="+mn-lt"/>
              </a:rPr>
              <a:t>Wsparcie rodzin wielodzietnych, ubogich rodzin z dziećmi, rodzin z osobami starszymi, rodzin z niepełnosprawnościami oraz rodzin z innymi osobami zależnymi i rodziców samotnie wychowujących dzieci.</a:t>
            </a:r>
            <a:endParaRPr lang="pl-PL" sz="2400" dirty="0">
              <a:latin typeface="+mn-lt"/>
            </a:endParaRPr>
          </a:p>
          <a:p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44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267104"/>
              </p:ext>
            </p:extLst>
          </p:nvPr>
        </p:nvGraphicFramePr>
        <p:xfrm>
          <a:off x="335279" y="1425289"/>
          <a:ext cx="8636000" cy="5077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07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381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+mn-lt"/>
                        </a:rPr>
                        <a:t>1.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Okres realizacji projektu wynosi maksymalnie 24 miesiące. 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latin typeface="+mn-lt"/>
                        </a:rPr>
                        <a:t>Spełnienie kryterium będzie oceniane na podstawie zapisów we wniosku o dofinansowanie (punkt A6. Planowany okres realizacji projektu).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latin typeface="+mn-lt"/>
                        </a:rPr>
                        <a:t>Ograniczony czas realizacji projektu będzie skutkował precyzyjnym planowaniem przez Wnioskodawców zamierzonych przedsięwzięć, co wpłynie na zwiększenie efektywności wsparcia oraz przyczyni się do osiągnięcia zakładanych rezultatów.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latin typeface="+mn-lt"/>
                        </a:rPr>
                        <a:t>Jednocześnie określony przedział czasowy powinien pozwolić na objęcie wszystkich uczestników projektu zakładanymi formami wsparcia, dając również możliwość podjęcia działań zaradczych w przypadku trudności w realizacji projektu.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latin typeface="+mn-lt"/>
                        </a:rPr>
                        <a:t>Spełnienie kryterium jest warunkiem koniecznym do otrzymania dofinansowania.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latin typeface="+mn-lt"/>
                        </a:rPr>
                        <a:t> Ocena kryterium jest 0/1. Uzyskanie oceny „0” jest jednoznaczne z odrzuceniem projektu.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30480"/>
              </p:ext>
            </p:extLst>
          </p:nvPr>
        </p:nvGraphicFramePr>
        <p:xfrm>
          <a:off x="223520" y="1534160"/>
          <a:ext cx="8646162" cy="486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1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90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56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48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8158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2.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Średni koszt wsparcia na uczestnika nie przekracza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kwoty  </a:t>
                      </a:r>
                      <a:b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12 000 PLN.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l-PL" sz="1400" dirty="0" smtClean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latin typeface="+mn-lt"/>
                        </a:rPr>
                        <a:t>Spełnienie kryterium będzie oceniane na podstawie budżetu projektu.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latin typeface="+mn-lt"/>
                        </a:rPr>
                        <a:t>W ramach kryterium weryfikowany jest średni koszt przypadający na jednego uczestnika projektu. Średni koszt wsparcia obejmuje wszystkie wydatki związane z udziałem 1 osoby w projekcie (w tym również wkład własny, koszty pośrednie</a:t>
                      </a:r>
                      <a:r>
                        <a:rPr lang="pl-PL" sz="1400" baseline="0" dirty="0" smtClean="0">
                          <a:latin typeface="+mn-lt"/>
                        </a:rPr>
                        <a:t> oraz koszty przeznaczone na wsparcie otoczenia).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400" baseline="0" dirty="0" smtClean="0">
                          <a:latin typeface="+mn-lt"/>
                        </a:rPr>
                        <a:t>Zastosowanie kryterium wynika z zapisów Regionalnego Programu Operacyjnego Województwa Mazowieckiego 2014-2020.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400" baseline="0" dirty="0" smtClean="0">
                          <a:latin typeface="+mn-lt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400" dirty="0" smtClean="0"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+mn-lt"/>
                        </a:rPr>
                        <a:t>0/1</a:t>
                      </a:r>
                    </a:p>
                    <a:p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10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283727"/>
              </p:ext>
            </p:extLst>
          </p:nvPr>
        </p:nvGraphicFramePr>
        <p:xfrm>
          <a:off x="223520" y="1341121"/>
          <a:ext cx="8686801" cy="5342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5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7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5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258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1416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</a:t>
                      </a:r>
                      <a:endParaRPr lang="pl-PL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Wsparcie każdego uczestnika projektu odbywa się na podstawie:</a:t>
                      </a: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ścieżki reintegracji i  kontraktu socjalnego 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lub 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pl-PL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ścieżki reintegracji i umowy na wzór kontraktu socjalnego.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pl-PL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Spełnienie kryterium będzie oceniane na podstawie deklaracji Wnioskodawcy.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Wnioskodawca jest zobowiązany do zawarcia we wniosku o dofinansowanie deklaracji, iż wsparcie każdego uczestnika projektu będzie się odbywało na podstawie ścieżki reintegracji i  kontraktu socjalnego lub ścieżki reintegracji i umowy na wzór kontraktu socjalnego.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Ścieżka reintegracji powinna zostać stworzona indywidualnie dla każdej osoby i uwzględniać diagnozę sytuacji problemowej, zasobów, potencjału, predyspozycji, potrzeb uczestnika.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Kontrakt socjalny obowiązkowo zawierają podmioty zobowiązane do tego przepisami prawa krajowego. W pozostałych przypadkach zawierana jest umowa na wzór kontraktu socjalnego określająca uprawnienia i zobowiązania stron umowy w ramach wspólnie podejmowanych działań zmierzających do przezwyciężenia trudnej sytuacji życiowej uczestnika. Celem zastosowania kryterium jest zapewnienie zindywidualizowanego  i kompleksowego wsparcia dla konkretnej osoby.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0/1</a:t>
                      </a:r>
                    </a:p>
                    <a:p>
                      <a:endParaRPr lang="pl-PL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0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448811"/>
              </p:ext>
            </p:extLst>
          </p:nvPr>
        </p:nvGraphicFramePr>
        <p:xfrm>
          <a:off x="223520" y="1330039"/>
          <a:ext cx="8757919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9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2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88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076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399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latin typeface="+mn-lt"/>
                        </a:rPr>
                        <a:t>4</a:t>
                      </a:r>
                      <a:r>
                        <a:rPr lang="pl-PL" sz="1600" dirty="0" smtClean="0">
                          <a:latin typeface="+mn-lt"/>
                        </a:rPr>
                        <a:t>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Preferowane do objęcia wsparciem w ramach projektu są osoby lub rodziny korzystające z Programu Operacyjnego Pomoc Żywnościowa 2014-2020 (PO PŻ).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latin typeface="+mn-lt"/>
                        </a:rPr>
                        <a:t>Spełnienie kryterium będzie oceniane na podstawie deklaracji Wnioskodawcy.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latin typeface="+mn-lt"/>
                        </a:rPr>
                        <a:t>Wnioskodawca jest zobowiązany do zawarcia we wniosku o dofinansowanie deklaracji dotyczącej zapewnienia, że preferowane do objęcia wsparciem w ramach projektu są osoby korzystające z Programu Operacyjnego Pomoc Żywnościowa 2014-2020 (PO PŻ). Kryterium wynika z RPO WM 2014-2020 oraz z Wytycznych w zakresie realizacji przedsięwzięć w obszarze włączenia społecznego i zwalczania ubóstwa z wykorzystaniem środków Europejskiego Funduszu Społecznego i Europejskiego Funduszu Rozwoju Regionalnego na lata 2014-2020.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latin typeface="+mn-lt"/>
                        </a:rPr>
                        <a:t>Należy pamiętać, że zakres wsparcia dla osób korzystających z PO PŻ nie może powielać działań, które dana osoba otrzymała lub otrzymuje z PO PŻ w ramach działań towarzyszących, o których mowa w PO PŻ.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latin typeface="+mn-lt"/>
                        </a:rPr>
                        <a:t>Katalog usług realizowanych w ramach PO PŻ oraz podmioty uczestniczące w jego realizacji zostaną wymienione w Regulaminie konkursu.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latin typeface="+mn-lt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latin typeface="+mn-lt"/>
                        </a:rPr>
                        <a:t>0/1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2992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886" y="933911"/>
            <a:ext cx="7886700" cy="396125"/>
          </a:xfrm>
        </p:spPr>
        <p:txBody>
          <a:bodyPr/>
          <a:lstStyle/>
          <a:p>
            <a:r>
              <a:rPr lang="pl-PL" sz="2000" b="1" dirty="0" smtClean="0"/>
              <a:t>KRYTERIA DOSTĘPU</a:t>
            </a:r>
            <a:endParaRPr lang="pl-PL" sz="2000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03" y="1977909"/>
            <a:ext cx="6995349" cy="409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975900"/>
              </p:ext>
            </p:extLst>
          </p:nvPr>
        </p:nvGraphicFramePr>
        <p:xfrm>
          <a:off x="81281" y="1337485"/>
          <a:ext cx="8910320" cy="5203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1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4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2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216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Pkt.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16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dirty="0" smtClean="0">
                          <a:latin typeface="+mn-lt"/>
                        </a:rPr>
                        <a:t>5.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zapewnia, że w przypadku objęcia wsparciem rodzin/osób</a:t>
                      </a:r>
                      <a:r>
                        <a:rPr lang="pl-PL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 rodzinie będących klientami OPS po zakończeniu ich udziału w projekcie zostanie przekazana do właściwego terenowo OPS informacja o uzyskanych efektach wraz z rekomendacjami do dalszej pracy z rodziną.</a:t>
                      </a:r>
                      <a:endParaRPr lang="pl-P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Spełnienie kryterium będzie oceniane na podstawie deklaracji Wnioskodawcy we wniosku o dofinansowanie projektu zawierającej zapewnienie wynikające z treści kryterium.</a:t>
                      </a:r>
                      <a:endParaRPr lang="pl-P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Kryterium ma zapewnić skoordynowanie i komplementarność realizacji projektów na danym terytorium.</a:t>
                      </a:r>
                      <a:endParaRPr lang="pl-P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Kryterium wynika z Wytycznych w zakresie realizacji przedsięwzięć </a:t>
                      </a:r>
                      <a:b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</a:b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w obszarze włączenia społecznego i zwalczania ubóstwa z wykorzystaniem środków Europejskiego Funduszu Społecznego i Europejskiego Funduszu Rozwoju Regionalnego na lata 2014-2020.</a:t>
                      </a:r>
                      <a:endParaRPr lang="pl-P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4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775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850377"/>
              </p:ext>
            </p:extLst>
          </p:nvPr>
        </p:nvGraphicFramePr>
        <p:xfrm>
          <a:off x="81281" y="1337485"/>
          <a:ext cx="8910320" cy="5203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1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4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2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216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Pkt.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16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dirty="0" smtClean="0">
                          <a:latin typeface="+mn-lt"/>
                        </a:rPr>
                        <a:t>6.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 osiągnięcie wśród uczestników projektu wskaźników efektywności społecznej  i efektywności zatrudnieniowej: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odniesieniu do osób zagrożonych ubóstwem lub wykluczeniem społecznym minimalny poziom efektywności społecznej wynosi 34%, a minimalny poziom efektywności zatrudnieniowej wynosi 22%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odniesieniu do osób </a:t>
                      </a:r>
                      <a:b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znacznym stopniu niepełnosprawności, osób </a:t>
                      </a:r>
                      <a:b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niepełnosprawnością intelektualną oraz osób z niepełnosprawnościami sprzężonymi minimalny poziom efektywności społecznej wynosi 34%, </a:t>
                      </a:r>
                      <a:b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minimalny poziom efektywności zatrudnieniowej wynosi 12%.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Spełnienie kryterium będzie oceniane na podstawie wartości następujących wskaźników: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Odsetek osób zagrożonych ubóstwem lub wykluczeniem społecznym, które dokonały postępu w aktywizacji społecznej (efektywność społeczna).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Odsetek osób zagrożonych ubóstwem lub wykluczeniem społecznym, które podjęły zatrudnienie (efektywność zatrudnieniowa).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Odsetek osób o znacznym stopniu niepełnosprawności, osób z niepełnosprawnością intelektualną oraz osób z niepełnosprawnościami sprzężonymi, które dokonały postępu w aktywizacji społecznej (efektywność społeczna).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Odsetek osób o znacznym stopniu niepełnosprawności, osób z niepełnosprawnością intelektualną oraz osób z niepełnosprawnościami sprzężonymi, które podjęły zatrudnienie (efektywność zatrudnieniowa).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Efektywność społeczna i efektywność zatrudnieniowa są mierzone rozłącznie w odniesieniu do osób zagrożonych ubóstwem lub wykluczeniem społecznym oraz w odniesieniu do osób o znacznym stopniu niepełnosprawności, osób z niepełnosprawnością intelektualną i osób z niepełnosprawnościami sprzężonymi.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wynika z Wytycznych w zakresie realizacji przedsięwzięć  w obszarze włączenia społecznego i zwalczania ubóstwa z wykorzystaniem środków Europejskiego Funduszu Społecznego i Europejskiego Funduszu Rozwoju Regionalnego na lata 2014-2020.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Minimalne poziomy efektywności społecznej i efektywności zatrudnieniowej zostały określone przez Ministerstwo Rozwoju.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Spełnienie kryterium jest warunkiem koniecznym do otrzymania dofinansowania. Ocena kryterium jest 0/1. Uzyskanie oceny „0” jest jednoznaczne z odrzuceniem projektu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37375"/>
            <a:ext cx="52878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OCENY MERYTORYCZNEJ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44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4397</TotalTime>
  <Words>1498</Words>
  <Application>Microsoft Office PowerPoint</Application>
  <PresentationFormat>Pokaz na ekranie (4:3)</PresentationFormat>
  <Paragraphs>188</Paragraphs>
  <Slides>17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KRYTERIA DOSTĘPU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Szatkowska Olga</cp:lastModifiedBy>
  <cp:revision>687</cp:revision>
  <dcterms:created xsi:type="dcterms:W3CDTF">2015-04-20T12:46:14Z</dcterms:created>
  <dcterms:modified xsi:type="dcterms:W3CDTF">2017-11-09T10:55:40Z</dcterms:modified>
</cp:coreProperties>
</file>