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21"/>
  </p:notesMasterIdLst>
  <p:sldIdLst>
    <p:sldId id="258" r:id="rId2"/>
    <p:sldId id="345" r:id="rId3"/>
    <p:sldId id="382" r:id="rId4"/>
    <p:sldId id="354" r:id="rId5"/>
    <p:sldId id="396" r:id="rId6"/>
    <p:sldId id="388" r:id="rId7"/>
    <p:sldId id="397" r:id="rId8"/>
    <p:sldId id="390" r:id="rId9"/>
    <p:sldId id="415" r:id="rId10"/>
    <p:sldId id="416" r:id="rId11"/>
    <p:sldId id="417" r:id="rId12"/>
    <p:sldId id="408" r:id="rId13"/>
    <p:sldId id="410" r:id="rId14"/>
    <p:sldId id="411" r:id="rId15"/>
    <p:sldId id="412" r:id="rId16"/>
    <p:sldId id="413" r:id="rId17"/>
    <p:sldId id="414" r:id="rId18"/>
    <p:sldId id="418" r:id="rId19"/>
    <p:sldId id="387" r:id="rId20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87085" autoAdjust="0"/>
  </p:normalViewPr>
  <p:slideViewPr>
    <p:cSldViewPr snapToGrid="0">
      <p:cViewPr varScale="1">
        <p:scale>
          <a:sx n="94" d="100"/>
          <a:sy n="94" d="100"/>
        </p:scale>
        <p:origin x="48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2017-03-14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6468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737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>
                <a:solidFill>
                  <a:schemeClr val="tx1"/>
                </a:solidFill>
                <a:latin typeface="+mj-lt"/>
              </a:rPr>
              <a:t>Propozycje kryteriów wyboru projektów w ramach Regionalnego Programu Operacyjnego Województwa Mazowieckiego na lata 2014 - 2020</a:t>
            </a:r>
          </a:p>
          <a:p>
            <a:pPr algn="ctr">
              <a:defRPr/>
            </a:pP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16153" y="5760720"/>
            <a:ext cx="6672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>17 marca 2017 r.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596525"/>
              </p:ext>
            </p:extLst>
          </p:nvPr>
        </p:nvGraphicFramePr>
        <p:xfrm>
          <a:off x="81281" y="1337485"/>
          <a:ext cx="8910320" cy="5203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358"/>
                <a:gridCol w="2221771"/>
                <a:gridCol w="5594621"/>
                <a:gridCol w="532570"/>
              </a:tblGrid>
              <a:tr h="37216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Opis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Pkt.</a:t>
                      </a:r>
                    </a:p>
                  </a:txBody>
                  <a:tcPr anchor="ctr"/>
                </a:tc>
              </a:tr>
              <a:tr h="48316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dirty="0" smtClean="0">
                          <a:latin typeface="+mn-lt"/>
                        </a:rPr>
                        <a:t>7.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Preferowane do objęcia wsparciem w ramach projektu są osoby lub rodziny korzystające  z Programu Operacyjnego Pomoc Żywnościowa 2014-2020 (PO PŻ).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Spełnienie kryterium będzie oceniane na podstawie deklaracji Wnioskodawcy. 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Wnioskodawca jest zobowiązany do zawarcia we wniosku o dofinansowanie deklaracji dotyczącej </a:t>
                      </a: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zapewnienia, że preferowane do objęcia wsparciem w ramach projektu są osoby korzystające z Programu Operacyjnego Pomoc Żywnościowa 2014-2020 (PO PŻ). </a:t>
                      </a:r>
                      <a:r>
                        <a:rPr lang="pl-PL" sz="1200" kern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Kryterium wynika z</a:t>
                      </a:r>
                      <a:r>
                        <a:rPr lang="pl-PL" sz="1200" i="1" kern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RPO WM 2014-2020 </a:t>
                      </a:r>
                      <a:r>
                        <a:rPr lang="pl-PL" sz="1200" kern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oraz z </a:t>
                      </a:r>
                      <a:r>
                        <a:rPr lang="pl-PL" sz="1200" i="1" kern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Wytycznych w zakresie realizacji przedsięwzięć w obszarze włączenia społecznego i zwalczania ubóstwa z wykorzystaniem środków Europejskiego Funduszu Społecznego i Europejskiego Funduszu Rozwoju Regionalnego na lata 2014-2020.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Należy pamiętać, że </a:t>
                      </a: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zakres wsparcia dla osób korzystających z PO PŻ nie może powielać działań, które dana osoba otrzymała lub otrzymuje z PO PŻ w ramach działań towarzyszących, o których mowa w PO PŻ.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Katalog usług realizowanych w ramach PO PŻ oraz podmioty uczestniczące w jego realizacji zostaną wymienione w Regulaminie konkursu.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937375"/>
            <a:ext cx="3373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15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889869"/>
              </p:ext>
            </p:extLst>
          </p:nvPr>
        </p:nvGraphicFramePr>
        <p:xfrm>
          <a:off x="81281" y="1337485"/>
          <a:ext cx="8910320" cy="5447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358"/>
                <a:gridCol w="2221771"/>
                <a:gridCol w="5594621"/>
                <a:gridCol w="532570"/>
              </a:tblGrid>
              <a:tr h="37216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Opis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Pkt.</a:t>
                      </a:r>
                    </a:p>
                  </a:txBody>
                  <a:tcPr anchor="ctr"/>
                </a:tc>
              </a:tr>
              <a:tr h="48316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100" dirty="0" smtClean="0">
                          <a:latin typeface="+mn-lt"/>
                        </a:rPr>
                        <a:t>8.</a:t>
                      </a:r>
                      <a:endParaRPr lang="pl-PL" sz="11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Projekt zakłada osiągnięcie wśród uczestników projektu wskaźników efektywności społecznej  i efektywności zatrudnieniowej: 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odniesieniu do osób zagrożonych ubóstwem lub wykluczeniem społecznym minimalny poziom efektywności społecznej wynosi 34%, a minimalny poziom efektywności zatrudnieniowej wynosi 22%.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odniesieniu do osób o znacznym stopniu niepełnosprawności, osób z niepełnosprawnością intelektualną oraz osób z niepełnosprawnościami sprzężonymi minimalny poziom efektywności społecznej wynosi 34%, a minimalny poziom efektywności zatrudnieniowej wynosi 12%.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Spełnienie kryterium będzie oceniane na podstawie wartości następujących wskaźników: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Odsetek osób zagrożonych ubóstwem lub wykluczeniem społecznym, które dokonały postępu w aktywizacji społecznej  (efektywność społeczna).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Odsetek osób zagrożonych ubóstwem lub wykluczeniem społecznym, które podjęły zatrudnienie (efektywność zatrudnieniowa).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Odsetek osób o znacznym stopniu niepełnosprawności, osób </a:t>
                      </a:r>
                      <a:b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 niepełnosprawnością intelektualną oraz osób z niepełnosprawnościami sprzężonymi, które dokonały postępu w aktywizacji społecznej (efektywność społeczna).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Odsetek osób o znacznym stopniu niepełnosprawności, osób </a:t>
                      </a:r>
                      <a:b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 niepełnosprawnością intelektualną oraz osób z niepełnosprawnościami sprzężonymi, które podjęły zatrudnienie (efektywność zatrudnieniowa).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Efektywność społeczna i efektywność zatrudnieniowa są mierzone rozłącznie w odniesieniu do osób zagrożonych ubóstwem lub wykluczeniem społecznym oraz w odniesieniu do osób o znacznym stopniu niepełnosprawności, osób</a:t>
                      </a:r>
                      <a:b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z niepełnosprawnością intelektualną i osób z niepełnosprawnościami sprzężonymi.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wynika z Wytycznych w zakresie realizacji przedsięwzięć</a:t>
                      </a:r>
                      <a:b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w obszarze włączenia społecznego i zwalczania ubóstwa z wykorzystaniem środków Europejskiego Funduszu Społecznego i Europejskiego Funduszu Rozwoju Regionalnego na lata 2014-2020.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Minimalne poziomy efektywności społecznej i efektywności zatrudnieniowej zostały określone przez Ministerstwo Rozwoju. 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1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937375"/>
            <a:ext cx="3373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05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170024"/>
              </p:ext>
            </p:extLst>
          </p:nvPr>
        </p:nvGraphicFramePr>
        <p:xfrm>
          <a:off x="205740" y="1657978"/>
          <a:ext cx="8707149" cy="4943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864"/>
                <a:gridCol w="3260392"/>
                <a:gridCol w="3820492"/>
                <a:gridCol w="914401"/>
              </a:tblGrid>
              <a:tr h="734036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200" dirty="0" smtClean="0"/>
                    </a:p>
                  </a:txBody>
                  <a:tcPr anchor="ctr"/>
                </a:tc>
              </a:tr>
              <a:tr h="4209753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+mn-lt"/>
                        </a:rPr>
                        <a:t>1.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Projekt obejmuje wsparciem osoby zamieszkujące na obszarach (w gminach) poniżej progu defaworyzacji określonego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 Mazowieckim barometrze ubóstwa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i wykluczenia społecznego, w tym na obszarach wiejskich.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Podejmowane interwencje </a:t>
                      </a:r>
                      <a:b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projektu będą realizowane:</a:t>
                      </a:r>
                    </a:p>
                    <a:p>
                      <a:pPr lvl="0" algn="l"/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wyłącznie na obszarach poniżej progu </a:t>
                      </a: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defaworyzacji</a:t>
                      </a:r>
                      <a:b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5 pkt.</a:t>
                      </a:r>
                    </a:p>
                    <a:p>
                      <a:pPr lvl="0" algn="l"/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wyłącznie na obszarach wiejskich poniżej progu defaworyzacji – 10 pkt.</a:t>
                      </a:r>
                    </a:p>
                    <a:p>
                      <a:pPr algn="l"/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</a:p>
                    <a:p>
                      <a:pPr algn="l"/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Punkty w ramach kryterium nie sumują się.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  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85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307981"/>
              </p:ext>
            </p:extLst>
          </p:nvPr>
        </p:nvGraphicFramePr>
        <p:xfrm>
          <a:off x="205739" y="1488249"/>
          <a:ext cx="8677002" cy="5033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398"/>
                <a:gridCol w="3575608"/>
                <a:gridCol w="3226388"/>
                <a:gridCol w="1165608"/>
              </a:tblGrid>
              <a:tr h="688291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</a:tr>
              <a:tr h="4344840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+mn-lt"/>
                        </a:rPr>
                        <a:t>2.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Projekt realizowany w partnerstwie podmiotów </a:t>
                      </a:r>
                      <a:br>
                        <a:rPr lang="pl-PL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 różnych sektorów.</a:t>
                      </a:r>
                      <a:endParaRPr lang="pl-PL" sz="12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Projekt realizowany </a:t>
                      </a:r>
                      <a:br>
                        <a:rPr lang="pl-PL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partnerstwie podmiotów </a:t>
                      </a:r>
                      <a:br>
                        <a:rPr lang="pl-PL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 różnych sektorów:</a:t>
                      </a:r>
                      <a:endParaRPr lang="pl-PL" sz="12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za partnerstwo </a:t>
                      </a:r>
                      <a:r>
                        <a:rPr lang="pl-PL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 </a:t>
                      </a:r>
                      <a:r>
                        <a:rPr lang="pl-PL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podmiotem ekonomii społecznej – 8 pkt;</a:t>
                      </a:r>
                      <a:endParaRPr lang="pl-PL" sz="12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za partnerstwo </a:t>
                      </a:r>
                      <a:r>
                        <a:rPr lang="pl-PL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 </a:t>
                      </a:r>
                      <a:r>
                        <a:rPr lang="pl-PL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podmiotem </a:t>
                      </a:r>
                      <a:br>
                        <a:rPr lang="pl-PL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 innego sektora - 5 pkt</a:t>
                      </a:r>
                      <a:endParaRPr lang="pl-PL" sz="12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Brak spełnienia ww. warunków lub brak informacji w tym zakresie – 0 pkt.</a:t>
                      </a:r>
                      <a:endParaRPr lang="pl-PL" sz="12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Punkty w ramach kryterium nie sumują się.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200" dirty="0" smtClean="0">
                          <a:latin typeface="+mn-lt"/>
                        </a:rPr>
                        <a:t>8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  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89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96061"/>
              </p:ext>
            </p:extLst>
          </p:nvPr>
        </p:nvGraphicFramePr>
        <p:xfrm>
          <a:off x="205740" y="1488250"/>
          <a:ext cx="8767437" cy="5083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792"/>
                <a:gridCol w="3486908"/>
                <a:gridCol w="3544404"/>
                <a:gridCol w="1019333"/>
              </a:tblGrid>
              <a:tr h="6951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200" dirty="0" smtClean="0"/>
                    </a:p>
                  </a:txBody>
                  <a:tcPr anchor="ctr"/>
                </a:tc>
              </a:tr>
              <a:tr h="43882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dirty="0" smtClean="0">
                          <a:latin typeface="+mn-lt"/>
                        </a:rPr>
                        <a:t>3.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Projekt jest skierowany do osób zagrożonych ubóstwem lub wykluczeniem społecznym, doświadczających wielokrotnego wykluczenia społecznego rozumianego jako wykluczenie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 z powodu więcej niż jednej z przesłanek, o których mowa w Wytycznych w zakresie realizacji przedsięwzięć w obszarze włączenia społecznego i zwalczania ubóstwa z wykorzystaniem środków Europejskiego Funduszu Społecznego i Europejskiego Funduszu Rozwoju Regionalnego na lata 2014- 2020, które stanowią co najmniej 80% uczestników projektu.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skierowany do osób doświadczających wielokrotnego wykluczenia (minimum 80% uczestników) – 8 pkt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pl-PL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  <a:endParaRPr lang="pl-PL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</a:t>
            </a:r>
            <a:endParaRPr lang="pl-PL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67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677327"/>
              </p:ext>
            </p:extLst>
          </p:nvPr>
        </p:nvGraphicFramePr>
        <p:xfrm>
          <a:off x="205740" y="1488251"/>
          <a:ext cx="8817680" cy="5046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899"/>
                <a:gridCol w="3398185"/>
                <a:gridCol w="3821388"/>
                <a:gridCol w="877208"/>
              </a:tblGrid>
              <a:tr h="76258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101127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+mn-lt"/>
                        </a:rPr>
                        <a:t>4.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wykorzystuje zwalidowane produkty finalne (rozwiązania, instrumenty, narzędzia i metody pracy) wypracowane w ramach projektów innowacyjnych w Programie Operacyjnym Kapitał Ludzki.</a:t>
                      </a:r>
                      <a:endParaRPr lang="pl-PL" sz="1200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przewiduje wdrożenie bardziej skutecznych i2 efektywnych rozwiązań, instrumentów, narzędzi i metod pracy wypracowanych w ramach projektów innowacyjnych Programu Operacyjnego Kapitał </a:t>
                      </a:r>
                      <a:r>
                        <a:rPr lang="pl-PL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Ludzki– 3 pkt.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  <a:endParaRPr lang="pl-PL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pl-PL" sz="12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</a:t>
            </a:r>
            <a:endParaRPr lang="pl-PL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86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977649"/>
              </p:ext>
            </p:extLst>
          </p:nvPr>
        </p:nvGraphicFramePr>
        <p:xfrm>
          <a:off x="205739" y="1488250"/>
          <a:ext cx="8687051" cy="5096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20"/>
                <a:gridCol w="3483422"/>
                <a:gridCol w="3606005"/>
                <a:gridCol w="887404"/>
              </a:tblGrid>
              <a:tr h="901546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151681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+mn-lt"/>
                        </a:rPr>
                        <a:t>5.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 najmniej 30% uczestników projektu stanowią osoby bezrobotne zakwalifikowane do trzeciego profilu pomocy, </a:t>
                      </a:r>
                      <a:r>
                        <a:rPr lang="pl-PL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ich aktywizacja zawodowa odbywa się przy współpracy </a:t>
                      </a:r>
                      <a:r>
                        <a:rPr lang="pl-PL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</a:t>
                      </a:r>
                      <a:r>
                        <a:rPr lang="pl-PL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Powiatowymi Urzędami Pracy 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zastosowaniem Indywidualnego Planu Działania. 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pl-PL" sz="1200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skierowany do osób zakwalifikowanych do III profilu pomocy (minimum 30% uczestników) – 5 pkt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pl-PL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MERYTORYCZNE- </a:t>
            </a:r>
            <a:r>
              <a:rPr lang="pl-PL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ZMIANA</a:t>
            </a:r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pl-PL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88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542012"/>
              </p:ext>
            </p:extLst>
          </p:nvPr>
        </p:nvGraphicFramePr>
        <p:xfrm>
          <a:off x="205739" y="1488250"/>
          <a:ext cx="8687051" cy="5053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20"/>
                <a:gridCol w="3483422"/>
                <a:gridCol w="3606005"/>
                <a:gridCol w="887404"/>
              </a:tblGrid>
              <a:tr h="901546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</a:tr>
              <a:tr h="4151681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+mn-lt"/>
                        </a:rPr>
                        <a:t>6.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wynika z Planu Inwestycyjnego dla subregionu objętego problemowym  Obszarem Strategicznej Interwencji (OSI problemowymi).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pl-PL" sz="1200" dirty="0"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wynika z Planu Inwestycyjnego dla subregionu objętego problemowym Obszarem Strategicznej Interwencji (OSI problemowymi</a:t>
                      </a: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)- </a:t>
                      </a: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pkt;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</a:t>
            </a:r>
            <a:endParaRPr lang="pl-PL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22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512846"/>
              </p:ext>
            </p:extLst>
          </p:nvPr>
        </p:nvGraphicFramePr>
        <p:xfrm>
          <a:off x="205739" y="1488250"/>
          <a:ext cx="8687051" cy="5053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20"/>
                <a:gridCol w="3483422"/>
                <a:gridCol w="3606005"/>
                <a:gridCol w="887404"/>
              </a:tblGrid>
              <a:tr h="9015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</a:tr>
              <a:tr h="415168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200" dirty="0" smtClean="0">
                          <a:latin typeface="+mn-lt"/>
                        </a:rPr>
                        <a:t>7.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zgodny z programem rewitalizacji obowiązującym na obszarze, na którym jest realizowany.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zgodny z obowiązującym programem rewitalizacji - 3 pkt;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  <a:endParaRPr lang="pl-PL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</a:t>
            </a:r>
            <a:endParaRPr lang="pl-PL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70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 err="1">
                <a:latin typeface="+mn-lt"/>
              </a:rPr>
              <a:t>dsrr@mazovia.pl</a:t>
            </a:r>
            <a:endParaRPr lang="pl-PL" altLang="pl-PL" dirty="0"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56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47472" y="1417320"/>
            <a:ext cx="842346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pl-PL" sz="2800" dirty="0">
                <a:latin typeface="+mn-lt"/>
              </a:rPr>
              <a:t>Kryteria dostępu </a:t>
            </a:r>
            <a:r>
              <a:rPr lang="pl-PL" sz="2800" dirty="0" smtClean="0">
                <a:latin typeface="+mn-lt"/>
              </a:rPr>
              <a:t>oraz </a:t>
            </a:r>
            <a:r>
              <a:rPr lang="pl-PL" sz="2800" dirty="0">
                <a:latin typeface="+mn-lt"/>
              </a:rPr>
              <a:t>szczegółowe merytoryczne 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pl-PL" sz="2800" dirty="0">
                <a:latin typeface="+mn-lt"/>
              </a:rPr>
              <a:t>wyboru projektów konkursowych w ramach Regionalnego Programu Operacyjnego Województwa </a:t>
            </a:r>
            <a:r>
              <a:rPr lang="pl-PL" sz="2800" dirty="0" smtClean="0">
                <a:latin typeface="+mn-lt"/>
              </a:rPr>
              <a:t>Mazowieckiego  </a:t>
            </a:r>
            <a:r>
              <a:rPr lang="pl-PL" sz="2800" dirty="0">
                <a:latin typeface="+mn-lt"/>
              </a:rPr>
              <a:t>na lata 2014 – </a:t>
            </a:r>
            <a:r>
              <a:rPr lang="pl-PL" sz="2800" dirty="0" smtClean="0">
                <a:latin typeface="+mn-lt"/>
              </a:rPr>
              <a:t>2020</a:t>
            </a:r>
          </a:p>
          <a:p>
            <a:pPr algn="ctr">
              <a:lnSpc>
                <a:spcPct val="150000"/>
              </a:lnSpc>
            </a:pPr>
            <a:r>
              <a:rPr lang="pl-PL" sz="2800" dirty="0" smtClean="0">
                <a:latin typeface="+mn-lt"/>
              </a:rPr>
              <a:t>Działanie 9.1 </a:t>
            </a:r>
            <a:r>
              <a:rPr lang="pl-PL" sz="2800" dirty="0">
                <a:latin typeface="+mn-lt"/>
              </a:rPr>
              <a:t>Aktywizacja społeczno-zawodowa osób wykluczonych i przeciwdziałanie wykluczeniu </a:t>
            </a:r>
            <a:r>
              <a:rPr lang="pl-PL" sz="2800" dirty="0" smtClean="0">
                <a:latin typeface="+mn-lt"/>
              </a:rPr>
              <a:t>społecznemu.</a:t>
            </a:r>
            <a:endParaRPr lang="pl-PL" sz="2800" dirty="0">
              <a:latin typeface="+mn-lt"/>
            </a:endParaRPr>
          </a:p>
          <a:p>
            <a:pPr algn="ctr">
              <a:lnSpc>
                <a:spcPct val="150000"/>
              </a:lnSpc>
            </a:pPr>
            <a:endParaRPr lang="pl-PL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957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56616" y="1627504"/>
            <a:ext cx="8506029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l-PL" sz="2800" b="1" dirty="0" smtClean="0">
                <a:latin typeface="+mn-lt"/>
              </a:rPr>
              <a:t>Działanie 9.1 (9i)</a:t>
            </a:r>
          </a:p>
          <a:p>
            <a:endParaRPr lang="pl-PL" sz="2400" b="1" dirty="0" smtClean="0">
              <a:latin typeface="+mn-lt"/>
            </a:endParaRPr>
          </a:p>
          <a:p>
            <a:r>
              <a:rPr lang="pl-PL" sz="2400" b="1" dirty="0">
                <a:latin typeface="+mn-lt"/>
              </a:rPr>
              <a:t> </a:t>
            </a:r>
            <a:endParaRPr lang="pl-PL" sz="2400" dirty="0">
              <a:latin typeface="+mn-lt"/>
            </a:endParaRPr>
          </a:p>
          <a:p>
            <a:r>
              <a:rPr lang="pl-PL" sz="2400" b="1" dirty="0">
                <a:latin typeface="+mn-lt"/>
              </a:rPr>
              <a:t>Typ </a:t>
            </a:r>
            <a:r>
              <a:rPr lang="pl-PL" sz="2400" b="1" dirty="0" smtClean="0">
                <a:latin typeface="+mn-lt"/>
              </a:rPr>
              <a:t>projektu: </a:t>
            </a:r>
          </a:p>
          <a:p>
            <a:r>
              <a:rPr lang="pl-PL" sz="2400" b="1" dirty="0">
                <a:latin typeface="+mn-lt"/>
              </a:rPr>
              <a:t>Aktywna integracja dla włączenia społecznego realizowana przez Ośrodki Pomocy </a:t>
            </a:r>
            <a:r>
              <a:rPr lang="pl-PL" sz="2400" b="1" dirty="0" smtClean="0">
                <a:latin typeface="+mn-lt"/>
              </a:rPr>
              <a:t>Społecznej</a:t>
            </a:r>
            <a:endParaRPr lang="pl-P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44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97736"/>
              </p:ext>
            </p:extLst>
          </p:nvPr>
        </p:nvGraphicFramePr>
        <p:xfrm>
          <a:off x="335279" y="1425289"/>
          <a:ext cx="8636000" cy="5077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/>
                <a:gridCol w="1732349"/>
                <a:gridCol w="5374640"/>
                <a:gridCol w="1026159"/>
              </a:tblGrid>
              <a:tr h="68073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</a:tr>
              <a:tr h="4396381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+mn-lt"/>
                        </a:rPr>
                        <a:t>1.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Okres realizacji projektu wynosi maksymalnie 24 miesiące.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Spełnienie kryterium będzie oceniane na podstawie zapisów we wniosku </a:t>
                      </a:r>
                      <a:b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 dofinansowanie projektu </a:t>
                      </a:r>
                      <a:r>
                        <a:rPr lang="pl-PL" sz="1200" kern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(punkt A6. </a:t>
                      </a: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Planowany okres realizacji projektu</a:t>
                      </a:r>
                      <a:r>
                        <a:rPr lang="pl-PL" sz="1200" kern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Ograniczony czas realizacji projektu będzie skutkował precyzyjnym planowaniem przez Wnioskodawców zamierzonych przedsięwzięć, co wpłynie na zwiększenie efektywności wsparcia oraz przyczyni się do osiągnięcia zakładanych rezultatów.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Jednocześnie określony przedział czasowy powinien pozwolić na objęcie wszystkich uczestników projektu zakładanymi formami wsparcia, dając również możliwość podjęcia działań zaradczych w przypadku trudności w realizacji projektu.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0/1</a:t>
                      </a:r>
                    </a:p>
                    <a:p>
                      <a:pPr algn="ctr"/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70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025478"/>
              </p:ext>
            </p:extLst>
          </p:nvPr>
        </p:nvGraphicFramePr>
        <p:xfrm>
          <a:off x="223520" y="1534160"/>
          <a:ext cx="8646162" cy="486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163"/>
                <a:gridCol w="1751149"/>
                <a:gridCol w="5390168"/>
                <a:gridCol w="995682"/>
              </a:tblGrid>
              <a:tr h="52848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kryterium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</a:tr>
              <a:tr h="4338158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+mn-lt"/>
                        </a:rPr>
                        <a:t>2.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Średni koszt wsparcia na uczestnika projektu nie przekracza </a:t>
                      </a:r>
                      <a:b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kwoty 14 000 PLN.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Spełnienie kryterium będzie oceniane na podstawie budżetu projektu.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ramach kryterium weryfikowany jest średni koszt przypadający na jednego uczestnika projektu. Średni koszt wsparcia obejmuje wszystkie wydatki związane z udziałem 1 osoby w projekcie (w tym również wkład własny i koszty  pośrednie).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Zastosowanie kryterium wynika z zapisów Regionalnego Programu Operacyjnego Województwa Mazowieckiego 2014-2020.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0/1</a:t>
                      </a:r>
                    </a:p>
                    <a:p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10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717092"/>
              </p:ext>
            </p:extLst>
          </p:nvPr>
        </p:nvGraphicFramePr>
        <p:xfrm>
          <a:off x="223520" y="1425289"/>
          <a:ext cx="8676641" cy="518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880"/>
                <a:gridCol w="1666240"/>
                <a:gridCol w="5405120"/>
                <a:gridCol w="1168401"/>
              </a:tblGrid>
              <a:tr h="51202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</a:tr>
              <a:tr h="4668440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</a:t>
                      </a:r>
                      <a:endParaRPr lang="pl-PL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Osoby </a:t>
                      </a:r>
                      <a:r>
                        <a:rPr lang="pl-PL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pl-PL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 niepełnosprawnością </a:t>
                      </a: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stanowią, co najmniej 10% uczestników projektu.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Spełnienie kryterium będzie oceniane na podstawie deklaracji Wnioskodawcy 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Osoby z niepełnosprawnością zostały zidentyfikowane jako jedna z grup docelowych znajdujących się w szczególnie trudnej sytuacji na rynku pracy</a:t>
                      </a:r>
                      <a:b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 w związku z tym narażonej na ryzyko wykluczenia społecznego. Grupę tę charakteryzuje bardzo niski poziom aktywności społecznej i zawodowej, przy stosunkowo wysokim poziomie bezrobocia.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związku z powyższym uzasadniona jest realizacja projektów kierujących wsparcie do tej grupy osób. Jednocześnie należy pamiętać, że potrzeby osób </a:t>
                      </a:r>
                      <a:b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 niepełnosprawnością wymagają dostosowania zarówno instrumentów wsparcia jak i sposobu ich realizacji.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Osoby z niepełnosprawnością to osoby niepełnosprawne w rozumieniu ustawy </a:t>
                      </a:r>
                      <a:b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 dnia 27 sierpnia 1997 r. o rehabilitacji zawodowej i społecznej oraz zatrudnianiu osób niepełnosprawnych (Dz. U. z 2016 r. poz. 2046),</a:t>
                      </a:r>
                      <a:b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 także osoby z zaburzeniami psychicznymi, w rozumieniu ustawy </a:t>
                      </a:r>
                      <a:b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 dnia 19 sierpnia 1994 r. o ochronie zdrowia psychicznego (Dz. U. z 2016 r.,</a:t>
                      </a:r>
                      <a:b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poz. 546 z późn.zm.).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0/1</a:t>
                      </a:r>
                    </a:p>
                    <a:p>
                      <a:endParaRPr lang="pl-PL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08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381020"/>
              </p:ext>
            </p:extLst>
          </p:nvPr>
        </p:nvGraphicFramePr>
        <p:xfrm>
          <a:off x="223520" y="1330039"/>
          <a:ext cx="8757919" cy="5280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984"/>
                <a:gridCol w="1391976"/>
                <a:gridCol w="5970083"/>
                <a:gridCol w="948876"/>
              </a:tblGrid>
              <a:tr h="46076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</a:tr>
              <a:tr h="4762399">
                <a:tc>
                  <a:txBody>
                    <a:bodyPr/>
                    <a:lstStyle/>
                    <a:p>
                      <a:pPr algn="l"/>
                      <a:r>
                        <a:rPr lang="pl-PL" sz="1100" dirty="0" smtClean="0">
                          <a:latin typeface="+mn-lt"/>
                        </a:rPr>
                        <a:t>4.</a:t>
                      </a:r>
                      <a:endParaRPr lang="pl-PL" sz="11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Usługi aktywnej integracji o charakterze zawodowym będą realizowane przez podmioty wyspecjalizowane w tym zakresie.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100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Spełnienie kryterium będzie oceniane na podstawie deklaracji Wnioskodawcy dotyczącej realizacji usług aktywnej integracji o charakterze zawodowym przez podmioty wyspecjalizowane w tym zakresie. 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wynika z Wytycznych w zakresie realizacji przedsięwzięć w obszarze włączenia społecznego i zwalczania ubóstwa z wykorzystaniem środków Europejskiego Funduszu Społecznego i Europejskiego Funduszu Rozwoju Regionalnego na lata 2014-2020 Zgodnie z Wytycznymi OPS nie wdrażają samodzielnie usług aktywnej integracji  o charakterze zawodowym. Wdrożenie tych usług w ramach projektów ww. jednostek jest możliwe wyłącznie przez podmioty wyspecjalizowane  w zakresie aktywizacji zawodowej, tj. </a:t>
                      </a:r>
                      <a:r>
                        <a:rPr lang="pl-PL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szczególności przez: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+mj-lt"/>
                        <a:buAutoNum type="alphaLcParenR"/>
                        <a:tabLst>
                          <a:tab pos="318770" algn="l"/>
                        </a:tabLst>
                      </a:pP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PUP i inne instytucje rynku pracy, o których mowa w ustawie z dnia 20 kwietnia 2004 r. o promocji zatrudnienia i instytucjach rynku pracy,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+mj-lt"/>
                        <a:buAutoNum type="alphaLcParenR"/>
                        <a:tabLst>
                          <a:tab pos="318770" algn="l"/>
                        </a:tabLst>
                      </a:pP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CIS i KIS w zakresie reintegracji społecznej i zawodowej zgodnie z ustawą z dnia 13 czerwca  2003 r. o zatrudnieniu socjalnym,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+mj-lt"/>
                        <a:buAutoNum type="alphaLcParenR"/>
                        <a:tabLst>
                          <a:tab pos="318770" algn="l"/>
                        </a:tabLst>
                      </a:pP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przedsiębiorstwa społeczne,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+mj-lt"/>
                        <a:buAutoNum type="alphaLcParenR"/>
                        <a:tabLst>
                          <a:tab pos="318770" algn="l"/>
                        </a:tabLst>
                      </a:pP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organizacje pozarządowe, o których mowa w ustawie z dnia 24 kwietnia 2003 r. o działalności pożytku publicznego i o wolontariacie.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Usługi aktywnej integracji o charakterze zawodowym w ramach projektów mogą być realizowane: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ramach projektów partnerskich, 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podstawie porozumienia z PUP, 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przez podmioty p wybrane w ramach zlecenia zadania publicznego na zasadach określonych w ustawie z dnia 24 kwietnia 2003 r. o działalności pożytku publicznego i o wolontariacie lub zgodnie z art. 15a ustawy </a:t>
                      </a: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 dnia 27 kwietnia 2006 r. </a:t>
                      </a: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 spółdzielniach socjalnych,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podmioty danej jednostki samorządu terytorialnego wyspecjalizowane w zakresie reintegracji zawodowej</a:t>
                      </a:r>
                      <a:r>
                        <a:rPr lang="pl-PL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 smtClean="0">
                          <a:latin typeface="+mn-lt"/>
                        </a:rPr>
                        <a:t>0/1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l-PL" sz="11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92992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24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899747"/>
              </p:ext>
            </p:extLst>
          </p:nvPr>
        </p:nvGraphicFramePr>
        <p:xfrm>
          <a:off x="132080" y="1425289"/>
          <a:ext cx="8768079" cy="5151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396"/>
                <a:gridCol w="2186304"/>
                <a:gridCol w="4989827"/>
                <a:gridCol w="1039552"/>
              </a:tblGrid>
              <a:tr h="51482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</a:tr>
              <a:tr h="46334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dirty="0" smtClean="0">
                          <a:latin typeface="+mn-lt"/>
                        </a:rPr>
                        <a:t>5.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Wsparcie </a:t>
                      </a: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każdego uczestnika projektu </a:t>
                      </a:r>
                      <a:r>
                        <a:rPr lang="pl-PL" sz="1200" kern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odbywa się na podstawie</a:t>
                      </a: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200" kern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ścieżki reintegracji z wykorzystaniem kontraktu socjalnego lub </a:t>
                      </a: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indywidualnego programu, o którym mowa  w ustawie z dnia </a:t>
                      </a:r>
                      <a:r>
                        <a:rPr lang="pl-PL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 </a:t>
                      </a: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marca 2004 r. o pomocy społecznej.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Spełnienie kryterium będzie oceniane na podstawie deklaracji Wnioskodawcy.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Ścieżka reintegracji powinna zostać </a:t>
                      </a: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stworzona indywidualnie dla każdej osoby </a:t>
                      </a:r>
                      <a:b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 uwzględniać diagnozę sytuacji problemowej, zasobów, potencjału, predyspozycji, potrzeb uczestnika.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Celem zastosowania kryterium jest zapewnienie zindywidualizowanego  i kompleksowego wsparcia dla konkretnej osoby.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wynika z Wytycznych w zakresie realizacji przedsięwzięć </a:t>
                      </a:r>
                      <a:b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obszarze włączenia społecznego i zwalczania ubóstwa z wykorzystaniem środków Europejskiego Funduszu Społecznego i Europejskiego Funduszu Rozwoju Regionalnego na lata 2014-2020.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46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528674"/>
              </p:ext>
            </p:extLst>
          </p:nvPr>
        </p:nvGraphicFramePr>
        <p:xfrm>
          <a:off x="81281" y="1337485"/>
          <a:ext cx="8910320" cy="5203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358"/>
                <a:gridCol w="2221771"/>
                <a:gridCol w="5594621"/>
                <a:gridCol w="532570"/>
              </a:tblGrid>
              <a:tr h="37216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Opis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Pkt.</a:t>
                      </a:r>
                    </a:p>
                  </a:txBody>
                  <a:tcPr anchor="ctr"/>
                </a:tc>
              </a:tr>
              <a:tr h="48316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dirty="0" smtClean="0">
                          <a:latin typeface="+mn-lt"/>
                        </a:rPr>
                        <a:t>6.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przypadku objęcia wsparciem w ramach projektu osób bezrobotnych, preferowane będą osoby zakwalifikowane do III profilu pomocy zgodnie z ustawą z dnia 20 kwietnia 2004 r. </a:t>
                      </a:r>
                      <a:b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 promocji zatrudnienia i instytucjach rynku pracy.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Spełnienie kryterium będzie oceniane na podstawie  deklaracji Wnioskodawcy dotyczącej stosowania preferencji dla osób zakwalifikowanych do III profilu pomocy, w przypadku objęcia wsparciem w projekcie osób bezrobotnych.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Osoby należące do III profilu pomocy wymagają szczególnego wsparcia </a:t>
                      </a:r>
                      <a:b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aktywizacji zawodowej. 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wynika z Wytycznych w zakresie realizacji przedsięwzięć w obszarze włączenia społecznego i zwalczania ubóstwa z wykorzystaniem środków Europejskiego Funduszu Społecznego i Europejskiego Funduszu Rozwoju Regionalnego na lata 2014-2020.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937375"/>
            <a:ext cx="3373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44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4357</TotalTime>
  <Words>1316</Words>
  <Application>Microsoft Office PowerPoint</Application>
  <PresentationFormat>Pokaz na ekranie (4:3)</PresentationFormat>
  <Paragraphs>219</Paragraphs>
  <Slides>19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4" baseType="lpstr">
      <vt:lpstr>Arial</vt:lpstr>
      <vt:lpstr>Calibri</vt:lpstr>
      <vt:lpstr>Symbol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Jagodzińska Edyta</cp:lastModifiedBy>
  <cp:revision>683</cp:revision>
  <dcterms:created xsi:type="dcterms:W3CDTF">2015-04-20T12:46:14Z</dcterms:created>
  <dcterms:modified xsi:type="dcterms:W3CDTF">2017-03-14T11:16:44Z</dcterms:modified>
</cp:coreProperties>
</file>