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4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416" r:id="rId10"/>
    <p:sldId id="391" r:id="rId11"/>
    <p:sldId id="385" r:id="rId12"/>
    <p:sldId id="401" r:id="rId13"/>
    <p:sldId id="402" r:id="rId14"/>
    <p:sldId id="414" r:id="rId15"/>
    <p:sldId id="415" r:id="rId16"/>
    <p:sldId id="408" r:id="rId17"/>
    <p:sldId id="409" r:id="rId18"/>
    <p:sldId id="410" r:id="rId19"/>
    <p:sldId id="411" r:id="rId20"/>
    <p:sldId id="412" r:id="rId21"/>
    <p:sldId id="413" r:id="rId22"/>
    <p:sldId id="387" r:id="rId2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085" autoAdjust="0"/>
  </p:normalViewPr>
  <p:slideViewPr>
    <p:cSldViewPr snapToGrid="0">
      <p:cViewPr varScale="1">
        <p:scale>
          <a:sx n="95" d="100"/>
          <a:sy n="95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808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355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grudnia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54600"/>
              </p:ext>
            </p:extLst>
          </p:nvPr>
        </p:nvGraphicFramePr>
        <p:xfrm>
          <a:off x="329184" y="1874520"/>
          <a:ext cx="8439912" cy="275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20"/>
                <a:gridCol w="6882595"/>
                <a:gridCol w="1025597"/>
              </a:tblGrid>
              <a:tr h="4934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26372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6.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osoby niesamodzielnej odbywać się będzie na podstawie indywidualnie stworzonej ścieżki wsparcia dla tej osoby. 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01523"/>
              </p:ext>
            </p:extLst>
          </p:nvPr>
        </p:nvGraphicFramePr>
        <p:xfrm>
          <a:off x="301752" y="1911097"/>
          <a:ext cx="8549639" cy="341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03"/>
                <a:gridCol w="6809068"/>
                <a:gridCol w="1191168"/>
              </a:tblGrid>
              <a:tr h="42227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987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7.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lub Partner na dzień złożenia wniosku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dofinansowanie posiada co najmniej dwuletnie doświadczenie w świadczeniu usług społecznych. Doświadczenie, którym legitymuje się projektodawca lub partner, musi pochodzić z okresu maksymalnie 5 lat przed dniem złożenia wniosku o dofinansowanie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172" y="1006413"/>
            <a:ext cx="2400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46860"/>
              </p:ext>
            </p:extLst>
          </p:nvPr>
        </p:nvGraphicFramePr>
        <p:xfrm>
          <a:off x="311500" y="1637881"/>
          <a:ext cx="8549036" cy="476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95"/>
                <a:gridCol w="6753589"/>
                <a:gridCol w="1027352"/>
              </a:tblGrid>
              <a:tr h="49839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26886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8.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prowadzi do zwiększenia liczby osób objętych wsparciem oraz  zwiększenia liczby miejsc świadczenia usług społecznych w stosunku do danych z roku poprzedzającego rok złożenia wniosku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dofinansowanie.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osób objętych wsparciem oraz liczba miejsc świadczenia usług społecznych są zwiększane wyłącznie w ramach usług świadczonych w społeczności lokalnej.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1" y="1034671"/>
            <a:ext cx="2318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740" y="1397379"/>
            <a:ext cx="327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97811"/>
              </p:ext>
            </p:extLst>
          </p:nvPr>
        </p:nvGraphicFramePr>
        <p:xfrm>
          <a:off x="283465" y="1655064"/>
          <a:ext cx="8403335" cy="408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2"/>
                <a:gridCol w="6802629"/>
                <a:gridCol w="1060704"/>
              </a:tblGrid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68713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9.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dla osób niesamodzielnych realizowane w ramach projektu odbywać się będzie w oparciu o „Ogólnoeuropejskie wytyczne dotyczące przejścia od opieki instytucjonalnej do opieki świadczonej na poziomie lokalnych społeczności” oraz zgodnie z minimalnymi wymaganiami świadczenia usług społecznych określonymi w załączniku do regulaminu konkursu.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450" y="1017365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93431"/>
              </p:ext>
            </p:extLst>
          </p:nvPr>
        </p:nvGraphicFramePr>
        <p:xfrm>
          <a:off x="205740" y="1527350"/>
          <a:ext cx="8546374" cy="490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94"/>
                <a:gridCol w="6918421"/>
                <a:gridCol w="1078759"/>
              </a:tblGrid>
              <a:tr h="3812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5223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800" dirty="0" smtClean="0">
                          <a:latin typeface="+mn-lt"/>
                        </a:rPr>
                        <a:t>10.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odpowiada na problemy i potrzeby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świadczeniu usług społecznych, zidentyfikowane na obszarze jego realizacji, biorąc pod uwagę trendy demograficzne i poziom dostępności usług społecznych na tym obszarze. 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140" y="1027414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546" y="1047511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20347"/>
              </p:ext>
            </p:extLst>
          </p:nvPr>
        </p:nvGraphicFramePr>
        <p:xfrm>
          <a:off x="411982" y="1567544"/>
          <a:ext cx="8299939" cy="475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57"/>
                <a:gridCol w="6718929"/>
                <a:gridCol w="1047653"/>
              </a:tblGrid>
              <a:tr h="45800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29487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11.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Wsparcie w projekcie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będzie realizowane zgodnie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koncepcją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empowerment.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49449"/>
              </p:ext>
            </p:extLst>
          </p:nvPr>
        </p:nvGraphicFramePr>
        <p:xfrm>
          <a:off x="205740" y="1657978"/>
          <a:ext cx="8707149" cy="497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630708"/>
                <a:gridCol w="1104185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3989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jest realizowany</a:t>
                      </a:r>
                      <a:b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jednym lub kilku </a:t>
                      </a:r>
                      <a:b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następujących powiatów: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ciechanowski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gostyniński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grójecki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miński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 Ostrołęka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płocki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przasnyski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pułtuski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radomski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warszawski zachodni.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wyłącznie na obszarze powiatu/powiatów wskazanych w brzmieniu kryterium – 10 pkt.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85550"/>
              </p:ext>
            </p:extLst>
          </p:nvPr>
        </p:nvGraphicFramePr>
        <p:xfrm>
          <a:off x="205738" y="1441573"/>
          <a:ext cx="8626763" cy="520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91"/>
                <a:gridCol w="2561308"/>
                <a:gridCol w="4450549"/>
                <a:gridCol w="909615"/>
              </a:tblGrid>
              <a:tr h="73695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46343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jest realizowany </a:t>
                      </a:r>
                      <a:b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jednym lub kilku</a:t>
                      </a:r>
                      <a:b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 następujących powiatów: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białobrzeski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garwoliński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kozienicki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łosicki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makowski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mławski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ostrołęcki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przysuski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siedlecki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sierpecki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sochaczewski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szydłowiecki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węgrowski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zwoleński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żuromiński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wyłącznie na obszarze powiatu/powiatów wskazanych w brzmieniu kryterium – 5 pkt.</a:t>
                      </a:r>
                    </a:p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38" y="1041463"/>
            <a:ext cx="8545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88271"/>
              </p:ext>
            </p:extLst>
          </p:nvPr>
        </p:nvGraphicFramePr>
        <p:xfrm>
          <a:off x="205740" y="1488249"/>
          <a:ext cx="8677002" cy="505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309319"/>
                <a:gridCol w="1082677"/>
              </a:tblGrid>
              <a:tr h="7078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2532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3.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Grupę docelową projektu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stanowią osoby niesamodzielne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zaburzeniami psychicznymi zgodnie z ustawą o ochronie zdrowia psychicznego.</a:t>
                      </a: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Grupę docelową projektu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stanowią osoby niesamodzielne z zaburzeniami psychicznymi zgodnie z ustawą o ochronie zdrowia psychicznego:</a:t>
                      </a:r>
                    </a:p>
                    <a:p>
                      <a:pPr lvl="0"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min.50% uczestników - 5 pkt.</a:t>
                      </a:r>
                    </a:p>
                    <a:p>
                      <a:pPr lvl="0"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min.30% uczestników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pkt.</a:t>
                      </a:r>
                    </a:p>
                    <a:p>
                      <a:pPr algn="ctr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6022"/>
              </p:ext>
            </p:extLst>
          </p:nvPr>
        </p:nvGraphicFramePr>
        <p:xfrm>
          <a:off x="205740" y="1488250"/>
          <a:ext cx="8767437" cy="511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2302989"/>
                <a:gridCol w="4728323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partnerstwie podmiotów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różnych sektorów.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sektorów:</a:t>
                      </a:r>
                    </a:p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z jednostką organizacyjną pomocy społecznej-13 pkt </a:t>
                      </a:r>
                    </a:p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podmiotu publicznego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podmiotem ekonomii społecznej  - 10 pkt</a:t>
                      </a:r>
                    </a:p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 z podmiotem ekonomii społecznej  - 8 pkt</a:t>
                      </a:r>
                    </a:p>
                    <a:p>
                      <a:pPr marL="342900" lvl="0" indent="-342900" algn="ctr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partnerstwo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podmiotem                  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innego sektora - 5 pkt</a:t>
                      </a:r>
                    </a:p>
                    <a:p>
                      <a:pPr marL="0" lvl="0" indent="0" algn="ctr">
                        <a:buFont typeface="+mj-lt"/>
                        <a:buNone/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latin typeface="+mn-lt"/>
              </a:rPr>
              <a:t>Działanie 9.2 Usługi społeczne i usługi </a:t>
            </a:r>
            <a:r>
              <a:rPr lang="pl-PL" sz="2800" dirty="0" smtClean="0">
                <a:latin typeface="+mn-lt"/>
              </a:rPr>
              <a:t>opieki </a:t>
            </a:r>
            <a:r>
              <a:rPr lang="pl-PL" sz="2800" dirty="0">
                <a:latin typeface="+mn-lt"/>
              </a:rPr>
              <a:t>zdrowotnej 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latin typeface="+mn-lt"/>
              </a:rPr>
              <a:t>Poddziałanie 9.2.1 Zwiększenie dostępności </a:t>
            </a:r>
            <a:r>
              <a:rPr lang="pl-PL" sz="2800" dirty="0" smtClean="0">
                <a:latin typeface="+mn-lt"/>
              </a:rPr>
              <a:t>usług </a:t>
            </a:r>
            <a:r>
              <a:rPr lang="pl-PL" sz="2800" dirty="0">
                <a:latin typeface="+mn-lt"/>
              </a:rPr>
              <a:t>społecznych. </a:t>
            </a:r>
          </a:p>
          <a:p>
            <a:pPr eaLnBrk="0" hangingPunct="0">
              <a:defRPr/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58293"/>
              </p:ext>
            </p:extLst>
          </p:nvPr>
        </p:nvGraphicFramePr>
        <p:xfrm>
          <a:off x="205740" y="1488250"/>
          <a:ext cx="8545068" cy="508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12"/>
                <a:gridCol w="3652003"/>
                <a:gridCol w="3200973"/>
                <a:gridCol w="993480"/>
              </a:tblGrid>
              <a:tr h="71204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5123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5.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tworzenie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mieszkań wspomaganych dla osób niesamodzielnych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wsparcie w zakresie tworzenia mieszkań wspomaganych dla osób niesamodzielnych- 5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57173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6.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programem rewitalizacji obowiązującym na obszarze, na którym jest realizowany.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- 2 pkt;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Poddziałanie 9.2.1 (9iv)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 – </a:t>
            </a:r>
            <a:r>
              <a:rPr lang="pl-PL" sz="2400" b="1" dirty="0">
                <a:latin typeface="+mn-lt"/>
              </a:rPr>
              <a:t>Rozwój środowiskowych usług społecznych na rzecz aktywnej integracji  szczególnie na rzecz osób </a:t>
            </a:r>
            <a:r>
              <a:rPr lang="pl-PL" sz="2400" b="1" dirty="0" smtClean="0">
                <a:latin typeface="+mn-lt"/>
              </a:rPr>
              <a:t>niesamodzielnych </a:t>
            </a:r>
            <a:r>
              <a:rPr lang="pl-PL" sz="2400" b="1" dirty="0">
                <a:latin typeface="+mn-lt"/>
              </a:rPr>
              <a:t>i starszych </a:t>
            </a:r>
          </a:p>
          <a:p>
            <a:pPr algn="just"/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36691"/>
              </p:ext>
            </p:extLst>
          </p:nvPr>
        </p:nvGraphicFramePr>
        <p:xfrm>
          <a:off x="402336" y="1773937"/>
          <a:ext cx="8379923" cy="215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42"/>
                <a:gridCol w="6894298"/>
                <a:gridCol w="997683"/>
              </a:tblGrid>
              <a:tr h="34456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81040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24 miesiące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40641"/>
              </p:ext>
            </p:extLst>
          </p:nvPr>
        </p:nvGraphicFramePr>
        <p:xfrm>
          <a:off x="310896" y="2048256"/>
          <a:ext cx="8449057" cy="19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56"/>
                <a:gridCol w="6767343"/>
                <a:gridCol w="1184158"/>
              </a:tblGrid>
              <a:tr h="3620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631362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2.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trwałość miejsc świadczenia usług społecznych utworzonych w ramach projektu po zakończeniu realizacji projektu co najmniej przez okres 24 miesięcy.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77947"/>
              </p:ext>
            </p:extLst>
          </p:nvPr>
        </p:nvGraphicFramePr>
        <p:xfrm>
          <a:off x="310895" y="1775083"/>
          <a:ext cx="8449056" cy="368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37"/>
                <a:gridCol w="6675120"/>
                <a:gridCol w="1142999"/>
              </a:tblGrid>
              <a:tr h="4194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2665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do objęcia wsparciem w ramach projektu są osoby lub rodziny korzystające z Programu Operacyjnego Pomoc Żywnościowa 2014-2020 (PO PŻ), a zakres wsparcia dla tych osób lub rodzin nie będzie powielał działań, które dana osoba lub rodzina otrzymała lub otrzymuje z PO PŻ w ramach działań towarzyszących, o których mowa w PO PŻ.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36451"/>
              </p:ext>
            </p:extLst>
          </p:nvPr>
        </p:nvGraphicFramePr>
        <p:xfrm>
          <a:off x="347472" y="1545531"/>
          <a:ext cx="8522207" cy="225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4"/>
                <a:gridCol w="7051759"/>
                <a:gridCol w="1035494"/>
              </a:tblGrid>
              <a:tr h="26489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</a:tr>
              <a:tr h="194775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4.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1 osoby w zakresie tworzenia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funkcjonowania usług społecznych dla osób niesamodzielnych przez okres 24 miesięcy wynosi maksymalnie 32 000,00 PLN.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76692"/>
              </p:ext>
            </p:extLst>
          </p:nvPr>
        </p:nvGraphicFramePr>
        <p:xfrm>
          <a:off x="365760" y="1871982"/>
          <a:ext cx="8587321" cy="367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08"/>
                <a:gridCol w="7002803"/>
                <a:gridCol w="1043510"/>
              </a:tblGrid>
              <a:tr h="65901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01569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5.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oświadcza, że inwestycje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infrastrukturę, w ramach cross-financingu zaplanowane we wniosku o dofinansowanie lub mogące wystąpić na etapie realizacji projektu, będą finansowane wyłącznie, jeżeli zostanie zagwarantowana trwałość inwestycji z EFS.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898781"/>
            <a:ext cx="503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DOSTĘPU-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ZMIANA KRYTERIUM  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96986"/>
              </p:ext>
            </p:extLst>
          </p:nvPr>
        </p:nvGraphicFramePr>
        <p:xfrm>
          <a:off x="223520" y="1298892"/>
          <a:ext cx="870946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703"/>
                <a:gridCol w="1777375"/>
                <a:gridCol w="6383387"/>
              </a:tblGrid>
              <a:tr h="30013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</a:tr>
              <a:tr h="498263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nwestycje</a:t>
                      </a:r>
                      <a:endParaRPr lang="pl-PL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infrastrukturę, w ramach cross-financingu zaplanowane we wniosku o dofinansowanie lub mogące wystąpić na etapie realizacji projektu, będą finansowane wyłącznie, jeżeli zostanie zagwarantowana trwałość inwestycji z EFS.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jest zobowiązany do złożenia we wniosku o dofinansowanie deklaracji, że zapewni trwałość inwestycji realizowanych w ramach cross-financingu zaplanowanych w projekcie lub mogących wystąpić na etapie realizacji projektu.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Trwałość inwestycji z EFS zostanie zapewniona zgodnie z zapisami art. 71 rozporządzenia Parlamentu Europejskiego i Rady (UE) nr 1303/2013 z dnia 17 grudnia 2013 r. ustanawiającego wspólne przepisy dotyczące Europejskiego Funduszu Rozwoju Regionalnego, Europejskiego Funduszu Społecznego, Funduszu Spójności, Europejskiego Funduszu Rolnego na rzecz Rozwoju Obszarów Wiejskich oraz Europejskiego Funduszu Morskiego i Rybackiego oraz ustanawiającego przepisy ogólne dotyczące Europejskiego Funduszu Rozwoju Regionalnego, Europejskiego Funduszu Społecznego, Funduszu Spójności i Europejskiego Funduszu Morskiego i Rybackiego oraz uchylającego rozporządzenie Rady (WE) nr 1083/2006.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Trwałość projektu musi być zachowana przez okres 5 lat (3 lat w przypadku MŚP w odniesieniu do projektu, z którym związany jest wymóg utrzymania inwestycji lub miejsc pracy) od daty płatności końcowej na rzecz Beneficjenta.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Jednocześnie należy pamiętać, że w zakresie kwalifikowalności wydatków infrastrukturalnych zaproponowane w ramach projektu zakupy sprzętu/infrastruktury powinny być zaprojektowane zgodnie z koncepcją uniwersalnego projektowania. Oznacza to, że projektowanie produktów, środowiska, programów i usług przebiega w taki sposób, aby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Spełnienie kryterium jest warunkiem koniecznym do otrzymania dofinansowania. Ocena kryterium jest 0/1/. Uzyskanie oceny „0” jest jednoznaczne z odrzuceniem projektu.</a:t>
                      </a: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14170"/>
            <a:ext cx="50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DOSTĘPU-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ZMIANA KRYTERIUM 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4244</TotalTime>
  <Words>934</Words>
  <Application>Microsoft Office PowerPoint</Application>
  <PresentationFormat>Pokaz na ekranie (4:3)</PresentationFormat>
  <Paragraphs>216</Paragraphs>
  <Slides>22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665</cp:revision>
  <dcterms:created xsi:type="dcterms:W3CDTF">2015-04-20T12:46:14Z</dcterms:created>
  <dcterms:modified xsi:type="dcterms:W3CDTF">2016-12-19T11:01:12Z</dcterms:modified>
</cp:coreProperties>
</file>