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sldIdLst>
    <p:sldId id="258" r:id="rId2"/>
    <p:sldId id="345" r:id="rId3"/>
    <p:sldId id="382" r:id="rId4"/>
    <p:sldId id="354" r:id="rId5"/>
    <p:sldId id="396" r:id="rId6"/>
    <p:sldId id="397" r:id="rId7"/>
    <p:sldId id="390" r:id="rId8"/>
    <p:sldId id="416" r:id="rId9"/>
    <p:sldId id="419" r:id="rId10"/>
    <p:sldId id="417" r:id="rId11"/>
    <p:sldId id="408" r:id="rId12"/>
    <p:sldId id="410" r:id="rId13"/>
    <p:sldId id="411" r:id="rId14"/>
    <p:sldId id="412" r:id="rId15"/>
    <p:sldId id="414" r:id="rId16"/>
    <p:sldId id="418" r:id="rId17"/>
    <p:sldId id="387" r:id="rId1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7085" autoAdjust="0"/>
  </p:normalViewPr>
  <p:slideViewPr>
    <p:cSldViewPr snapToGrid="0">
      <p:cViewPr varScale="1">
        <p:scale>
          <a:sx n="94" d="100"/>
          <a:sy n="94" d="100"/>
        </p:scale>
        <p:origin x="4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2017-09-12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737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15 września 2017 </a:t>
            </a:r>
            <a:r>
              <a:rPr lang="pl-PL" dirty="0" smtClean="0">
                <a:latin typeface="+mj-lt"/>
              </a:rPr>
              <a:t>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755116"/>
              </p:ext>
            </p:extLst>
          </p:nvPr>
        </p:nvGraphicFramePr>
        <p:xfrm>
          <a:off x="81281" y="1337485"/>
          <a:ext cx="8910320" cy="5279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/>
                <a:gridCol w="2221771"/>
                <a:gridCol w="5594621"/>
                <a:gridCol w="532570"/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</a:p>
                  </a:txBody>
                  <a:tcPr anchor="ctr"/>
                </a:tc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dirty="0" smtClean="0">
                          <a:latin typeface="+mn-lt"/>
                        </a:rPr>
                        <a:t>7.</a:t>
                      </a:r>
                      <a:endParaRPr lang="pl-PL" sz="11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zakłada osiągnięcie wśród uczestników projektu wskaźników efektywności społecznej  </a:t>
                      </a:r>
                      <a:r>
                        <a:rPr lang="pl-PL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efektywności zatrudnieniowej: 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odniesieniu do osób zagrożonych ubóstwem lub wykluczeniem społecznym minimalny poziom efektywności społecznej wynosi 34%, a minimalny poziom efektywności zatrudnieniowej wynosi 22%.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odniesieniu do osób o znacznym stopniu niepełnosprawności, osób z niepełnosprawnością intelektualną oraz osób z niepełnosprawnościami sprzężonymi minimalny poziom efektywności społecznej wynosi 34%, a minimalny poziom efektywności zatrudnieniowej wynosi 12%.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wartości następujących wskaźników: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Odsetek osób zagrożonych ubóstwem lub wykluczeniem społecznym, które dokonały postępu w aktywizacji społecznej  (efektywność społeczna).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Odsetek osób zagrożonych ubóstwem lub wykluczeniem społecznym, które podjęły zatrudnienie (efektywność zatrudnieniowa).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Odsetek osób o znacznym stopniu niepełnosprawności, osób </a:t>
                      </a:r>
                      <a:b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niepełnosprawnością intelektualną oraz osób z niepełnosprawnościami sprzężonymi, które dokonały postępu w aktywizacji społecznej (efektywność społeczna).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Odsetek osób o znacznym stopniu niepełnosprawności, osób </a:t>
                      </a:r>
                      <a:b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niepełnosprawnością intelektualną oraz osób z niepełnosprawnościami sprzężonymi, które podjęły zatrudnienie (efektywność zatrudnieniowa).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Efektywność społeczna i efektywność zatrudnieniowa są mierzone rozłącznie w odniesieniu do osób zagrożonych ubóstwem lub wykluczeniem społecznym oraz w odniesieniu do osób o znacznym stopniu niepełnosprawności, osób</a:t>
                      </a:r>
                      <a:b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niepełnosprawnością intelektualną i osób z niepełnosprawnościami sprzężonymi.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 Wytycznych w zakresie realizacji </a:t>
                      </a:r>
                      <a:r>
                        <a:rPr lang="pl-PL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przedsięwzięć  </a:t>
                      </a: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obszarze włączenia społecznego i zwalczania ubóstwa z wykorzystaniem środków Europejskiego Funduszu Społecznego i Europejskiego Funduszu Rozwoju Regionalnego na lata 2014-2020.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Minimalne poziomy efektywności społecznej i efektywności zatrudnieniowej zostały określone przez Ministerstwo Rozwoju. 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3373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88573"/>
              </p:ext>
            </p:extLst>
          </p:nvPr>
        </p:nvGraphicFramePr>
        <p:xfrm>
          <a:off x="205740" y="1657978"/>
          <a:ext cx="8707149" cy="494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64"/>
                <a:gridCol w="3260392"/>
                <a:gridCol w="3820492"/>
                <a:gridCol w="914401"/>
              </a:tblGrid>
              <a:tr h="73403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4209753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</a:rPr>
                        <a:t>1.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obejmuje wsparciem osoby zamieszkujące na obszarach (w gminach) poniżej progu defaworyzacji określonego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Mazowieckim barometrze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ubóstwa 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wykluczenia społecznego, w tym na obszarach wiejskich.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Podejmowane interwencje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będą realizowane:</a:t>
                      </a:r>
                    </a:p>
                    <a:p>
                      <a:pPr lvl="0" algn="l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wyłącznie na obszarach poniżej progu defaworyzacji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5 pkt.</a:t>
                      </a:r>
                    </a:p>
                    <a:p>
                      <a:pPr lvl="0" algn="l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wyłącznie na obszarach wiejskich poniżej progu defaworyzacji – 10 pkt.</a:t>
                      </a:r>
                    </a:p>
                    <a:p>
                      <a:pPr algn="l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l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47653"/>
              </p:ext>
            </p:extLst>
          </p:nvPr>
        </p:nvGraphicFramePr>
        <p:xfrm>
          <a:off x="205739" y="1488249"/>
          <a:ext cx="8677002" cy="5033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398"/>
                <a:gridCol w="3575608"/>
                <a:gridCol w="3226388"/>
                <a:gridCol w="1165608"/>
              </a:tblGrid>
              <a:tr h="68829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344840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</a:rPr>
                        <a:t>2.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realizowany w partnerstwie podmiotów </a:t>
                      </a:r>
                      <a:b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różnych sektorów.</a:t>
                      </a:r>
                      <a:endParaRPr lang="pl-PL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realizowany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partnerstwie podmiotów </a:t>
                      </a:r>
                      <a:b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różnych sektorów:</a:t>
                      </a:r>
                      <a:endParaRPr lang="pl-PL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 partnerstwo z podmiotem ekonomii społecznej – 8 pkt;</a:t>
                      </a:r>
                      <a:endParaRPr lang="pl-PL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 partnerstwo z podmiotem </a:t>
                      </a:r>
                      <a:b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innego sektora - 5 pkt</a:t>
                      </a:r>
                      <a:endParaRPr lang="pl-PL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Brak spełnienia ww. warunków lub brak informacji w tym zakresie – 0 pkt.</a:t>
                      </a:r>
                      <a:endParaRPr lang="pl-PL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Punkty w ramach kryterium nie sumują się.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8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50674"/>
              </p:ext>
            </p:extLst>
          </p:nvPr>
        </p:nvGraphicFramePr>
        <p:xfrm>
          <a:off x="205740" y="1488250"/>
          <a:ext cx="8767437" cy="5083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92"/>
                <a:gridCol w="3486908"/>
                <a:gridCol w="3544404"/>
                <a:gridCol w="1019333"/>
              </a:tblGrid>
              <a:tr h="695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4388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3.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Projekt jest skierowany do osób zagrożonych ubóstwem lub wykluczeniem społecznym, doświadczających wielokrotnego wykluczenia społecznego rozumianego jako wykluczenie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 z powodu więcej niż jednej z przesłanek, o których mowa w Wytycznych w zakresie realizacji przedsięwzięć w obszarze włączenia </a:t>
                      </a:r>
                      <a:r>
                        <a:rPr lang="pl-PL" sz="1200" dirty="0" smtClean="0"/>
                        <a:t>społecznego</a:t>
                      </a:r>
                      <a:br>
                        <a:rPr lang="pl-PL" sz="1200" dirty="0" smtClean="0"/>
                      </a:br>
                      <a:r>
                        <a:rPr lang="pl-PL" sz="1200" dirty="0" smtClean="0"/>
                        <a:t> </a:t>
                      </a:r>
                      <a:r>
                        <a:rPr lang="pl-PL" sz="1200" dirty="0" smtClean="0"/>
                        <a:t>i zwalczania ubóstwa z wykorzystaniem środków Europejskiego Funduszu Społecznego i Europejskiego Funduszu Rozwoju Regionalnego na lata 2014- 2020, które stanowią co najmniej 80% uczestników projektu.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skierowany do osób doświadczających wielokrotnego wykluczenia (minimum 80% uczestników) – 8 pkt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pl-PL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288063"/>
              </p:ext>
            </p:extLst>
          </p:nvPr>
        </p:nvGraphicFramePr>
        <p:xfrm>
          <a:off x="205740" y="1488251"/>
          <a:ext cx="8817680" cy="5046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899"/>
                <a:gridCol w="3398185"/>
                <a:gridCol w="3821388"/>
                <a:gridCol w="877208"/>
              </a:tblGrid>
              <a:tr h="76258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01127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4.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wykorzystuje zwalidowane produkty finalne (rozwiązania, instrumenty, narzędzia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metody pracy) wypracowane w ramach projektów innowacyjnych w Programie Inicjatywy Wspólnotowej EQUAL oraz Programie Operacyjnym Kapitał Ludzki</a:t>
                      </a:r>
                      <a:endParaRPr lang="pl-PL" sz="12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wdrożenie bardziej skutecznych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efektywnych rozwiązań, instrumentów, narzędzi i metod pracy wypracowanych w ramach projektów innowacyjnych Programu Inicjatywy Wspólnotowej EQUAL, Programu Operacyjnego Kapitał Ludzki–  3 pkt.</a:t>
                      </a:r>
                    </a:p>
                    <a:p>
                      <a:pPr algn="just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685373"/>
              </p:ext>
            </p:extLst>
          </p:nvPr>
        </p:nvGraphicFramePr>
        <p:xfrm>
          <a:off x="205739" y="1488250"/>
          <a:ext cx="8687051" cy="505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/>
                <a:gridCol w="3483422"/>
                <a:gridCol w="3606005"/>
                <a:gridCol w="887404"/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</a:rPr>
                        <a:t>5.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 Obszarem Strategicznej Interwencji (OSI problemowymi).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2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Obszarem Strategicznej Interwencji (OSI problemowymi)- 3 pkt;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858618"/>
              </p:ext>
            </p:extLst>
          </p:nvPr>
        </p:nvGraphicFramePr>
        <p:xfrm>
          <a:off x="205739" y="1488250"/>
          <a:ext cx="8687051" cy="505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/>
                <a:gridCol w="3483422"/>
                <a:gridCol w="3606005"/>
                <a:gridCol w="887404"/>
              </a:tblGrid>
              <a:tr h="901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516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6.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obowiązującym na obszarze, na którym jest realizowany.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obowiązującym programem rewitalizacji - 3 pkt;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Kryteria dostępu </a:t>
            </a:r>
            <a:r>
              <a:rPr lang="pl-PL" sz="2800" dirty="0" smtClean="0">
                <a:latin typeface="+mn-lt"/>
              </a:rPr>
              <a:t>oraz </a:t>
            </a:r>
            <a:r>
              <a:rPr lang="pl-PL" sz="2800" dirty="0">
                <a:latin typeface="+mn-lt"/>
              </a:rPr>
              <a:t>szczegółowe merytoryczne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 </a:t>
            </a:r>
            <a:r>
              <a:rPr lang="pl-PL" sz="2800" dirty="0">
                <a:latin typeface="+mn-lt"/>
              </a:rPr>
              <a:t>na lata 2014 – </a:t>
            </a:r>
            <a:r>
              <a:rPr lang="pl-PL" sz="2800" dirty="0" smtClean="0">
                <a:latin typeface="+mn-lt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latin typeface="+mn-lt"/>
              </a:rPr>
              <a:t>Działanie 9.1 </a:t>
            </a:r>
            <a:r>
              <a:rPr lang="pl-PL" sz="2800" dirty="0">
                <a:latin typeface="+mn-lt"/>
              </a:rPr>
              <a:t>Aktywizacja społeczno-zawodowa osób wykluczonych i przeciwdziałanie wykluczeniu </a:t>
            </a:r>
            <a:r>
              <a:rPr lang="pl-PL" sz="2800" dirty="0" smtClean="0">
                <a:latin typeface="+mn-lt"/>
              </a:rPr>
              <a:t>społecznemu.</a:t>
            </a:r>
            <a:endParaRPr lang="pl-PL" sz="28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6616" y="1627504"/>
            <a:ext cx="850602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Działanie 9.1 (9i)</a:t>
            </a: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r>
              <a:rPr lang="pl-PL" sz="2400" b="1" dirty="0">
                <a:latin typeface="+mn-lt"/>
              </a:rPr>
              <a:t>Typ </a:t>
            </a:r>
            <a:r>
              <a:rPr lang="pl-PL" sz="2400" b="1" dirty="0" smtClean="0">
                <a:latin typeface="+mn-lt"/>
              </a:rPr>
              <a:t>projektu: </a:t>
            </a:r>
          </a:p>
          <a:p>
            <a:r>
              <a:rPr lang="pl-PL" sz="2400" b="1" dirty="0">
                <a:latin typeface="+mn-lt"/>
              </a:rPr>
              <a:t>Aktywna integracja dla włączenia społecznego realizowana przez ośrodki pomocy społecznej </a:t>
            </a:r>
            <a:r>
              <a:rPr lang="pl-PL" sz="2400" b="1" dirty="0" smtClean="0">
                <a:latin typeface="+mn-lt"/>
              </a:rPr>
              <a:t>i </a:t>
            </a:r>
            <a:r>
              <a:rPr lang="pl-PL" sz="2400" b="1" dirty="0">
                <a:latin typeface="+mn-lt"/>
              </a:rPr>
              <a:t>powiatowe centra pomocy rodzinie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97736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/>
                <a:gridCol w="1732349"/>
                <a:gridCol w="5374640"/>
                <a:gridCol w="1026159"/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1.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Okres realizacji projektu wynosi maksymalnie 24 miesiące.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zapisów we wniosku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 dofinansowanie projektu </a:t>
                      </a: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(punkt A6.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Planowany okres realizacji projektu</a:t>
                      </a: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Ograniczony czas realizacji projektu będzie skutkował precyzyjnym planowaniem przez Wnioskodawców zamierzonych przedsięwzięć, co wpłynie na zwiększenie efektywności wsparcia oraz przyczyni się do osiągnięcia zakładanych rezultatów.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Jednocześnie określony przedział czasowy powinien pozwolić na objęcie wszystkich uczestników projektu zakładanymi formami wsparcia, dając również możliwość podjęcia działań zaradczych w przypadku trudności w realizacji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25478"/>
              </p:ext>
            </p:extLst>
          </p:nvPr>
        </p:nvGraphicFramePr>
        <p:xfrm>
          <a:off x="223520" y="1534160"/>
          <a:ext cx="8646162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63"/>
                <a:gridCol w="1751149"/>
                <a:gridCol w="5390168"/>
                <a:gridCol w="995682"/>
              </a:tblGrid>
              <a:tr h="52848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338158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</a:rPr>
                        <a:t>2.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Średni koszt wsparcia na uczestnika projektu nie przekracza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kwoty 14 000 PLN.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budżetu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kryterium weryfikowany jest średni koszt przypadający na jednego uczestnika projektu. Średni koszt wsparcia obejmuje wszystkie wydatki związane z udziałem 1 osoby w projekcie (w tym również wkład własny i koszty  pośrednie).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Zastosowanie kryterium wynika z zapisów Regionalnego Programu Operacyjnego Województwa Mazowieckiego 2014-2020.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0/1</a:t>
                      </a:r>
                    </a:p>
                    <a:p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25714"/>
              </p:ext>
            </p:extLst>
          </p:nvPr>
        </p:nvGraphicFramePr>
        <p:xfrm>
          <a:off x="223520" y="1330039"/>
          <a:ext cx="8757919" cy="528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84"/>
                <a:gridCol w="1391976"/>
                <a:gridCol w="5970083"/>
                <a:gridCol w="948876"/>
              </a:tblGrid>
              <a:tr h="4607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762399"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latin typeface="+mn-lt"/>
                        </a:rPr>
                        <a:t>3.</a:t>
                      </a:r>
                      <a:endParaRPr lang="pl-PL" sz="11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Usługi aktywnej integracji o charakterze zawodowym będą realizowane przez podmioty wyspecjalizowane w tym zakresie.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 dotyczącej realizacji usług aktywnej integracji o charakterze zawodowym przez podmioty wyspecjalizowane w tym zakresie. 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 Wytycznych w zakresie realizacji przedsięwzięć w obszarze włączenia społecznego i zwalczania ubóstwa z wykorzystaniem środków Europejskiego Funduszu Społecznego i Europejskiego Funduszu Rozwoju Regionalnego na lata 2014-2020 Zgodnie z Wytycznymi OPS nie wdrażają samodzielnie usług aktywnej integracji  o charakterze zawodowym. Wdrożenie tych usług w ramach projektów ww. jednostek jest możliwe wyłącznie przez podmioty wyspecjalizowane  w zakresie aktywizacji zawodowej, tj. </a:t>
                      </a:r>
                      <a:r>
                        <a:rPr lang="pl-PL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szczególności przez: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  <a:tabLst>
                          <a:tab pos="318770" algn="l"/>
                        </a:tabLs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PUP i inne instytucje rynku pracy, o których mowa w ustawie z dnia 20 kwietnia 2004 r. o promocji zatrudnienia i instytucjach rynku pracy,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  <a:tabLst>
                          <a:tab pos="318770" algn="l"/>
                        </a:tabLs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CIS i KIS w zakresie reintegracji społecznej i zawodowej zgodnie z ustawą z dnia 13 czerwca  2003 r. o zatrudnieniu socjalnym,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  <a:tabLst>
                          <a:tab pos="318770" algn="l"/>
                        </a:tabLs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przedsiębiorstwa społeczne,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  <a:tabLst>
                          <a:tab pos="318770" algn="l"/>
                        </a:tabLs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organizacje pozarządowe, o których mowa w ustawie z dnia 24 kwietnia 2003 r. o działalności pożytku publicznego i o wolontariacie.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Usługi aktywnej integracji o charakterze zawodowym w ramach projektów mogą być realizowane: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projektów partnerskich, 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podstawie porozumienia z PUP, 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przez podmioty p wybrane w ramach zlecenia zadania publicznego na zasadach określonych w ustawie z dnia 24 kwietnia 2003 r. o działalności pożytku publicznego i o wolontariacie lub zgodnie z art. 15a ustawy </a:t>
                      </a: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dnia 27 kwietnia 2006 r. </a:t>
                      </a: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 spółdzielniach socjalnych,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podmioty danej jednostki samorządu terytorialnego wyspecjalizowane w zakresie reintegracji zawodowej</a:t>
                      </a:r>
                      <a:r>
                        <a:rPr lang="pl-PL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+mn-lt"/>
                        </a:rPr>
                        <a:t>0/1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1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992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426491"/>
              </p:ext>
            </p:extLst>
          </p:nvPr>
        </p:nvGraphicFramePr>
        <p:xfrm>
          <a:off x="132080" y="1425289"/>
          <a:ext cx="8768079" cy="515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396"/>
                <a:gridCol w="2186304"/>
                <a:gridCol w="4989827"/>
                <a:gridCol w="1039552"/>
              </a:tblGrid>
              <a:tr h="51482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633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4.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Wsparcie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każdego uczestnika projektu </a:t>
                      </a:r>
                      <a:r>
                        <a:rPr lang="pl-PL" sz="1200" kern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odbywa się na podstawie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ścieżki reintegracji z wykorzystaniem kontraktu socjalnego lub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indywidualnego programu, o którym mowa  w ustawie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pomocy społecznej.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deklaracji Wnioskodawcy.</a:t>
                      </a:r>
                    </a:p>
                    <a:p>
                      <a:pPr algn="just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Ścieżka reintegracji powinna zostać stworzona indywidualnie dla każdej osoby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uwzględniać diagnozę sytuacji problemowej, zasobów, potencjału, predyspozycji, potrzeb uczestnika.</a:t>
                      </a:r>
                    </a:p>
                    <a:p>
                      <a:pPr algn="just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Celem zastosowania kryterium jest zapewnienie zindywidualizowanego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kompleksowego wsparcia dla konkretnej osoby.</a:t>
                      </a:r>
                    </a:p>
                    <a:p>
                      <a:pPr algn="just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z Wytycznych w zakresie realizacji przedsięwzięć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obszarze włączenia społecznego i zwalczania ubóstwa z wykorzystaniem środków Europejskiego Funduszu Społecznego i Europejskiego Funduszu Rozwoju Regionalnego na lata 2014-2020.</a:t>
                      </a:r>
                    </a:p>
                    <a:p>
                      <a:pPr algn="just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151815"/>
              </p:ext>
            </p:extLst>
          </p:nvPr>
        </p:nvGraphicFramePr>
        <p:xfrm>
          <a:off x="81281" y="1337485"/>
          <a:ext cx="8910320" cy="520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/>
                <a:gridCol w="2221771"/>
                <a:gridCol w="5594621"/>
                <a:gridCol w="532570"/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</a:p>
                  </a:txBody>
                  <a:tcPr anchor="ctr"/>
                </a:tc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5.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Preferowane do objęcia wsparciem w ramach projektu są osoby lub rodziny korzystające  z Programu Operacyjnego Pomoc Żywnościowa 2014-2020 (PO PŻ).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Wnioskodawcy.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jest zobowiązany do zawarcia we wniosku o dofinansowanie deklaracji dotyczącej </a:t>
                      </a: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zapewnienia, że preferowane do objęcia wsparciem w ramach projektu są osoby korzystające z Programu Operacyjnego Pomoc Żywnościowa 2014-2020 (PO PŻ). </a:t>
                      </a: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wynika z</a:t>
                      </a:r>
                      <a:r>
                        <a:rPr lang="pl-PL" sz="1200" i="1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RPO WM 2014-2020 </a:t>
                      </a: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oraz z </a:t>
                      </a:r>
                      <a:r>
                        <a:rPr lang="pl-PL" sz="1200" i="1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Należy pamiętać, że </a:t>
                      </a: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zakres wsparcia dla osób korzystających z PO PŻ nie może powielać działań, które dana osoba otrzymała lub otrzymuje z PO PŻ w ramach działań towarzyszących, o których mowa w PO PŻ.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Katalog usług realizowanych w ramach PO PŻ oraz podmioty uczestniczące w jego realizacji zostaną wymienione w Regulaminie konkursu.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3373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30694"/>
              </p:ext>
            </p:extLst>
          </p:nvPr>
        </p:nvGraphicFramePr>
        <p:xfrm>
          <a:off x="81281" y="1337485"/>
          <a:ext cx="8910320" cy="520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/>
                <a:gridCol w="2221771"/>
                <a:gridCol w="5594621"/>
                <a:gridCol w="532570"/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</a:p>
                  </a:txBody>
                  <a:tcPr anchor="ctr"/>
                </a:tc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6.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 osób bezrobotnych zarejestrowanych w powiatowym urzędzie pracy obywa się we współpracy z PUP.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deklaracji Wnioskodawcy.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jest zobowiązany do zawarcia we wniosku o dofinansowanie deklaracji, że wsparcie osób bezrobotnych zarejestrowanych w powiatowym urzędzie pracy obywać się będzie we współpracy z PUP.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Celem zastosowania kryterium jest zapewnienie lepszej koordynacji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komplementarności działań na danym terytorium prowadzonych przez różne podmioty w odniesieniu do tej samej grupy docelowej. 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3373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4401</TotalTime>
  <Words>1045</Words>
  <Application>Microsoft Office PowerPoint</Application>
  <PresentationFormat>Pokaz na ekranie (4:3)</PresentationFormat>
  <Paragraphs>192</Paragraphs>
  <Slides>17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Jagodzińska Edyta</cp:lastModifiedBy>
  <cp:revision>689</cp:revision>
  <dcterms:created xsi:type="dcterms:W3CDTF">2015-04-20T12:46:14Z</dcterms:created>
  <dcterms:modified xsi:type="dcterms:W3CDTF">2017-09-12T07:14:12Z</dcterms:modified>
</cp:coreProperties>
</file>