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2"/>
  </p:notesMasterIdLst>
  <p:sldIdLst>
    <p:sldId id="258" r:id="rId2"/>
    <p:sldId id="345" r:id="rId3"/>
    <p:sldId id="382" r:id="rId4"/>
    <p:sldId id="354" r:id="rId5"/>
    <p:sldId id="396" r:id="rId6"/>
    <p:sldId id="397" r:id="rId7"/>
    <p:sldId id="390" r:id="rId8"/>
    <p:sldId id="416" r:id="rId9"/>
    <p:sldId id="419" r:id="rId10"/>
    <p:sldId id="417" r:id="rId11"/>
    <p:sldId id="421" r:id="rId12"/>
    <p:sldId id="423" r:id="rId13"/>
    <p:sldId id="408" r:id="rId14"/>
    <p:sldId id="410" r:id="rId15"/>
    <p:sldId id="411" r:id="rId16"/>
    <p:sldId id="412" r:id="rId17"/>
    <p:sldId id="414" r:id="rId18"/>
    <p:sldId id="418" r:id="rId19"/>
    <p:sldId id="425" r:id="rId20"/>
    <p:sldId id="387" r:id="rId2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7085" autoAdjust="0"/>
  </p:normalViewPr>
  <p:slideViewPr>
    <p:cSldViewPr snapToGrid="0">
      <p:cViewPr varScale="1">
        <p:scale>
          <a:sx n="94" d="100"/>
          <a:sy n="94" d="100"/>
        </p:scale>
        <p:origin x="4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2017-09-14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737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15 września </a:t>
            </a:r>
            <a:r>
              <a:rPr lang="pl-PL" dirty="0" smtClean="0">
                <a:latin typeface="+mj-lt"/>
              </a:rPr>
              <a:t>2017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021270"/>
              </p:ext>
            </p:extLst>
          </p:nvPr>
        </p:nvGraphicFramePr>
        <p:xfrm>
          <a:off x="81281" y="1337485"/>
          <a:ext cx="8910320" cy="520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1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946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2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dirty="0" smtClean="0">
                          <a:latin typeface="+mn-lt"/>
                        </a:rPr>
                        <a:t>7.</a:t>
                      </a:r>
                      <a:endParaRPr lang="pl-PL" sz="11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 w ramach projektu prowadzone są zgodnie z ustawą z dnia 9 czerwca 2011 r. o wspieraniu rodziny i systemie pieczy zastępczej i przepisów wykonawczych do ustawy oraz w oparciu o „Ogólnoeuropejskie wytyczne dotyczące przejścia od opieki instytucjonalnej do opieki świadczonej na poziomie lokalnych społeczności” oraz „Wykorzystanie funduszy Unii Europejskiej w celu przejścia od opieki instytucjonalnej do opieki świadczonej na poziomie lokalnych społeczności – zestaw narzędzi”.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będzie oceniane na podstawie zapisów we wniosku o dofinansowanie projektu.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wynika z </a:t>
                      </a:r>
                      <a:r>
                        <a:rPr lang="pl-PL" sz="1200" i="1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</a:t>
                      </a: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3373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87467"/>
                  </p:ext>
                </p:extLst>
              </p:nvPr>
            </p:nvGraphicFramePr>
            <p:xfrm>
              <a:off x="81281" y="1337485"/>
              <a:ext cx="8910320" cy="52038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135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221771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59462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3257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721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2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Lp.</a:t>
                          </a:r>
                          <a:endParaRPr lang="pl-PL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2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Kryterium</a:t>
                          </a:r>
                          <a:endParaRPr lang="pl-PL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200" dirty="0" smtClean="0"/>
                            <a:t>Opis kryterium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200" dirty="0" smtClean="0"/>
                            <a:t>Pkt.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831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pl-PL" sz="1100" dirty="0" smtClean="0">
                              <a:latin typeface="+mn-lt"/>
                            </a:rPr>
                            <a:t>8.</a:t>
                          </a:r>
                          <a:endParaRPr lang="pl-PL" sz="1100" dirty="0">
                            <a:latin typeface="+mn-lt"/>
                          </a:endParaRPr>
                        </a:p>
                      </a:txBody>
                      <a:tcPr anchor="ctr" anchorCtr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 sz="12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pl-PL" sz="12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pl-PL" sz="12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pl-PL" sz="12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pl-PL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Średni miesięczny koszt wsparcia na uczestnika w przypadku tworzenia nowych miejsc w placówkach wsparcia dziennego nie przekracza kwoty 750 PLN.</a:t>
                          </a:r>
                          <a:r>
                            <a:rPr lang="pl-PL" sz="1200" dirty="0" smtClean="0">
                              <a:effectLst/>
                            </a:rPr>
                            <a:t> </a:t>
                          </a:r>
                        </a:p>
                        <a:p>
                          <a:endParaRPr lang="pl-PL" sz="1200" dirty="0" smtClean="0">
                            <a:effectLst/>
                          </a:endParaRPr>
                        </a:p>
                        <a:p>
                          <a:endParaRPr lang="pl-PL" sz="1200" dirty="0" smtClean="0">
                            <a:effectLst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Wsparcie to obejmuje koszt utworzenia i funkcjonowania jednego miejsca świadczenia usług społecznych. W okresie realizacji projektu,  średni miesięczny koszt przypadający na 1 osobę nie przekracza kwoty 750 PLN.</a:t>
                          </a:r>
                          <a:endParaRPr lang="pl-PL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pl-PL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Spełnienie kryterium będzie oceniane na podstawie wartości projektu, liczby uczestników objętych wsparciem (korzystających z nowych miejsc i objętych nowa ofertą) oraz okresu realizacji projektu, w zakresie zgodności z poniższym wzorem: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𝑊𝑎𝑟𝑡𝑜</m:t>
                                    </m:r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ść </m:t>
                                    </m:r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𝑝𝑟𝑜𝑗𝑒𝑘𝑡𝑢</m:t>
                                    </m:r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𝑜𝑔</m:t>
                                    </m:r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ół</m:t>
                                    </m:r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𝑒𝑚</m:t>
                                    </m:r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≤ (</m:t>
                                    </m:r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pl-PL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× 750 </m:t>
                                </m:r>
                                <m:r>
                                  <a:rPr lang="pl-PL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𝑃𝐿𝑁</m:t>
                                </m:r>
                                <m:r>
                                  <a:rPr lang="pl-PL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pl-PL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× 400 </m:t>
                                </m:r>
                                <m:r>
                                  <a:rPr lang="pl-PL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𝑃𝐿𝑁</m:t>
                                </m:r>
                                <m:r>
                                  <a:rPr lang="pl-PL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)× </m:t>
                                </m:r>
                                <m:sSub>
                                  <m:sSubPr>
                                    <m:ctrlP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pl-PL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pl-PL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l-PL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pl-PL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pl-PL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 </a:t>
                          </a:r>
                          <a:r>
                            <a:rPr lang="pl-PL" sz="12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liczba uczestników korzystających z utworzonych miejsc</a:t>
                          </a:r>
                          <a:endParaRPr lang="pl-PL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l-PL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pl-PL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𝑜</m:t>
                                  </m:r>
                                </m:sub>
                              </m:sSub>
                            </m:oMath>
                          </a14:m>
                          <a:r>
                            <a:rPr lang="pl-PL" sz="12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 liczba uczestników korzystających z rozszerzonej oferty</a:t>
                          </a:r>
                          <a:endParaRPr lang="pl-PL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l-PL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pl-PL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l-PL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pl-PL" sz="12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 okres realizacji projektu (liczba miesięcy)</a:t>
                          </a:r>
                          <a:endParaRPr lang="pl-PL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pl-PL" sz="12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Na potrzeby niniejszego kryterium do ustalenia okresu realizacji projektu liczy się każdy rozpoczęty miesiąc kalendarzowy, np. przyjmuje się, że w przypadku projektu trwającego od 5.10.2018 r. do 25.11.2019 r. okres realizacji wynosi 14 miesięcy.</a:t>
                          </a:r>
                          <a:endParaRPr lang="pl-PL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pl-PL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Spełnienie kryterium jest warunkiem koniecznym do otrzymania dofinansowania. Ocena kryterium jest 0/1. Uzyskanie oceny „0” jest jednoznaczne z odrzuceniem projektu.</a:t>
                          </a:r>
                          <a:endParaRPr lang="pl-PL" sz="12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1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0/1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l-PL" sz="1100" dirty="0" smtClean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87467"/>
                  </p:ext>
                </p:extLst>
              </p:nvPr>
            </p:nvGraphicFramePr>
            <p:xfrm>
              <a:off x="81281" y="1337485"/>
              <a:ext cx="8910320" cy="52038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13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217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9462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25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21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2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Lp.</a:t>
                          </a:r>
                          <a:endParaRPr lang="pl-PL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2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Kryterium</a:t>
                          </a:r>
                          <a:endParaRPr lang="pl-PL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200" dirty="0" smtClean="0"/>
                            <a:t>Opis kryterium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200" dirty="0" smtClean="0"/>
                            <a:t>Pkt.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31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pl-PL" sz="1100" dirty="0" smtClean="0">
                              <a:latin typeface="+mn-lt"/>
                            </a:rPr>
                            <a:t>8.</a:t>
                          </a:r>
                          <a:endParaRPr lang="pl-PL" sz="1100" dirty="0">
                            <a:latin typeface="+mn-lt"/>
                          </a:endParaRPr>
                        </a:p>
                      </a:txBody>
                      <a:tcPr anchor="ctr" anchorCtr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 sz="12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pl-PL" sz="12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pl-PL" sz="12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pl-PL" sz="12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pl-PL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Średni miesięczny koszt wsparcia na uczestnika w przypadku tworzenia nowych miejsc w placówkach wsparcia dziennego nie przekracza kwoty 750 PLN.</a:t>
                          </a:r>
                          <a:r>
                            <a:rPr lang="pl-PL" sz="1200" dirty="0" smtClean="0">
                              <a:effectLst/>
                            </a:rPr>
                            <a:t> </a:t>
                          </a:r>
                        </a:p>
                        <a:p>
                          <a:endParaRPr lang="pl-PL" sz="1200" dirty="0" smtClean="0">
                            <a:effectLst/>
                          </a:endParaRPr>
                        </a:p>
                        <a:p>
                          <a:endParaRPr lang="pl-PL" sz="1200" dirty="0" smtClean="0">
                            <a:effectLst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9837" t="-7809" r="-9902" b="-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1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0/1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l-PL" sz="1100" dirty="0" smtClean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3373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KRYTERIA DOSTĘPU 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178244"/>
                  </p:ext>
                </p:extLst>
              </p:nvPr>
            </p:nvGraphicFramePr>
            <p:xfrm>
              <a:off x="81281" y="1337485"/>
              <a:ext cx="8910320" cy="52038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135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221771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59462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3257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721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2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Lp.</a:t>
                          </a:r>
                          <a:endParaRPr lang="pl-PL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2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Kryterium</a:t>
                          </a:r>
                          <a:endParaRPr lang="pl-PL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200" dirty="0" smtClean="0"/>
                            <a:t>Opis kryterium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200" dirty="0" smtClean="0"/>
                            <a:t>Pkt.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831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pl-PL" sz="1100" dirty="0" smtClean="0">
                              <a:latin typeface="+mn-lt"/>
                            </a:rPr>
                            <a:t>9.</a:t>
                          </a:r>
                          <a:endParaRPr lang="pl-PL" sz="1100" dirty="0">
                            <a:latin typeface="+mn-lt"/>
                          </a:endParaRPr>
                        </a:p>
                      </a:txBody>
                      <a:tcPr anchor="ctr" anchorCtr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 sz="12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pl-PL" sz="12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pl-PL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Średni miesięczny koszt wsparcia na uczestnika w przypadku rozszerzenia oferty wsparcia w istniejących placówkach wsparcia dziennego nie przekracza kwoty 400 PLN.</a:t>
                          </a:r>
                          <a:r>
                            <a:rPr lang="pl-PL" sz="1200" dirty="0" smtClean="0">
                              <a:effectLst/>
                            </a:rPr>
                            <a:t> </a:t>
                          </a:r>
                        </a:p>
                        <a:p>
                          <a:endParaRPr lang="pl-PL" sz="1200" dirty="0" smtClean="0">
                            <a:effectLst/>
                          </a:endParaRPr>
                        </a:p>
                        <a:p>
                          <a:r>
                            <a:rPr lang="pl-PL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pl-PL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pl-PL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Wsparcie to obejmuje koszt rozszerzenia oferty w odniesieniu do jednego uczestnika, który korzysta z rozszerzonej oferty. W okresie realizacji projektu, średni miesięczny koszt przypadający na 1 uczestnika korzystającego z rozszerzonej oferty, nie przekracza kwoty 400 PLN. </a:t>
                          </a:r>
                          <a:endParaRPr lang="pl-PL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pl-PL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Spełnienie kryterium będzie oceniane na podstawie wartości projektu, liczby uczestników objętych wsparciem (korzystających z nowych miejsc i objętych nowa ofertą) oraz okresu realizacji projektu, w zakresie zgodności z poniższym wzorem: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𝑊𝑎𝑟𝑡𝑜</m:t>
                                    </m:r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ść </m:t>
                                    </m:r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𝑝𝑟𝑜𝑗𝑒𝑘𝑡𝑢</m:t>
                                    </m:r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𝑜𝑔</m:t>
                                    </m:r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ół</m:t>
                                    </m:r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𝑒𝑚</m:t>
                                    </m:r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≤ (</m:t>
                                    </m:r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pl-PL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× 750 </m:t>
                                </m:r>
                                <m:r>
                                  <a:rPr lang="pl-PL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𝑃𝐿𝑁</m:t>
                                </m:r>
                                <m:r>
                                  <a:rPr lang="pl-PL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pl-PL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× 400 </m:t>
                                </m:r>
                                <m:r>
                                  <a:rPr lang="pl-PL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𝑃𝐿𝑁</m:t>
                                </m:r>
                                <m:r>
                                  <a:rPr lang="pl-PL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)× </m:t>
                                </m:r>
                                <m:sSub>
                                  <m:sSubPr>
                                    <m:ctrlP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pl-PL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pl-PL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pl-PL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l-PL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pl-PL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pl-PL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 </a:t>
                          </a:r>
                          <a:r>
                            <a:rPr lang="pl-PL" sz="12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liczba uczestników korzystających z utworzonych miejsc</a:t>
                          </a:r>
                          <a:endParaRPr lang="pl-PL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l-PL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pl-PL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𝑜</m:t>
                                  </m:r>
                                </m:sub>
                              </m:sSub>
                            </m:oMath>
                          </a14:m>
                          <a:r>
                            <a:rPr lang="pl-PL" sz="12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 liczba uczestników korzystających z rozszerzonej </a:t>
                          </a:r>
                          <a:r>
                            <a:rPr lang="pl-PL" sz="12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oferty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l-PL" sz="12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pl-PL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l-PL" sz="1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pl-PL" sz="12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 okres realizacji projektu (liczba miesięcy)</a:t>
                          </a:r>
                          <a:endParaRPr lang="pl-PL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pl-PL" sz="12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Na potrzeby niniejszego kryterium do ustalenia okresu realizacji projektu liczy się każdy rozpoczęty miesiąc kalendarzowy, np. przyjmuje się, że w przypadku projektu trwającego od 5.10.2018 r. do 25.11.2019 r. okres realizacji wynosi 14 miesięcy.</a:t>
                          </a:r>
                          <a:endParaRPr lang="pl-PL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pl-PL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 przypadku objęcia uczestnika na nowo tworzonym miejscu rozszerzoną ofertą liczony jest on raz jako uczestnik korzystający z utworzonego miejsca.</a:t>
                          </a:r>
                        </a:p>
                        <a:p>
                          <a:r>
                            <a:rPr lang="pl-PL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Spełnienie kryterium jest warunkiem koniecznym do otrzymania dofinansowania. Ocena kryterium jest 0/1. Uzyskanie oceny „0” jest jednoznaczne z odrzuceniem projektu.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1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0/1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l-PL" sz="1100" dirty="0" smtClean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178244"/>
                  </p:ext>
                </p:extLst>
              </p:nvPr>
            </p:nvGraphicFramePr>
            <p:xfrm>
              <a:off x="81281" y="1337485"/>
              <a:ext cx="8910320" cy="52038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13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217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9462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25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21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2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Lp.</a:t>
                          </a:r>
                          <a:endParaRPr lang="pl-PL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2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Kryterium</a:t>
                          </a:r>
                          <a:endParaRPr lang="pl-PL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200" dirty="0" smtClean="0"/>
                            <a:t>Opis kryterium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200" dirty="0" smtClean="0"/>
                            <a:t>Pkt.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31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pl-PL" sz="1100" dirty="0" smtClean="0">
                              <a:latin typeface="+mn-lt"/>
                            </a:rPr>
                            <a:t>9.</a:t>
                          </a:r>
                          <a:endParaRPr lang="pl-PL" sz="1100" dirty="0">
                            <a:latin typeface="+mn-lt"/>
                          </a:endParaRPr>
                        </a:p>
                      </a:txBody>
                      <a:tcPr anchor="ctr" anchorCtr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 sz="12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pl-PL" sz="12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pl-PL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Średni miesięczny koszt wsparcia na uczestnika w przypadku rozszerzenia oferty wsparcia w istniejących placówkach wsparcia dziennego nie przekracza kwoty 400 PLN.</a:t>
                          </a:r>
                          <a:r>
                            <a:rPr lang="pl-PL" sz="1200" dirty="0" smtClean="0">
                              <a:effectLst/>
                            </a:rPr>
                            <a:t> </a:t>
                          </a:r>
                        </a:p>
                        <a:p>
                          <a:endParaRPr lang="pl-PL" sz="1200" dirty="0" smtClean="0">
                            <a:effectLst/>
                          </a:endParaRPr>
                        </a:p>
                        <a:p>
                          <a:r>
                            <a:rPr lang="pl-PL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pl-PL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pl-PL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9837" t="-7809" r="-9902" b="-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1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0/1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l-PL" sz="1100" dirty="0" smtClean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3373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KRYTERIA DOSTĘPU 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700169"/>
              </p:ext>
            </p:extLst>
          </p:nvPr>
        </p:nvGraphicFramePr>
        <p:xfrm>
          <a:off x="205740" y="1657978"/>
          <a:ext cx="8707149" cy="494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0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04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403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9753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</a:rPr>
                        <a:t>1.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partnerstwie podmiotów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różnych sektorów (publiczny, prywatny, społeczny).</a:t>
                      </a: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realizowany w partnerstwie podmiotów z różnych sektorów: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 partnerstwo z podmiotem ekonomii społecznej  (podmiot ekonomii społecznej może być  Liderem lub Partnerem projektu) - 10 pkt;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 partnerstwo  z podmiotem   z innego sektora - 5 pkt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Brak spełnienia ww. warunków lub partnerstwo z podmiotem z tego samego sektora – 0 pkt.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Punkty w ramach kryterium nie sumują się.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14967"/>
              </p:ext>
            </p:extLst>
          </p:nvPr>
        </p:nvGraphicFramePr>
        <p:xfrm>
          <a:off x="205739" y="1488249"/>
          <a:ext cx="8677002" cy="5033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56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26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56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829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48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</a:rPr>
                        <a:t>2.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wsparciem osoby wykluczone lub zagrożone wykluczeniem społecznym zamieszkujące: </a:t>
                      </a:r>
                    </a:p>
                    <a:p>
                      <a:pPr lvl="0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na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obszarach (w gminach) poniżej progu defaworyzacji określonego w Mazowieckim barometrze ubóstwa i wykluczenia społecznego i zwalczania ubóstwa, </a:t>
                      </a:r>
                    </a:p>
                    <a:p>
                      <a:pPr lvl="0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na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obszarach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wiejskich,</a:t>
                      </a:r>
                    </a:p>
                    <a:p>
                      <a:pPr lvl="0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na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obszarach (w gminach, miastach), gdzie nie ma placówek wsparcia dziennego dla dzieci i młodzieży.</a:t>
                      </a:r>
                      <a:endParaRPr lang="pl-PL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Podejmowane interwencje w ramach projektu będą realizowane: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SzPts val="1000"/>
                        <a:buFont typeface="Arial" panose="020B0604020202020204" pitchFamily="34" charset="0"/>
                        <a:buAutoNum type="arabicPeriod"/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obszarach poniżej progu </a:t>
                      </a:r>
                      <a:r>
                        <a:rPr lang="pl-PL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defaworyzacji</a:t>
                      </a: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3 pkt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SzPts val="1000"/>
                        <a:buFont typeface="Arial" panose="020B0604020202020204" pitchFamily="34" charset="0"/>
                        <a:buAutoNum type="arabicPeriod"/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obszarach wiejskich – 3 pkt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SzPts val="1000"/>
                        <a:buFont typeface="Arial" panose="020B0604020202020204" pitchFamily="34" charset="0"/>
                        <a:buAutoNum type="arabicPeriod"/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obszarach (w gminach, w miastach), gdzie nie ma placówek wsparcia dziennego – 3 pkt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Brak spełnienia ww. warunków lub brak informacji w tym zakresie – 0 pkt.</a:t>
                      </a: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Punkty w ramach kryterium sumują się.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9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187668"/>
              </p:ext>
            </p:extLst>
          </p:nvPr>
        </p:nvGraphicFramePr>
        <p:xfrm>
          <a:off x="205740" y="1488250"/>
          <a:ext cx="8767437" cy="5083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6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4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93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5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8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3.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dodatkowo:</a:t>
                      </a:r>
                    </a:p>
                    <a:p>
                      <a:pPr lvl="0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realizację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działań profilaktycznych wspierających rodzinę w pełnieniu funkcji opiekuńczo – wychowawczych 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i/lub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specjalistyczne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poradnictwo rodzinne dla rodzin przeżywających trudności w pełnieniu funkcji opiekuńczo - wychowawczych i/lub rodzin zastępczych.</a:t>
                      </a:r>
                      <a:endParaRPr lang="pl-PL" sz="12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Podejmowane interwencje w ramach projektu będą obejmowały realizację działań profilaktycznych wspierających rodzinę w pełnieniu funkcji opiekuńczo – wychowawczych i/lub specjalistyczne poradnictwo rodzinne dla rodzin przeżywających trudności w pełnieniu funkcji opiekuńczo - wychowawczych i/lub rodzin zastępczych – 5 pkt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pl-PL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578115"/>
              </p:ext>
            </p:extLst>
          </p:nvPr>
        </p:nvGraphicFramePr>
        <p:xfrm>
          <a:off x="205740" y="1488251"/>
          <a:ext cx="8817680" cy="5046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8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1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7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258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1127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4.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prowadzenie placówki wsparcia dziennego w formie pracy podwórkowej realizowanej przez wychowawcę.</a:t>
                      </a:r>
                      <a:endParaRPr lang="pl-PL" sz="12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Podejmowane interwencje w ramach projektu będą realizowane w formie pracy podwórkowej prowadzonej przez wychowawcę – 5 pkt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9151"/>
              </p:ext>
            </p:extLst>
          </p:nvPr>
        </p:nvGraphicFramePr>
        <p:xfrm>
          <a:off x="205739" y="1488250"/>
          <a:ext cx="8687051" cy="505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3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6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74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</a:rPr>
                        <a:t>5.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wykorzystuje </a:t>
                      </a:r>
                      <a:r>
                        <a:rPr lang="pl-PL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zwalidowane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produkty finalne (rozwiązania, instrumenty, narzędzia i metody pracy) wypracowane w ramach projektów innowacyjnych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Programie Operacyjnym Kapitał Ludzki oraz Programie Inicjatywy Wspólnotowej EQUAL.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wdrożenie bardziej skutecznych i efektywnych rozwiązań, instrumentów, narzędzi i metod pracy wypracowanych w ramach projektów innowacyjnych Programu Operacyjnego Kapitał Ludzki oraz Programie Inicjatywy Wspólnotowej EQUAL –  3 pkt.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421418"/>
              </p:ext>
            </p:extLst>
          </p:nvPr>
        </p:nvGraphicFramePr>
        <p:xfrm>
          <a:off x="205739" y="1488250"/>
          <a:ext cx="8687051" cy="505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3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6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74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01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16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6.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programem rewitalizacji obowiązującym na obszarze, na którym jest realizowany.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obowiązującym programem rewitalizacji - 3 pkt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350171"/>
              </p:ext>
            </p:extLst>
          </p:nvPr>
        </p:nvGraphicFramePr>
        <p:xfrm>
          <a:off x="205739" y="1488250"/>
          <a:ext cx="8687051" cy="505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3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6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74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01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16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7.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 Obszarem Strategicznej Interwencji (OSI problemowymi).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Obszarem Strategicznej Interwencji (OSI problemowymi) - 3 pkt.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Kryteria dostępu </a:t>
            </a:r>
            <a:r>
              <a:rPr lang="pl-PL" sz="2800" dirty="0" smtClean="0">
                <a:latin typeface="+mn-lt"/>
              </a:rPr>
              <a:t>oraz </a:t>
            </a:r>
            <a:r>
              <a:rPr lang="pl-PL" sz="2800" dirty="0">
                <a:latin typeface="+mn-lt"/>
              </a:rPr>
              <a:t>szczegółowe merytoryczne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 </a:t>
            </a:r>
            <a:r>
              <a:rPr lang="pl-PL" sz="2800" dirty="0">
                <a:latin typeface="+mn-lt"/>
              </a:rPr>
              <a:t>na lata 2014 – </a:t>
            </a:r>
            <a:r>
              <a:rPr lang="pl-PL" sz="2800" dirty="0" smtClean="0">
                <a:latin typeface="+mn-lt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latin typeface="+mn-lt"/>
              </a:rPr>
              <a:t>DZIAŁANIE 9.2 USŁUGI </a:t>
            </a:r>
            <a:r>
              <a:rPr lang="pl-PL" sz="2800" dirty="0" smtClean="0">
                <a:latin typeface="+mn-lt"/>
              </a:rPr>
              <a:t>SPOŁECZNE I USŁUGI OPIEKI ZDROWOTNEJ</a:t>
            </a:r>
            <a:endParaRPr lang="pl-PL" sz="28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6616" y="1627504"/>
            <a:ext cx="850602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Poddziałanie 9.2.1 (9iv)</a:t>
            </a: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r>
              <a:rPr lang="pl-PL" sz="2400" b="1" dirty="0">
                <a:latin typeface="+mn-lt"/>
              </a:rPr>
              <a:t>Typ </a:t>
            </a:r>
            <a:r>
              <a:rPr lang="pl-PL" sz="2400" b="1" dirty="0" smtClean="0">
                <a:latin typeface="+mn-lt"/>
              </a:rPr>
              <a:t>projektów: </a:t>
            </a:r>
          </a:p>
          <a:p>
            <a:r>
              <a:rPr lang="pl-PL" sz="2400" b="1" dirty="0" smtClean="0">
                <a:latin typeface="+mn-lt"/>
              </a:rPr>
              <a:t>Rozwój usług społecznych w celu integracji dzieci i młodzieży z grup szczególnie narażonych na wykluczenie społeczne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975965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1.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Okres realizacji projektu wynosi maksymalnie 24 miesiące.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zapisów we wniosku o  dofinansowanie.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Ograniczony czas realizacji projektu będzie skutkował precyzyjnym planowaniem przez Wnioskodawców zamierzonych przedsięwzięć, co wpłynie na zwiększenie efektywności wsparcia oraz przyczyni się do osiągnięcia zakładanych rezultatów.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540753"/>
              </p:ext>
            </p:extLst>
          </p:nvPr>
        </p:nvGraphicFramePr>
        <p:xfrm>
          <a:off x="223520" y="1534160"/>
          <a:ext cx="8646162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1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90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56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848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81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</a:rPr>
                        <a:t>2.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przypadku, gdy projekt obejmuje wsparciem istniejące placówki wsparcia dziennego, nastąpi zwiększenie liczby miejsc w tych placówkach lub rozszerzenie oferty wsparcia.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będzie oceniane na podstawie deklaracji Wnioskodawcy. 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Rozszerzenie oferty polega na zapewnieniu nowych, dotychczas nie realizowanych usług wsparcia w ramach danej placówki lub rozszerzenie wsparcia dotychczas oferowanego dla większej liczby lub dla wszystkich dzieci uczęszczających do placówki.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wynika z </a:t>
                      </a:r>
                      <a:r>
                        <a:rPr lang="pl-PL" sz="1200" i="1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przypadku, gdy w projekcie przewidziano wyłącznie tworzenie nowych placówek wsparcia dziennego, w karcie oceny wniosku powinna zostać zaznaczona odpowiedź „Nie dotyczy”.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0/1</a:t>
                      </a:r>
                    </a:p>
                    <a:p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376194"/>
              </p:ext>
            </p:extLst>
          </p:nvPr>
        </p:nvGraphicFramePr>
        <p:xfrm>
          <a:off x="223520" y="1330039"/>
          <a:ext cx="8757919" cy="528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2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096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8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07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2399"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latin typeface="+mn-lt"/>
                        </a:rPr>
                        <a:t>3.</a:t>
                      </a:r>
                      <a:endParaRPr lang="pl-PL" sz="11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trwałość miejsc świadczenia usług społecznych utworzonych w ramach projektu w placówkach wsparcia dziennego po zakończeniu realizacji projektu, co najmniej przez okres odpowiadający okresowi realizacji projektu.</a:t>
                      </a:r>
                      <a:r>
                        <a:rPr lang="pl-PL" sz="120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deklaracji Wnioskodawcy dotyczącej zapewnienia trwałości utworzonych miejsc świadczenia usług społecznych w placówkach wsparcia dziennego po zakończeniu realizacji projektu co najmniej przez okres odpowiadający okresowi realizacji projektu.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Trwałość jest rozumiana, jako instytucjonalna gotowość podmiotów do świadczenia  usług pomocy w opiece i wychowaniu dziecka w ramach placówek wsparcia dziennego.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 RPO weryfikuje spełnienie powyższego warunku po upływie okresu wskazanego w umowie o dofinansowanie projektu.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z </a:t>
                      </a:r>
                      <a:r>
                        <a:rPr lang="pl-PL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2014-2020. 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przypadku, gdy w projekcie nie przewidziano działań, o których mowa w treści kryterium, w karcie oceny wniosku powinna zostać zaznaczona odpowiedź „Nie dotyczy”.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+mn-lt"/>
                        </a:rPr>
                        <a:t>0/1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1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992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80903"/>
              </p:ext>
            </p:extLst>
          </p:nvPr>
        </p:nvGraphicFramePr>
        <p:xfrm>
          <a:off x="132080" y="1425289"/>
          <a:ext cx="8768079" cy="515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89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95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482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3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4.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dla rodzin/dzieci z rodzin przeżywających trudności w wypełnianiu funkcji opiekuńczo-wychowawczych odbywa się na podstawie ścieżki reintegracji.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deklaracji Wnioskodawcy.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z </a:t>
                      </a:r>
                      <a:r>
                        <a:rPr lang="pl-PL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Ścieżka reintegracji powinna zostać stworzona indywidualnie dla każdej rodziny/ dziecka i uwzględniać diagnozę sytuacji problemowej, zasobów, potencjału, predyspozycji, potrzeb uczestnika.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Celem zastosowania kryterium jest zapewnienie zindywidualizowanego i kompleksowego wsparcia dla rodziny/dziecka.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59311"/>
              </p:ext>
            </p:extLst>
          </p:nvPr>
        </p:nvGraphicFramePr>
        <p:xfrm>
          <a:off x="81281" y="1337485"/>
          <a:ext cx="8910320" cy="520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1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946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2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5.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Preferowane do objęcia wsparciem w ramach projektu są osoby korzystające z Programu Operacyjnego Pomoc Żywnościowa 2014-2020 (PO PŻ).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deklaracji Wnioskodawcy. Wnioskodawca jest zobowiązany do zawarcia we wniosku o dofinansowanie deklaracji dotyczącej zapewnienia, że preferowane do objęcia wsparciem w ramach projektu są osoby korzystające z Programu Operacyjnego Pomoc Żywnościowa 2014-2020 (PO PŻ).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z RPO WM 2014-2020 oraz z 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Należy pamiętać, że zakres wsparcia dla osób korzystających z PO PŻ nie może powielać działań, które dana osoba otrzymała lub otrzymuje z PO PŻ w ramach działań towarzyszących, o których mowa w PO PŻ.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Katalog usług realizowanych w ramach PO PŻ oraz podmioty uczestniczące w jego realizacji zostaną wymienione w Regulaminie konkursu.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3373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117244"/>
              </p:ext>
            </p:extLst>
          </p:nvPr>
        </p:nvGraphicFramePr>
        <p:xfrm>
          <a:off x="81281" y="1337485"/>
          <a:ext cx="8910320" cy="520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1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946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2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6.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placówkach wsparcia dziennego prowadzonych w formie opiekuńczej lub podwórkowej realizowane są zajęcia rozwijające, co najmniej dwie z ośmiu kompetencji kluczowych, zgodnie ze zdiagnozowanymi potrzebami: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porozumiewanie się w języku ojczystym,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porozumiewanie się w językach obcych;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kompetencje matematyczne i podstawowe kompetencje naukowo-techniczne;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kompetencje informatyczne;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umiejętność uczenia się;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kompetencje społeczne i obywatelskie;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inicjatywność i przedsiębiorczość;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świadomość i ekspresja kulturalna.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wskazania przez wnioskodawcę planowanej we wniosku formy prowadzenia placówki wsparcia dziennego (opiekuńcza, specjalistyczna lub podwórkowa) oraz w przypadku placówek w formie opiekuńczej lub podwórkowej, deklaracji Wnioskodawcy dotyczącej zapewnienia prowadzenia zajęć rozwijających kompetencje kluczowe.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z </a:t>
                      </a:r>
                      <a:r>
                        <a:rPr lang="pl-PL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przypadku, gdy w projekcie nie przewidziano działań dotyczących placówek wsparcia dziennego w formie opiekuńczej lub podwórkowej, w karcie oceny wniosku powinna zostać zaznaczona odpowiedź „Nie dotyczy”.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3373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4552</TotalTime>
  <Words>1870</Words>
  <Application>Microsoft Office PowerPoint</Application>
  <PresentationFormat>Pokaz na ekranie (4:3)</PresentationFormat>
  <Paragraphs>240</Paragraphs>
  <Slides>20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Jagodzińska Edyta</cp:lastModifiedBy>
  <cp:revision>704</cp:revision>
  <dcterms:created xsi:type="dcterms:W3CDTF">2015-04-20T12:46:14Z</dcterms:created>
  <dcterms:modified xsi:type="dcterms:W3CDTF">2017-09-14T07:37:20Z</dcterms:modified>
</cp:coreProperties>
</file>