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7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415" r:id="rId9"/>
    <p:sldId id="408" r:id="rId10"/>
    <p:sldId id="416" r:id="rId11"/>
    <p:sldId id="410" r:id="rId12"/>
    <p:sldId id="411" r:id="rId13"/>
    <p:sldId id="412" r:id="rId14"/>
    <p:sldId id="413" r:id="rId15"/>
    <p:sldId id="387" r:id="rId1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7085" autoAdjust="0"/>
  </p:normalViewPr>
  <p:slideViewPr>
    <p:cSldViewPr snapToGrid="0">
      <p:cViewPr varScale="1">
        <p:scale>
          <a:sx n="94" d="100"/>
          <a:sy n="94" d="100"/>
        </p:scale>
        <p:origin x="4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2017-07-11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16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37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407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14 lipca </a:t>
            </a:r>
            <a:r>
              <a:rPr lang="pl-PL" dirty="0" smtClean="0">
                <a:latin typeface="+mj-lt"/>
              </a:rPr>
              <a:t>2017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942021"/>
              </p:ext>
            </p:extLst>
          </p:nvPr>
        </p:nvGraphicFramePr>
        <p:xfrm>
          <a:off x="205740" y="1657978"/>
          <a:ext cx="8707149" cy="49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/>
                <a:gridCol w="3260392"/>
                <a:gridCol w="3820492"/>
                <a:gridCol w="914401"/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097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2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jest skierowany  wyłącznie do osób z jednej lub kilku z niżej wymienionych grup:</a:t>
                      </a:r>
                      <a:endParaRPr lang="pl-PL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osoby doświadczające wielokrotnego wykluczenia,</a:t>
                      </a:r>
                      <a:endParaRPr lang="pl-PL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osoby o znacznym lub umiarkowanym stopniu niepełnosprawności,</a:t>
                      </a:r>
                      <a:endParaRPr lang="pl-PL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osoby z niepełnosprawnością sprzężoną,</a:t>
                      </a:r>
                      <a:endParaRPr lang="pl-PL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osoby z zaburzeniami psychicznymi, </a:t>
                      </a:r>
                      <a:b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tym osoby z niepełnosprawnością intelektualną i osoby z całościowymi zaburzeniami rozwojowymi,</a:t>
                      </a:r>
                      <a:endParaRPr lang="pl-PL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osoby zamieszkujące na obszarach (w gminach) poniżej progu defaworyzacji określonego w Mazowieckim barometrze ubóstwa i wykluczenia społecznego.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skierowany  wyłącznie do osób: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doświadczających wielokrotnego wykluczenia, o znacznym lub umiarkowanym stopniu niepełnosprawności, z niepełnosprawnością sprzężoną, z zaburzeniami psychicznymi, w tym z niepełnosprawnością intelektualną i z całościowymi zaburzeniami rozwojowymi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pkt,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zamieszkujących na obszarach (w gminach) poniżej progu defaworyzacji określonego w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Mazowieckim barometrze ubóstwa </a:t>
                      </a:r>
                      <a:b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wykluczenia społecznego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5 pkt.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sumują się.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85730"/>
              </p:ext>
            </p:extLst>
          </p:nvPr>
        </p:nvGraphicFramePr>
        <p:xfrm>
          <a:off x="205739" y="1488249"/>
          <a:ext cx="8677002" cy="507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/>
                <a:gridCol w="3575608"/>
                <a:gridCol w="3226388"/>
                <a:gridCol w="1165608"/>
              </a:tblGrid>
              <a:tr h="6882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4484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3.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różnych sektorów (publiczny, prywatny, społeczny).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różnych sektorów: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1. Za partnerstwo podmiotów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trzech różnych sektorów -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Za partnerstwo podmiotów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dwóch różnych sektorów–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97544"/>
              </p:ext>
            </p:extLst>
          </p:nvPr>
        </p:nvGraphicFramePr>
        <p:xfrm>
          <a:off x="205740" y="1488250"/>
          <a:ext cx="8767437" cy="511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/>
                <a:gridCol w="2634584"/>
                <a:gridCol w="4396728"/>
                <a:gridCol w="1019333"/>
              </a:tblGrid>
              <a:tr h="6951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821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4.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 Obszarem Strategicznej Interwencji (OSI problemowymi).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problemowymi)-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04684"/>
              </p:ext>
            </p:extLst>
          </p:nvPr>
        </p:nvGraphicFramePr>
        <p:xfrm>
          <a:off x="205740" y="1488251"/>
          <a:ext cx="8817680" cy="504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99"/>
                <a:gridCol w="3398185"/>
                <a:gridCol w="3821388"/>
                <a:gridCol w="877208"/>
              </a:tblGrid>
              <a:tr h="7625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0112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5.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wykorzystuje zwalidowane produkty finalne (rozwiązania, instrumenty, narzędzia i metody pracy) wypracowane w ramach projektów innowacyjnych w Programie Operacyjnym Kapitał Ludzki oraz Programie Inicjatywy Wspólnotowej EQUAL.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wdrożenie bardziej skutecznych i efektywnych rozwiązań, instrumentów, narzędzi i metod pracy wypracowanych w ramach projektów innowacyjnych w Programie Operacyjnym Kapitał Ludzki oraz Programie Inicjatywy Wspólnotowej EQUAL – 2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2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70324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6.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programem rewitalizacji obowiązującym na obszarze, na którym jest realizowany.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-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spełnienia ww. warunków lub brak informacji w tym zakresie –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Działanie 9.1 </a:t>
            </a:r>
            <a:r>
              <a:rPr lang="pl-PL" sz="2800" dirty="0">
                <a:latin typeface="+mn-lt"/>
              </a:rPr>
              <a:t>Aktywizacja społeczno-zawodowa osób wykluczonych i przeciwdziałanie wykluczeniu </a:t>
            </a:r>
            <a:r>
              <a:rPr lang="pl-PL" sz="2800" dirty="0" smtClean="0">
                <a:latin typeface="+mn-lt"/>
              </a:rPr>
              <a:t>społecznemu.</a:t>
            </a:r>
            <a:endParaRPr lang="pl-PL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Działanie 9.1 (9i)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projektu: </a:t>
            </a:r>
          </a:p>
          <a:p>
            <a:r>
              <a:rPr lang="pl-PL" sz="2400" b="1" dirty="0" smtClean="0">
                <a:latin typeface="+mn-lt"/>
              </a:rPr>
              <a:t>Integracja </a:t>
            </a:r>
            <a:r>
              <a:rPr lang="pl-PL" sz="2400" b="1" dirty="0">
                <a:latin typeface="+mn-lt"/>
              </a:rPr>
              <a:t>społeczna i aktywizacja zawodowa osób zagrożonych wykluczeniem społecznym ze szczególnym uwzględnieniem osób z </a:t>
            </a:r>
            <a:r>
              <a:rPr lang="pl-PL" sz="2400" b="1" dirty="0" smtClean="0">
                <a:latin typeface="+mn-lt"/>
              </a:rPr>
              <a:t>niepełnosprawnościami.</a:t>
            </a:r>
            <a:endParaRPr lang="pl-PL" sz="2400" dirty="0">
              <a:latin typeface="+mn-lt"/>
            </a:endParaRPr>
          </a:p>
          <a:p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04805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/>
                <a:gridCol w="1732349"/>
                <a:gridCol w="5374640"/>
                <a:gridCol w="1026159"/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1.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wynosi 24 miesiące.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Spełnienie kryterium będzie oceniane na podstawie zapisów we wniosku o dofinansowanie (punkt A6. Planowany okres realizacji projektu).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Jednocześnie określony przedział czasowy powinien pozwolić na objęcie wszystkich uczestników projektu zakładanymi formami wsparcia, dając również możliwość podjęcia działań zaradczych w przypadku trudności w realizacji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Spełnienie kryterium jest warunkiem koniecznym do otrzymania dofinansowania.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 Ocena kryterium jest 0/1. Uzyskanie oceny „0” jest jednoznaczne z odrzuceniem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08178"/>
              </p:ext>
            </p:extLst>
          </p:nvPr>
        </p:nvGraphicFramePr>
        <p:xfrm>
          <a:off x="223520" y="1534160"/>
          <a:ext cx="8646162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63"/>
                <a:gridCol w="1751149"/>
                <a:gridCol w="5390168"/>
                <a:gridCol w="995682"/>
              </a:tblGrid>
              <a:tr h="52848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33815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na uczestnika nie przekracza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kwoty 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14 000 PLN.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6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Spełnienie kryterium będzie oceniane na podstawie budżetu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W ramach kryterium weryfikowany jest średni koszt przypadający na jednego uczestnika projektu. Średni koszt wsparcia  stanowi iloraz wartości projektu (w tym również wkład własny  i koszty  pośrednie) i liczby uczestników projektu.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Zastosowanie kryterium wynika z zapisów Regionalnego Programu Operacyjnego Województwa Mazowieckiego 2014-2020.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600" dirty="0" smtClean="0"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52174"/>
              </p:ext>
            </p:extLst>
          </p:nvPr>
        </p:nvGraphicFramePr>
        <p:xfrm>
          <a:off x="223520" y="1341121"/>
          <a:ext cx="8686801" cy="534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691"/>
                <a:gridCol w="1945143"/>
                <a:gridCol w="5197839"/>
                <a:gridCol w="895128"/>
              </a:tblGrid>
              <a:tr h="72258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611416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każdego uczestnika projektu odbywa się na podstawie: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ścieżki reintegracji i  kontraktu socjalnego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ścieżki reintegracji i umowy na wzór kontraktu socjalnego.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Spełnienie kryterium będzie oceniane na podstawie deklaracji Wnioskodawcy.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Wnioskodawca jest zobowiązany do zawarcia we wniosku o dofinansowanie deklaracji, iż wsparcie każdego uczestnika projektu będzie się odbywało na podstawie ścieżki reintegracji i  kontraktu socjalnego lub ścieżki reintegracji ii umowy na wzór kontraktu socjalnego.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Ścieżka reintegracji powinna zostać stworzona indywidualnie dla każdej osoby i uwzględniać diagnozę sytuacji problemowej, zasobów, potencjału, predyspozycji, potrzeb uczestnika.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Kontrakt socjalny obowiązkowo zawierają podmioty zobowiązane do tego przepisami prawa krajowego. W pozostałych przypadkach zawierana umowa na wzór kontraktu socjalnego określająca uprawnienia i zobowiązania stron umowy w ramach wspólnie podejmowanych działań zmierzających do przezwyciężenia trudnej sytuacji życiowej uczestnika. Celem zastosowania kryterium jest zapewnienie zindywidualizowanego  i kompleksowego wsparcia dla konkretnej osoby.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09505"/>
              </p:ext>
            </p:extLst>
          </p:nvPr>
        </p:nvGraphicFramePr>
        <p:xfrm>
          <a:off x="223520" y="1330039"/>
          <a:ext cx="875791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84"/>
                <a:gridCol w="2169605"/>
                <a:gridCol w="5192454"/>
                <a:gridCol w="948876"/>
              </a:tblGrid>
              <a:tr h="4607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476239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4</a:t>
                      </a:r>
                      <a:r>
                        <a:rPr lang="pl-PL" sz="1600" dirty="0" smtClean="0">
                          <a:latin typeface="+mn-lt"/>
                        </a:rPr>
                        <a:t>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Preferowane do objęcia wsparciem w ramach projektu są osoby korzystające z Programu Operacyjnego Pomoc Żywnościowa 2014-2020 (PO PŻ).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będzie oceniane na podstawie deklaracji Wnioskodawcy.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Wnioskodawca jest zobowiązany do zawarcia we wniosku o dofinansowanie deklaracji dotyczącej zapewnienia, że preferowane do objęcia wsparciem w ramach projektu są osoby korzystające z Programu Operacyjnego Pomoc Żywnościowa 2014-2020 (PO PŻ). Kryterium wynika z RPO WM 2014-2020 oraz z 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Należy pamiętać, że zakres wsparcia dla osób korzystających z PO PŻ nie może powielać działań, które dana osoba otrzymała lub otrzymuje z PO PŻ w ramach działań towarzyszących, o których mowa w PO PŻ.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Katalog usług realizowanych w ramach PO PŻ oraz podmioty uczestniczące w jego realizacji zostaną wymienione w Regulaminie konkursu.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latin typeface="+mn-lt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n-lt"/>
                        </a:rPr>
                        <a:t>0/1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96347"/>
              </p:ext>
            </p:extLst>
          </p:nvPr>
        </p:nvGraphicFramePr>
        <p:xfrm>
          <a:off x="81281" y="1337485"/>
          <a:ext cx="8910320" cy="52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8"/>
                <a:gridCol w="2221771"/>
                <a:gridCol w="5594621"/>
                <a:gridCol w="532570"/>
              </a:tblGrid>
              <a:tr h="3721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Pkt.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483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osiągnięcie wśród uczestników projektu wskaźników efektywności społecznej  i efektywności zatrudnieniowej: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odniesieniu do osób zagrożonych ubóstwem lub wykluczeniem społecznym minimalny poziom efektywności społecznej wynosi 34%, a minimalny poziom efektywności zatrudnieniowej wynosi 22%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odniesieniu do osób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znacznym stopniu niepełnosprawności, osób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niepełnosprawnością intelektualną oraz osób z niepełnosprawnościami sprzężonymi minimalny poziom efektywności społecznej wynosi 34%,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minimalny poziom efektywności zatrudnieniowej wynosi 12%.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wartości następujących wskaźników: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zagrożonych ubóstwem lub wykluczeniem społecznym, które dokonały postępu w aktywizacji społecznej (efektywność społeczna).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zagrożonych ubóstwem lub wykluczeniem społecznym, które podjęły zatrudnienie (efektywność zatrudnieniowa).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o znacznym stopniu niepełnosprawności, osób z niepełnosprawnością intelektualną oraz osób z niepełnosprawnościami sprzężonymi, które dokonały postępu w aktywizacji społecznej (efektywność społeczna).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o znacznym stopniu niepełnosprawności, osób z niepełnosprawnością intelektualną oraz osób z niepełnosprawnościami sprzężonymi, które podjęły zatrudnienie (efektywność zatrudnieniowa).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społeczna i efektywność zatrudnieniowa są mierzone rozłącznie w odniesieniu do osób zagrożonych ubóstwem lub wykluczeniem społecznym oraz w odniesieniu do osób o znacznym stopniu niepełnosprawności, osób z niepełnosprawnością intelektualną i osób z niepełnosprawnościami sprzężonymi.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Wytycznych w zakresie realizacji przedsięwzięć  w obszarze włączenia społecznego i zwalczania ubóstwa z wykorzystaniem środków Europejskiego Funduszu Społecznego i Europejskiego Funduszu Rozwoju Regionalnego na lata 2014-2020.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 poziomy efektywności społecznej i efektywności zatrudnieniowej zostały określone przez Ministerstwo Rozwoju.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7375"/>
            <a:ext cx="337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16959"/>
              </p:ext>
            </p:extLst>
          </p:nvPr>
        </p:nvGraphicFramePr>
        <p:xfrm>
          <a:off x="205740" y="1657978"/>
          <a:ext cx="8707149" cy="49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/>
                <a:gridCol w="3260392"/>
                <a:gridCol w="3820492"/>
                <a:gridCol w="914401"/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097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1</a:t>
                      </a:r>
                      <a:r>
                        <a:rPr lang="pl-PL" sz="1200" dirty="0" smtClean="0">
                          <a:latin typeface="+mn-lt"/>
                        </a:rPr>
                        <a:t>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wsparciem osoby 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niepełnosprawnością. 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z niepełnosprawnością stanowią minimum: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 uczestników projektu- 12 pkt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 uczestników projektu- 8 pkt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uczestników projektu- 4 pkt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4344</TotalTime>
  <Words>1239</Words>
  <Application>Microsoft Office PowerPoint</Application>
  <PresentationFormat>Pokaz na ekranie (4:3)</PresentationFormat>
  <Paragraphs>167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679</cp:revision>
  <dcterms:created xsi:type="dcterms:W3CDTF">2015-04-20T12:46:14Z</dcterms:created>
  <dcterms:modified xsi:type="dcterms:W3CDTF">2017-07-11T07:56:11Z</dcterms:modified>
</cp:coreProperties>
</file>