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21"/>
  </p:notesMasterIdLst>
  <p:sldIdLst>
    <p:sldId id="258" r:id="rId2"/>
    <p:sldId id="345" r:id="rId3"/>
    <p:sldId id="382" r:id="rId4"/>
    <p:sldId id="354" r:id="rId5"/>
    <p:sldId id="396" r:id="rId6"/>
    <p:sldId id="388" r:id="rId7"/>
    <p:sldId id="397" r:id="rId8"/>
    <p:sldId id="417" r:id="rId9"/>
    <p:sldId id="415" r:id="rId10"/>
    <p:sldId id="408" r:id="rId11"/>
    <p:sldId id="416" r:id="rId12"/>
    <p:sldId id="410" r:id="rId13"/>
    <p:sldId id="411" r:id="rId14"/>
    <p:sldId id="412" r:id="rId15"/>
    <p:sldId id="413" r:id="rId16"/>
    <p:sldId id="419" r:id="rId17"/>
    <p:sldId id="420" r:id="rId18"/>
    <p:sldId id="421" r:id="rId19"/>
    <p:sldId id="387" r:id="rId20"/>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87085" autoAdjust="0"/>
  </p:normalViewPr>
  <p:slideViewPr>
    <p:cSldViewPr snapToGrid="0">
      <p:cViewPr varScale="1">
        <p:scale>
          <a:sx n="100" d="100"/>
          <a:sy n="100" d="100"/>
        </p:scale>
        <p:origin x="-607" y="-79"/>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latin typeface="Arial" charset="0"/>
                <a:cs typeface="Arial" charset="0"/>
              </a:defRPr>
            </a:lvl1pPr>
          </a:lstStyle>
          <a:p>
            <a:pPr>
              <a:defRPr/>
            </a:pPr>
            <a:endParaRPr lang="pl-PL" dirty="0"/>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eaLnBrk="0" hangingPunct="0">
              <a:defRPr sz="1200">
                <a:latin typeface="Arial" charset="0"/>
                <a:cs typeface="Arial" charset="0"/>
              </a:defRPr>
            </a:lvl1pPr>
          </a:lstStyle>
          <a:p>
            <a:pPr>
              <a:defRPr/>
            </a:pPr>
            <a:fld id="{4ADC4977-FD33-4CB2-991C-A68D841B0620}" type="datetimeFigureOut">
              <a:rPr lang="pl-PL"/>
              <a:pPr>
                <a:defRPr/>
              </a:pPr>
              <a:t>2017-12-04</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0" hangingPunct="0">
              <a:defRPr sz="1200">
                <a:latin typeface="Arial" charset="0"/>
                <a:cs typeface="Arial" charset="0"/>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0" hangingPunct="0">
              <a:defRPr sz="1200">
                <a:latin typeface="Arial" charset="0"/>
                <a:cs typeface="Arial" charset="0"/>
              </a:defRPr>
            </a:lvl1pPr>
          </a:lstStyle>
          <a:p>
            <a:pPr>
              <a:defRPr/>
            </a:pPr>
            <a:fld id="{4034C956-B754-4C75-8DEC-855A05BAA6E4}" type="slidenum">
              <a:rPr lang="pl-PL"/>
              <a:pPr>
                <a:defRPr/>
              </a:pPr>
              <a:t>‹#›</a:t>
            </a:fld>
            <a:endParaRPr lang="pl-PL" dirty="0"/>
          </a:p>
        </p:txBody>
      </p:sp>
    </p:spTree>
    <p:extLst>
      <p:ext uri="{BB962C8B-B14F-4D97-AF65-F5344CB8AC3E}">
        <p14:creationId xmlns:p14="http://schemas.microsoft.com/office/powerpoint/2010/main" val="128817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a:t>
            </a:fld>
            <a:endParaRPr lang="pl-PL" dirty="0"/>
          </a:p>
        </p:txBody>
      </p:sp>
    </p:spTree>
    <p:extLst>
      <p:ext uri="{BB962C8B-B14F-4D97-AF65-F5344CB8AC3E}">
        <p14:creationId xmlns:p14="http://schemas.microsoft.com/office/powerpoint/2010/main" val="299646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6</a:t>
            </a:fld>
            <a:endParaRPr lang="pl-PL" dirty="0"/>
          </a:p>
        </p:txBody>
      </p:sp>
    </p:spTree>
    <p:extLst>
      <p:ext uri="{BB962C8B-B14F-4D97-AF65-F5344CB8AC3E}">
        <p14:creationId xmlns:p14="http://schemas.microsoft.com/office/powerpoint/2010/main" val="251616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7</a:t>
            </a:fld>
            <a:endParaRPr lang="pl-PL" dirty="0"/>
          </a:p>
        </p:txBody>
      </p:sp>
    </p:spTree>
    <p:extLst>
      <p:ext uri="{BB962C8B-B14F-4D97-AF65-F5344CB8AC3E}">
        <p14:creationId xmlns:p14="http://schemas.microsoft.com/office/powerpoint/2010/main" val="380737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14</a:t>
            </a:fld>
            <a:endParaRPr lang="pl-PL" dirty="0"/>
          </a:p>
        </p:txBody>
      </p:sp>
    </p:spTree>
    <p:extLst>
      <p:ext uri="{BB962C8B-B14F-4D97-AF65-F5344CB8AC3E}">
        <p14:creationId xmlns:p14="http://schemas.microsoft.com/office/powerpoint/2010/main" val="1824075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BD6A8B90-6C0E-4806-8360-90AA373B438D}" type="slidenum">
              <a:rPr lang="pl-PL" altLang="pl-PL"/>
              <a:pPr>
                <a:defRPr/>
              </a:pPr>
              <a:t>‹#›</a:t>
            </a:fld>
            <a:endParaRPr lang="pl-PL" alt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433631DF-8575-42C4-8AD1-3B269E395D27}" type="slidenum">
              <a:rPr lang="pl-PL" altLang="pl-PL"/>
              <a:pPr>
                <a:defRPr/>
              </a:pPr>
              <a:t>‹#›</a:t>
            </a:fld>
            <a:endParaRPr lang="pl-PL" alt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2FBB99B-23B4-4013-8B33-E8D8CB9BEB84}" type="slidenum">
              <a:rPr lang="pl-PL" altLang="pl-PL"/>
              <a:pPr>
                <a:defRPr/>
              </a:pPr>
              <a:t>‹#›</a:t>
            </a:fld>
            <a:endParaRPr lang="pl-PL" alt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8B98E5-012B-49B4-9B54-CB9E11C2C4DB}" type="slidenum">
              <a:rPr lang="pl-PL" altLang="pl-PL"/>
              <a:pPr>
                <a:defRPr/>
              </a:pPr>
              <a:t>‹#›</a:t>
            </a:fld>
            <a:endParaRPr lang="pl-PL" alt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lide Number Placeholder 5"/>
          <p:cNvSpPr>
            <a:spLocks noGrp="1"/>
          </p:cNvSpPr>
          <p:nvPr>
            <p:ph type="sldNum" sz="quarter" idx="10"/>
          </p:nvPr>
        </p:nvSpPr>
        <p:spPr/>
        <p:txBody>
          <a:bodyPr/>
          <a:lstStyle>
            <a:lvl1pPr>
              <a:defRPr/>
            </a:lvl1pPr>
          </a:lstStyle>
          <a:p>
            <a:pPr>
              <a:defRPr/>
            </a:pPr>
            <a:fld id="{1C30E1F0-A00C-4175-B12B-4C125BF8CFAD}" type="slidenum">
              <a:rPr lang="pl-PL" altLang="pl-PL"/>
              <a:pPr>
                <a:defRPr/>
              </a:pPr>
              <a:t>‹#›</a:t>
            </a:fld>
            <a:endParaRPr lang="pl-PL" alt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084E926B-0BD4-4C23-BDAA-30628419D81A}" type="slidenum">
              <a:rPr lang="pl-PL" altLang="pl-PL"/>
              <a:pPr>
                <a:defRPr/>
              </a:pPr>
              <a:t>‹#›</a:t>
            </a:fld>
            <a:endParaRPr lang="pl-PL" alt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E19CFDE1-7393-4D72-A34E-0CA0C697B847}" type="slidenum">
              <a:rPr lang="pl-PL" altLang="pl-PL"/>
              <a:pPr>
                <a:defRPr/>
              </a:pPr>
              <a:t>‹#›</a:t>
            </a:fld>
            <a:endParaRPr lang="pl-PL" alt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1465B12-73B9-4C5B-BB76-800E2755E565}" type="slidenum">
              <a:rPr lang="pl-PL" altLang="pl-PL"/>
              <a:pPr>
                <a:defRPr/>
              </a:pPr>
              <a:t>‹#›</a:t>
            </a:fld>
            <a:endParaRPr lang="pl-PL" alt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CE374A99-F21A-4BDC-8AA6-FE0DB6330B36}" type="slidenum">
              <a:rPr lang="pl-PL" altLang="pl-PL"/>
              <a:pPr>
                <a:defRPr/>
              </a:pPr>
              <a:t>‹#›</a:t>
            </a:fld>
            <a:endParaRPr lang="pl-PL" alt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2D4C8389-493D-4519-ADBD-AC2150272C8C}"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Obraz 6" descr="UnijneFE_PR-LOGO-UE-EFSI kolor.jpg"/>
          <p:cNvPicPr>
            <a:picLocks noChangeAspect="1"/>
          </p:cNvPicPr>
          <p:nvPr/>
        </p:nvPicPr>
        <p:blipFill>
          <a:blip r:embed="rId3" cstate="print"/>
          <a:srcRect/>
          <a:stretch>
            <a:fillRect/>
          </a:stretch>
        </p:blipFill>
        <p:spPr bwMode="auto">
          <a:xfrm>
            <a:off x="233363" y="342900"/>
            <a:ext cx="4338637" cy="358775"/>
          </a:xfrm>
          <a:prstGeom prst="rect">
            <a:avLst/>
          </a:prstGeom>
          <a:noFill/>
          <a:ln w="9525">
            <a:noFill/>
            <a:miter lim="800000"/>
            <a:headEnd/>
            <a:tailEnd/>
          </a:ln>
        </p:spPr>
      </p:pic>
      <p:sp>
        <p:nvSpPr>
          <p:cNvPr id="5" name="Symbol zastępczy zawartości 4"/>
          <p:cNvSpPr>
            <a:spLocks noGrp="1"/>
          </p:cNvSpPr>
          <p:nvPr>
            <p:ph idx="1"/>
          </p:nvPr>
        </p:nvSpPr>
        <p:spPr>
          <a:xfrm>
            <a:off x="673100" y="4094163"/>
            <a:ext cx="7886700" cy="1543050"/>
          </a:xfrm>
        </p:spPr>
        <p:txBody>
          <a:bodyPr>
            <a:noAutofit/>
          </a:bodyPr>
          <a:lstStyle/>
          <a:p>
            <a:pPr algn="ctr">
              <a:defRPr/>
            </a:pPr>
            <a:r>
              <a:rPr lang="pl-PL" b="1" dirty="0">
                <a:solidFill>
                  <a:schemeClr val="tx1"/>
                </a:solidFill>
                <a:latin typeface="+mj-lt"/>
              </a:rPr>
              <a:t>Propozycje kryteriów wyboru projektów w ramach Regionalnego Programu Operacyjnego Województwa Mazowieckiego na lata 2014 - 2020</a:t>
            </a:r>
          </a:p>
          <a:p>
            <a:pPr algn="ctr">
              <a:defRPr/>
            </a:pPr>
            <a:endParaRPr lang="pl-PL" b="1" dirty="0">
              <a:solidFill>
                <a:schemeClr val="tx1"/>
              </a:solidFill>
              <a:latin typeface="+mj-lt"/>
            </a:endParaRPr>
          </a:p>
        </p:txBody>
      </p:sp>
      <p:sp>
        <p:nvSpPr>
          <p:cNvPr id="6" name="pole tekstowe 5"/>
          <p:cNvSpPr txBox="1"/>
          <p:nvPr/>
        </p:nvSpPr>
        <p:spPr>
          <a:xfrm>
            <a:off x="1216153" y="5760720"/>
            <a:ext cx="6672136" cy="646331"/>
          </a:xfrm>
          <a:prstGeom prst="rect">
            <a:avLst/>
          </a:prstGeom>
          <a:noFill/>
        </p:spPr>
        <p:txBody>
          <a:bodyPr wrap="square">
            <a:spAutoFit/>
          </a:bodyPr>
          <a:lstStyle/>
          <a:p>
            <a:pPr algn="ctr" eaLnBrk="0" hangingPunct="0">
              <a:defRPr/>
            </a:pPr>
            <a:r>
              <a:rPr lang="pl-PL" dirty="0">
                <a:latin typeface="+mj-lt"/>
              </a:rPr>
              <a:t>Posiedzenie Komitetu Monitorującego RPO WM na lata 2014 -2020 </a:t>
            </a:r>
            <a:r>
              <a:rPr lang="pl-PL" dirty="0" smtClean="0">
                <a:latin typeface="+mj-lt"/>
              </a:rPr>
              <a:t>13 grudnia 2017 r.</a:t>
            </a:r>
            <a:endParaRPr lang="pl-PL" dirty="0">
              <a:latin typeface="+mj-lt"/>
            </a:endParaRPr>
          </a:p>
        </p:txBody>
      </p:sp>
      <p:sp>
        <p:nvSpPr>
          <p:cNvPr id="7" name="pole tekstowe 6"/>
          <p:cNvSpPr txBox="1"/>
          <p:nvPr/>
        </p:nvSpPr>
        <p:spPr>
          <a:xfrm>
            <a:off x="0" y="6435725"/>
            <a:ext cx="9144000" cy="369888"/>
          </a:xfrm>
          <a:prstGeom prst="rect">
            <a:avLst/>
          </a:prstGeom>
          <a:noFill/>
        </p:spPr>
        <p:txBody>
          <a:bodyPr>
            <a:spAutoFit/>
          </a:bodyPr>
          <a:lstStyle/>
          <a:p>
            <a:pPr algn="ctr" eaLnBrk="0" hangingPunct="0">
              <a:defRPr/>
            </a:pPr>
            <a:r>
              <a:rPr lang="pl-PL" b="1" dirty="0">
                <a:solidFill>
                  <a:schemeClr val="bg1"/>
                </a:solidFill>
                <a:latin typeface="+mj-lt"/>
              </a:rPr>
              <a:t>Departament Rozwoju Regionalnego i Funduszy Europejskich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515618075"/>
              </p:ext>
            </p:extLst>
          </p:nvPr>
        </p:nvGraphicFramePr>
        <p:xfrm>
          <a:off x="66502" y="1454729"/>
          <a:ext cx="8944494" cy="4916422"/>
        </p:xfrm>
        <a:graphic>
          <a:graphicData uri="http://schemas.openxmlformats.org/drawingml/2006/table">
            <a:tbl>
              <a:tblPr firstRow="1" bandRow="1">
                <a:tableStyleId>{5C22544A-7EE6-4342-B048-85BDC9FD1C3A}</a:tableStyleId>
              </a:tblPr>
              <a:tblGrid>
                <a:gridCol w="731269">
                  <a:extLst>
                    <a:ext uri="{9D8B030D-6E8A-4147-A177-3AD203B41FA5}">
                      <a16:colId xmlns:a16="http://schemas.microsoft.com/office/drawing/2014/main" xmlns="" val="20000"/>
                    </a:ext>
                  </a:extLst>
                </a:gridCol>
                <a:gridCol w="3349266">
                  <a:extLst>
                    <a:ext uri="{9D8B030D-6E8A-4147-A177-3AD203B41FA5}">
                      <a16:colId xmlns:a16="http://schemas.microsoft.com/office/drawing/2014/main" xmlns="" val="20001"/>
                    </a:ext>
                  </a:extLst>
                </a:gridCol>
                <a:gridCol w="3924633">
                  <a:extLst>
                    <a:ext uri="{9D8B030D-6E8A-4147-A177-3AD203B41FA5}">
                      <a16:colId xmlns:a16="http://schemas.microsoft.com/office/drawing/2014/main" xmlns="" val="20002"/>
                    </a:ext>
                  </a:extLst>
                </a:gridCol>
                <a:gridCol w="939326">
                  <a:extLst>
                    <a:ext uri="{9D8B030D-6E8A-4147-A177-3AD203B41FA5}">
                      <a16:colId xmlns:a16="http://schemas.microsoft.com/office/drawing/2014/main" xmlns="" val="20003"/>
                    </a:ext>
                  </a:extLst>
                </a:gridCol>
              </a:tblGrid>
              <a:tr h="640078">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Pkt.</a:t>
                      </a:r>
                      <a:endParaRPr lang="pl-PL" sz="1400" dirty="0" smtClean="0"/>
                    </a:p>
                  </a:txBody>
                  <a:tcPr anchor="ctr"/>
                </a:tc>
                <a:extLst>
                  <a:ext uri="{0D108BD9-81ED-4DB2-BD59-A6C34878D82A}">
                    <a16:rowId xmlns:a16="http://schemas.microsoft.com/office/drawing/2014/main" xmlns="" val="10000"/>
                  </a:ext>
                </a:extLst>
              </a:tr>
              <a:tr h="4227676">
                <a:tc>
                  <a:txBody>
                    <a:bodyPr/>
                    <a:lstStyle/>
                    <a:p>
                      <a:pPr algn="l"/>
                      <a:r>
                        <a:rPr lang="pl-PL" sz="1400" dirty="0" smtClean="0">
                          <a:latin typeface="+mn-lt"/>
                        </a:rPr>
                        <a:t>7</a:t>
                      </a:r>
                      <a:r>
                        <a:rPr lang="pl-PL" sz="1200" dirty="0" smtClean="0">
                          <a:latin typeface="+mn-lt"/>
                        </a:rPr>
                        <a:t>.</a:t>
                      </a:r>
                      <a:endParaRPr lang="pl-PL" sz="1200" dirty="0">
                        <a:latin typeface="+mn-lt"/>
                      </a:endParaRPr>
                    </a:p>
                  </a:txBody>
                  <a:tcPr anchor="ctr" anchorCtr="1">
                    <a:solidFill>
                      <a:schemeClr val="accent1">
                        <a:lumMod val="20000"/>
                        <a:lumOff val="80000"/>
                      </a:schemeClr>
                    </a:solidFill>
                  </a:tcPr>
                </a:tc>
                <a:tc>
                  <a:txBody>
                    <a:bodyPr/>
                    <a:lstStyle/>
                    <a:p>
                      <a:pPr algn="just">
                        <a:lnSpc>
                          <a:spcPct val="100000"/>
                        </a:lnSpc>
                        <a:spcBef>
                          <a:spcPts val="0"/>
                        </a:spcBef>
                        <a:spcAft>
                          <a:spcPts val="0"/>
                        </a:spcAft>
                      </a:pPr>
                      <a:r>
                        <a:rPr lang="pl-PL" sz="1400" kern="1200" dirty="0" smtClean="0">
                          <a:effectLst/>
                          <a:latin typeface="+mn-lt"/>
                          <a:ea typeface="Times New Roman"/>
                          <a:cs typeface="Arial"/>
                        </a:rPr>
                        <a:t>Wsparcie dla osób niesamodzielnych realizowane w ramach projektu odbywać się będzie w oparciu o „Ogólnoeuropejskie wytyczne dotyczące przejścia od opieki instytucjonalnej do opieki świadczonej na poziomie lokalnych społeczności” oraz zgodnie z minimalnymi wymaganiami świadczenia usług społecznych</a:t>
                      </a:r>
                      <a:r>
                        <a:rPr lang="pl-PL" sz="1400" kern="1200" baseline="0" dirty="0" smtClean="0">
                          <a:effectLst/>
                          <a:latin typeface="+mn-lt"/>
                          <a:ea typeface="Times New Roman"/>
                          <a:cs typeface="Arial"/>
                        </a:rPr>
                        <a:t> </a:t>
                      </a:r>
                      <a:r>
                        <a:rPr lang="pl-PL" sz="1400" kern="1200" dirty="0" smtClean="0">
                          <a:effectLst/>
                          <a:latin typeface="+mn-lt"/>
                          <a:ea typeface="Times New Roman"/>
                          <a:cs typeface="Arial"/>
                        </a:rPr>
                        <a:t>określonymi w załączniku do regulaminu konkursu. </a:t>
                      </a:r>
                      <a:endParaRPr lang="pl-PL" sz="1400" dirty="0">
                        <a:latin typeface="+mn-lt"/>
                      </a:endParaRPr>
                    </a:p>
                  </a:txBody>
                  <a:tcPr marL="68580" marR="68580" marT="0" marB="0" anchor="ctr">
                    <a:solidFill>
                      <a:schemeClr val="accent1">
                        <a:lumMod val="20000"/>
                        <a:lumOff val="80000"/>
                      </a:schemeClr>
                    </a:solidFill>
                  </a:tcPr>
                </a:tc>
                <a:tc>
                  <a:txBody>
                    <a:bodyPr/>
                    <a:lstStyle/>
                    <a:p>
                      <a:pPr>
                        <a:lnSpc>
                          <a:spcPct val="115000"/>
                        </a:lnSpc>
                        <a:spcBef>
                          <a:spcPts val="600"/>
                        </a:spcBef>
                        <a:spcAft>
                          <a:spcPts val="600"/>
                        </a:spcAft>
                      </a:pPr>
                      <a:r>
                        <a:rPr lang="pl-PL" sz="1400" kern="1200" dirty="0" smtClean="0">
                          <a:effectLst/>
                          <a:latin typeface="+mn-lt"/>
                          <a:ea typeface="Times New Roman"/>
                          <a:cs typeface="Arial"/>
                        </a:rPr>
                        <a:t>Spełnienie kryterium będzie oceniane na podstawie zapisów we wniosku o dofinansowanie projektu.</a:t>
                      </a:r>
                      <a:endParaRPr lang="pl-PL" sz="1800" dirty="0" smtClean="0">
                        <a:effectLst/>
                        <a:latin typeface="+mn-lt"/>
                        <a:ea typeface="Calibri"/>
                        <a:cs typeface="Times New Roman"/>
                      </a:endParaRPr>
                    </a:p>
                    <a:p>
                      <a:pPr>
                        <a:lnSpc>
                          <a:spcPct val="115000"/>
                        </a:lnSpc>
                        <a:spcBef>
                          <a:spcPts val="600"/>
                        </a:spcBef>
                        <a:spcAft>
                          <a:spcPts val="600"/>
                        </a:spcAft>
                      </a:pPr>
                      <a:r>
                        <a:rPr lang="pl-PL" sz="1400" kern="1200" dirty="0" smtClean="0">
                          <a:effectLst/>
                          <a:latin typeface="+mn-lt"/>
                          <a:ea typeface="Times New Roman"/>
                          <a:cs typeface="Arial"/>
                        </a:rPr>
                        <a:t>Kryterium wynika z Wytycznych w zakresie realizacji przedsięwzięć</a:t>
                      </a:r>
                      <a:r>
                        <a:rPr lang="pl-PL" sz="1400" kern="1200" baseline="0" dirty="0" smtClean="0">
                          <a:effectLst/>
                          <a:latin typeface="+mn-lt"/>
                          <a:ea typeface="Times New Roman"/>
                          <a:cs typeface="Arial"/>
                        </a:rPr>
                        <a:t> </a:t>
                      </a:r>
                      <a:r>
                        <a:rPr lang="pl-PL" sz="1400" kern="1200" dirty="0" smtClean="0">
                          <a:effectLst/>
                          <a:latin typeface="+mn-lt"/>
                          <a:ea typeface="Times New Roman"/>
                          <a:cs typeface="Arial"/>
                        </a:rPr>
                        <a:t>w obszarze włączenia społecznego </a:t>
                      </a:r>
                      <a:br>
                        <a:rPr lang="pl-PL" sz="1400" kern="1200" dirty="0" smtClean="0">
                          <a:effectLst/>
                          <a:latin typeface="+mn-lt"/>
                          <a:ea typeface="Times New Roman"/>
                          <a:cs typeface="Arial"/>
                        </a:rPr>
                      </a:br>
                      <a:r>
                        <a:rPr lang="pl-PL" sz="1400" kern="1200" dirty="0" smtClean="0">
                          <a:effectLst/>
                          <a:latin typeface="+mn-lt"/>
                          <a:ea typeface="Times New Roman"/>
                          <a:cs typeface="Arial"/>
                        </a:rPr>
                        <a:t>i zwalczania ubóstwa z</a:t>
                      </a:r>
                      <a:r>
                        <a:rPr lang="pl-PL" sz="1400" kern="1200" baseline="0" dirty="0" smtClean="0">
                          <a:effectLst/>
                          <a:latin typeface="+mn-lt"/>
                          <a:ea typeface="Times New Roman"/>
                          <a:cs typeface="Arial"/>
                        </a:rPr>
                        <a:t> </a:t>
                      </a:r>
                      <a:r>
                        <a:rPr lang="pl-PL" sz="1400" kern="1200" dirty="0" smtClean="0">
                          <a:effectLst/>
                          <a:latin typeface="+mn-lt"/>
                          <a:ea typeface="Times New Roman"/>
                          <a:cs typeface="Arial"/>
                        </a:rPr>
                        <a:t>wykorzystaniem środków Europejskiego Funduszu Społecznego </a:t>
                      </a:r>
                      <a:br>
                        <a:rPr lang="pl-PL" sz="1400" kern="1200" dirty="0" smtClean="0">
                          <a:effectLst/>
                          <a:latin typeface="+mn-lt"/>
                          <a:ea typeface="Times New Roman"/>
                          <a:cs typeface="Arial"/>
                        </a:rPr>
                      </a:br>
                      <a:r>
                        <a:rPr lang="pl-PL" sz="1400" kern="1200" dirty="0" smtClean="0">
                          <a:effectLst/>
                          <a:latin typeface="+mn-lt"/>
                          <a:ea typeface="Times New Roman"/>
                          <a:cs typeface="Arial"/>
                        </a:rPr>
                        <a:t>i Europejskiego Funduszu Rozwoju Regionalnego </a:t>
                      </a:r>
                      <a:br>
                        <a:rPr lang="pl-PL" sz="1400" kern="1200" dirty="0" smtClean="0">
                          <a:effectLst/>
                          <a:latin typeface="+mn-lt"/>
                          <a:ea typeface="Times New Roman"/>
                          <a:cs typeface="Arial"/>
                        </a:rPr>
                      </a:br>
                      <a:r>
                        <a:rPr lang="pl-PL" sz="1400" kern="1200" dirty="0" smtClean="0">
                          <a:effectLst/>
                          <a:latin typeface="+mn-lt"/>
                          <a:ea typeface="Times New Roman"/>
                          <a:cs typeface="Arial"/>
                        </a:rPr>
                        <a:t>na lata 2014-2020.</a:t>
                      </a:r>
                      <a:endParaRPr lang="pl-PL" sz="1800" dirty="0" smtClean="0">
                        <a:effectLst/>
                        <a:latin typeface="+mn-lt"/>
                        <a:ea typeface="Calibri"/>
                        <a:cs typeface="Times New Roman"/>
                      </a:endParaRPr>
                    </a:p>
                    <a:p>
                      <a:pPr algn="l">
                        <a:lnSpc>
                          <a:spcPct val="115000"/>
                        </a:lnSpc>
                        <a:spcBef>
                          <a:spcPts val="1200"/>
                        </a:spcBef>
                        <a:spcAft>
                          <a:spcPts val="300"/>
                        </a:spcAft>
                      </a:pPr>
                      <a:r>
                        <a:rPr lang="x-none" sz="1400" b="0" kern="1600" smtClean="0">
                          <a:effectLst/>
                          <a:latin typeface="+mn-lt"/>
                          <a:ea typeface="Times New Roman"/>
                          <a:cs typeface="Times New Roman"/>
                        </a:rPr>
                        <a:t>Minimalne wymagania </a:t>
                      </a:r>
                      <a:r>
                        <a:rPr lang="x-none" sz="1400" b="0" kern="1200" smtClean="0">
                          <a:effectLst/>
                          <a:latin typeface="+mn-lt"/>
                          <a:ea typeface="Times New Roman"/>
                          <a:cs typeface="Arial"/>
                        </a:rPr>
                        <a:t>świadczenia usług społecznych  </a:t>
                      </a:r>
                      <a:r>
                        <a:rPr lang="pl-PL" sz="1400" b="0" kern="1200" dirty="0" smtClean="0">
                          <a:effectLst/>
                          <a:latin typeface="+mn-lt"/>
                          <a:ea typeface="Times New Roman"/>
                          <a:cs typeface="Arial"/>
                        </a:rPr>
                        <a:t>są zgodne</a:t>
                      </a:r>
                      <a:r>
                        <a:rPr lang="x-none" sz="1400" b="0" kern="1200" smtClean="0">
                          <a:effectLst/>
                          <a:latin typeface="+mn-lt"/>
                          <a:ea typeface="Times New Roman"/>
                          <a:cs typeface="Arial"/>
                        </a:rPr>
                        <a:t> z załącznikiem </a:t>
                      </a:r>
                      <a:r>
                        <a:rPr lang="pl-PL" sz="1400" b="0" kern="1200" dirty="0" smtClean="0">
                          <a:effectLst/>
                          <a:latin typeface="+mn-lt"/>
                          <a:ea typeface="Times New Roman"/>
                          <a:cs typeface="Arial"/>
                        </a:rPr>
                        <a:t/>
                      </a:r>
                      <a:br>
                        <a:rPr lang="pl-PL" sz="1400" b="0" kern="1200" dirty="0" smtClean="0">
                          <a:effectLst/>
                          <a:latin typeface="+mn-lt"/>
                          <a:ea typeface="Times New Roman"/>
                          <a:cs typeface="Arial"/>
                        </a:rPr>
                      </a:br>
                      <a:r>
                        <a:rPr lang="x-none" sz="1400" b="0" kern="1200" smtClean="0">
                          <a:effectLst/>
                          <a:latin typeface="+mn-lt"/>
                          <a:ea typeface="Times New Roman"/>
                          <a:cs typeface="Arial"/>
                        </a:rPr>
                        <a:t>nr 1 do Wytycznych.</a:t>
                      </a:r>
                      <a:endParaRPr lang="pl-PL" sz="2400" b="1" kern="1600" dirty="0" smtClean="0">
                        <a:effectLst/>
                        <a:latin typeface="Arial"/>
                        <a:ea typeface="Times New Roman"/>
                        <a:cs typeface="Times New Roman"/>
                      </a:endParaRPr>
                    </a:p>
                    <a:p>
                      <a:r>
                        <a:rPr lang="x-none" sz="1400" smtClean="0">
                          <a:effectLst/>
                          <a:latin typeface="+mn-lt"/>
                          <a:ea typeface="Calibri"/>
                          <a:cs typeface="Times New Roman"/>
                        </a:rPr>
                        <a:t> </a:t>
                      </a:r>
                      <a:r>
                        <a:rPr lang="pl-PL" sz="1400" dirty="0" smtClean="0">
                          <a:effectLst/>
                          <a:latin typeface="+mn-lt"/>
                          <a:ea typeface="Calibri"/>
                          <a:cs typeface="Arial"/>
                        </a:rPr>
                        <a:t>Spełnienie kryterium jest warunkiem koniecznym do otrzymania dofinansowania. Ocena kryterium jest 0/1. Uzyskanie oceny „0” jest jednoznaczne </a:t>
                      </a:r>
                      <a:br>
                        <a:rPr lang="pl-PL" sz="1400" dirty="0" smtClean="0">
                          <a:effectLst/>
                          <a:latin typeface="+mn-lt"/>
                          <a:ea typeface="Calibri"/>
                          <a:cs typeface="Arial"/>
                        </a:rPr>
                      </a:br>
                      <a:r>
                        <a:rPr lang="pl-PL" sz="1400" dirty="0" smtClean="0">
                          <a:effectLst/>
                          <a:latin typeface="+mn-lt"/>
                          <a:ea typeface="Calibri"/>
                          <a:cs typeface="Arial"/>
                        </a:rPr>
                        <a:t>z odrzuceniem projektu.</a:t>
                      </a:r>
                      <a:endParaRPr lang="pl-PL" sz="1800" dirty="0" smtClean="0">
                        <a:effectLst/>
                        <a:latin typeface="+mn-lt"/>
                        <a:ea typeface="Calibri"/>
                        <a:cs typeface="Times New Roman"/>
                      </a:endParaRPr>
                    </a:p>
                    <a:p>
                      <a:pPr algn="just">
                        <a:lnSpc>
                          <a:spcPct val="100000"/>
                        </a:lnSpc>
                        <a:spcBef>
                          <a:spcPts val="0"/>
                        </a:spcBef>
                        <a:spcAft>
                          <a:spcPts val="0"/>
                        </a:spcAft>
                      </a:pPr>
                      <a:endParaRPr lang="pl-PL" sz="1400" kern="1200" dirty="0" smtClean="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spcBef>
                          <a:spcPts val="0"/>
                        </a:spcBef>
                        <a:spcAft>
                          <a:spcPts val="0"/>
                        </a:spcAft>
                      </a:pPr>
                      <a:r>
                        <a:rPr lang="pl-PL" sz="1400" kern="1200" dirty="0" smtClean="0">
                          <a:solidFill>
                            <a:schemeClr val="dk1"/>
                          </a:solidFill>
                          <a:effectLst/>
                          <a:latin typeface="+mn-lt"/>
                          <a:ea typeface="+mn-ea"/>
                          <a:cs typeface="+mn-cs"/>
                        </a:rPr>
                        <a:t>0/1</a:t>
                      </a:r>
                      <a:endParaRPr lang="pl-PL" sz="1400" dirty="0">
                        <a:latin typeface="+mn-lt"/>
                      </a:endParaRPr>
                    </a:p>
                  </a:txBody>
                  <a:tcPr anchor="ctr" anchorCtr="1">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205740" y="1088139"/>
            <a:ext cx="8545068" cy="400110"/>
          </a:xfrm>
          <a:prstGeom prst="rect">
            <a:avLst/>
          </a:prstGeom>
          <a:noFill/>
          <a:ln w="9525">
            <a:noFill/>
            <a:miter lim="800000"/>
            <a:headEnd/>
            <a:tailEnd/>
          </a:ln>
        </p:spPr>
        <p:txBody>
          <a:bodyPr wrap="square" anchor="ctr">
            <a:spAutoFit/>
          </a:bodyPr>
          <a:lstStyle/>
          <a:p>
            <a:pPr eaLnBrk="0" hangingPunct="0"/>
            <a:r>
              <a:rPr lang="pl-PL" sz="2000" b="1" dirty="0" smtClean="0">
                <a:solidFill>
                  <a:prstClr val="black"/>
                </a:solidFill>
                <a:latin typeface="Calibri" pitchFamily="34" charset="0"/>
              </a:rPr>
              <a:t>KRYTERIA OCENIANE NA ETAPIE OCENY MERYTORYCZNEJ</a:t>
            </a:r>
            <a:endParaRPr lang="pl-PL" sz="2000" dirty="0">
              <a:solidFill>
                <a:prstClr val="black"/>
              </a:solidFill>
              <a:latin typeface="Calibri" pitchFamily="34" charset="0"/>
            </a:endParaRPr>
          </a:p>
        </p:txBody>
      </p:sp>
    </p:spTree>
    <p:extLst>
      <p:ext uri="{BB962C8B-B14F-4D97-AF65-F5344CB8AC3E}">
        <p14:creationId xmlns:p14="http://schemas.microsoft.com/office/powerpoint/2010/main" val="3832852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270156314"/>
              </p:ext>
            </p:extLst>
          </p:nvPr>
        </p:nvGraphicFramePr>
        <p:xfrm>
          <a:off x="66502" y="1488250"/>
          <a:ext cx="9077499" cy="5113518"/>
        </p:xfrm>
        <a:graphic>
          <a:graphicData uri="http://schemas.openxmlformats.org/drawingml/2006/table">
            <a:tbl>
              <a:tblPr firstRow="1" bandRow="1">
                <a:tableStyleId>{5C22544A-7EE6-4342-B048-85BDC9FD1C3A}</a:tableStyleId>
              </a:tblPr>
              <a:tblGrid>
                <a:gridCol w="507076">
                  <a:extLst>
                    <a:ext uri="{9D8B030D-6E8A-4147-A177-3AD203B41FA5}">
                      <a16:colId xmlns:a16="http://schemas.microsoft.com/office/drawing/2014/main" xmlns="" val="20000"/>
                    </a:ext>
                  </a:extLst>
                </a:gridCol>
                <a:gridCol w="2427317">
                  <a:extLst>
                    <a:ext uri="{9D8B030D-6E8A-4147-A177-3AD203B41FA5}">
                      <a16:colId xmlns:a16="http://schemas.microsoft.com/office/drawing/2014/main" xmlns="" val="20001"/>
                    </a:ext>
                  </a:extLst>
                </a:gridCol>
                <a:gridCol w="5353396">
                  <a:extLst>
                    <a:ext uri="{9D8B030D-6E8A-4147-A177-3AD203B41FA5}">
                      <a16:colId xmlns:a16="http://schemas.microsoft.com/office/drawing/2014/main" xmlns="" val="20002"/>
                    </a:ext>
                  </a:extLst>
                </a:gridCol>
                <a:gridCol w="789710">
                  <a:extLst>
                    <a:ext uri="{9D8B030D-6E8A-4147-A177-3AD203B41FA5}">
                      <a16:colId xmlns:a16="http://schemas.microsoft.com/office/drawing/2014/main" xmlns="" val="20003"/>
                    </a:ext>
                  </a:extLst>
                </a:gridCol>
              </a:tblGrid>
              <a:tr h="759237">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Pkt.</a:t>
                      </a:r>
                      <a:endParaRPr lang="pl-PL" sz="1400" dirty="0" smtClean="0"/>
                    </a:p>
                  </a:txBody>
                  <a:tcPr anchor="ctr"/>
                </a:tc>
                <a:extLst>
                  <a:ext uri="{0D108BD9-81ED-4DB2-BD59-A6C34878D82A}">
                    <a16:rowId xmlns:a16="http://schemas.microsoft.com/office/drawing/2014/main" xmlns="" val="10000"/>
                  </a:ext>
                </a:extLst>
              </a:tr>
              <a:tr h="4354281">
                <a:tc>
                  <a:txBody>
                    <a:bodyPr/>
                    <a:lstStyle/>
                    <a:p>
                      <a:pPr algn="l"/>
                      <a:r>
                        <a:rPr lang="pl-PL" sz="1400" dirty="0" smtClean="0">
                          <a:latin typeface="+mn-lt"/>
                        </a:rPr>
                        <a:t>8.</a:t>
                      </a:r>
                      <a:endParaRPr lang="pl-PL" sz="1400" dirty="0">
                        <a:latin typeface="+mn-lt"/>
                      </a:endParaRPr>
                    </a:p>
                  </a:txBody>
                  <a:tcPr anchor="ctr" anchorCtr="1">
                    <a:solidFill>
                      <a:schemeClr val="accent1">
                        <a:lumMod val="20000"/>
                        <a:lumOff val="80000"/>
                      </a:schemeClr>
                    </a:solidFill>
                  </a:tcPr>
                </a:tc>
                <a:tc>
                  <a:txBody>
                    <a:bodyPr/>
                    <a:lstStyle/>
                    <a:p>
                      <a:pPr algn="l">
                        <a:lnSpc>
                          <a:spcPct val="100000"/>
                        </a:lnSpc>
                        <a:spcBef>
                          <a:spcPts val="0"/>
                        </a:spcBef>
                        <a:spcAft>
                          <a:spcPts val="0"/>
                        </a:spcAft>
                      </a:pPr>
                      <a:r>
                        <a:rPr lang="pl-PL" sz="1300" dirty="0" smtClean="0">
                          <a:solidFill>
                            <a:srgbClr val="000000"/>
                          </a:solidFill>
                          <a:effectLst/>
                          <a:latin typeface="+mn-lt"/>
                          <a:ea typeface="Calibri"/>
                          <a:cs typeface="Arial"/>
                        </a:rPr>
                        <a:t>Projekt odpowiada na problemy </a:t>
                      </a:r>
                      <a:br>
                        <a:rPr lang="pl-PL" sz="1300" dirty="0" smtClean="0">
                          <a:solidFill>
                            <a:srgbClr val="000000"/>
                          </a:solidFill>
                          <a:effectLst/>
                          <a:latin typeface="+mn-lt"/>
                          <a:ea typeface="Calibri"/>
                          <a:cs typeface="Arial"/>
                        </a:rPr>
                      </a:br>
                      <a:r>
                        <a:rPr lang="pl-PL" sz="1300" dirty="0" smtClean="0">
                          <a:solidFill>
                            <a:srgbClr val="000000"/>
                          </a:solidFill>
                          <a:effectLst/>
                          <a:latin typeface="+mn-lt"/>
                          <a:ea typeface="Calibri"/>
                          <a:cs typeface="Arial"/>
                        </a:rPr>
                        <a:t>i potrzeby w świadczeniu usług społecznych, zidentyfikowane </a:t>
                      </a:r>
                      <a:br>
                        <a:rPr lang="pl-PL" sz="1300" dirty="0" smtClean="0">
                          <a:solidFill>
                            <a:srgbClr val="000000"/>
                          </a:solidFill>
                          <a:effectLst/>
                          <a:latin typeface="+mn-lt"/>
                          <a:ea typeface="Calibri"/>
                          <a:cs typeface="Arial"/>
                        </a:rPr>
                      </a:br>
                      <a:r>
                        <a:rPr lang="pl-PL" sz="1300" dirty="0" smtClean="0">
                          <a:solidFill>
                            <a:srgbClr val="000000"/>
                          </a:solidFill>
                          <a:effectLst/>
                          <a:latin typeface="+mn-lt"/>
                          <a:ea typeface="Calibri"/>
                          <a:cs typeface="Arial"/>
                        </a:rPr>
                        <a:t>na obszarze jego realizacji, biorąc pod uwagę trendy demograficzne </a:t>
                      </a:r>
                      <a:br>
                        <a:rPr lang="pl-PL" sz="1300" dirty="0" smtClean="0">
                          <a:solidFill>
                            <a:srgbClr val="000000"/>
                          </a:solidFill>
                          <a:effectLst/>
                          <a:latin typeface="+mn-lt"/>
                          <a:ea typeface="Calibri"/>
                          <a:cs typeface="Arial"/>
                        </a:rPr>
                      </a:br>
                      <a:r>
                        <a:rPr lang="pl-PL" sz="1300" dirty="0" smtClean="0">
                          <a:solidFill>
                            <a:srgbClr val="000000"/>
                          </a:solidFill>
                          <a:effectLst/>
                          <a:latin typeface="+mn-lt"/>
                          <a:ea typeface="Calibri"/>
                          <a:cs typeface="Arial"/>
                        </a:rPr>
                        <a:t>i poziom dostępności usług społecznych na tym obszarze.</a:t>
                      </a:r>
                      <a:endParaRPr lang="pl-PL" sz="1300" dirty="0">
                        <a:latin typeface="+mn-lt"/>
                      </a:endParaRPr>
                    </a:p>
                  </a:txBody>
                  <a:tcPr marL="68580" marR="68580" marT="0" marB="0" anchor="ctr">
                    <a:solidFill>
                      <a:schemeClr val="accent1">
                        <a:lumMod val="20000"/>
                        <a:lumOff val="80000"/>
                      </a:schemeClr>
                    </a:solidFill>
                  </a:tcPr>
                </a:tc>
                <a:tc>
                  <a:txBody>
                    <a:bodyPr/>
                    <a:lstStyle/>
                    <a:p>
                      <a:pPr>
                        <a:lnSpc>
                          <a:spcPct val="115000"/>
                        </a:lnSpc>
                        <a:spcBef>
                          <a:spcPts val="600"/>
                        </a:spcBef>
                        <a:spcAft>
                          <a:spcPts val="600"/>
                        </a:spcAft>
                      </a:pPr>
                      <a:r>
                        <a:rPr lang="pl-PL" sz="1200" kern="1200" dirty="0" smtClean="0">
                          <a:effectLst/>
                          <a:latin typeface="+mn-lt"/>
                          <a:ea typeface="Times New Roman"/>
                          <a:cs typeface="Arial"/>
                        </a:rPr>
                        <a:t>Spełnienie kryterium będzie oceniane na podstawie zapisów we wniosku </a:t>
                      </a:r>
                      <a:br>
                        <a:rPr lang="pl-PL" sz="1200" kern="1200" dirty="0" smtClean="0">
                          <a:effectLst/>
                          <a:latin typeface="+mn-lt"/>
                          <a:ea typeface="Times New Roman"/>
                          <a:cs typeface="Arial"/>
                        </a:rPr>
                      </a:br>
                      <a:r>
                        <a:rPr lang="pl-PL" sz="1200" kern="1200" dirty="0" smtClean="0">
                          <a:effectLst/>
                          <a:latin typeface="+mn-lt"/>
                          <a:ea typeface="Times New Roman"/>
                          <a:cs typeface="Arial"/>
                        </a:rPr>
                        <a:t>o dofinansowanie projektu (sugerowane pola </a:t>
                      </a:r>
                      <a:r>
                        <a:rPr lang="pl-PL" sz="1200" dirty="0" smtClean="0">
                          <a:effectLst/>
                          <a:latin typeface="+mn-lt"/>
                          <a:ea typeface="Calibri"/>
                          <a:cs typeface="Arial"/>
                        </a:rPr>
                        <a:t>C2. Opis projektu w kontekście właściwego celu szczegółowego, D1 Zadania).</a:t>
                      </a:r>
                      <a:r>
                        <a:rPr lang="pl-PL" sz="1200" baseline="0" dirty="0" smtClean="0">
                          <a:effectLst/>
                          <a:latin typeface="+mn-lt"/>
                          <a:ea typeface="Calibri"/>
                          <a:cs typeface="Arial"/>
                        </a:rPr>
                        <a:t> </a:t>
                      </a:r>
                      <a:r>
                        <a:rPr lang="pl-PL" sz="1200" dirty="0" smtClean="0">
                          <a:effectLst/>
                          <a:latin typeface="+mn-lt"/>
                          <a:ea typeface="Calibri"/>
                          <a:cs typeface="Arial"/>
                        </a:rPr>
                        <a:t>Zastosowanie kryterium przyczyni się do wsparcia obszaru na którym występują zidentyfikowane deficyty w zakresie dostępność usług społecznych.</a:t>
                      </a:r>
                      <a:endParaRPr lang="pl-PL" sz="1200" dirty="0" smtClean="0">
                        <a:effectLst/>
                        <a:latin typeface="+mn-lt"/>
                        <a:ea typeface="Calibri"/>
                        <a:cs typeface="Times New Roman"/>
                      </a:endParaRPr>
                    </a:p>
                    <a:p>
                      <a:pPr>
                        <a:lnSpc>
                          <a:spcPct val="115000"/>
                        </a:lnSpc>
                        <a:spcAft>
                          <a:spcPts val="0"/>
                        </a:spcAft>
                      </a:pPr>
                      <a:r>
                        <a:rPr lang="pl-PL" sz="1200" dirty="0" smtClean="0">
                          <a:effectLst/>
                          <a:latin typeface="+mn-lt"/>
                          <a:ea typeface="Times New Roman"/>
                          <a:cs typeface="Arial"/>
                        </a:rPr>
                        <a:t>W celu spełnienia kryterium we wniosku o dofinasowanie należy przedstawić analizę sytuacji regionalnej w obszarze usług społecznych zawierającą minimum: </a:t>
                      </a:r>
                      <a:r>
                        <a:rPr lang="pl-PL" sz="1200" dirty="0" smtClean="0">
                          <a:effectLst/>
                          <a:latin typeface="+mn-lt"/>
                          <a:ea typeface="Calibri"/>
                          <a:cs typeface="Arial"/>
                        </a:rPr>
                        <a:t>diagnozę problemów i potrzeb, analizę trendów demograficznych, poziom dostępności usług społecznych w ujęciu terytorialnym, z uwzględnieniem </a:t>
                      </a:r>
                      <a:br>
                        <a:rPr lang="pl-PL" sz="1200" dirty="0" smtClean="0">
                          <a:effectLst/>
                          <a:latin typeface="+mn-lt"/>
                          <a:ea typeface="Calibri"/>
                          <a:cs typeface="Arial"/>
                        </a:rPr>
                      </a:br>
                      <a:r>
                        <a:rPr lang="pl-PL" sz="1200" dirty="0" smtClean="0">
                          <a:effectLst/>
                          <a:latin typeface="+mn-lt"/>
                          <a:ea typeface="Calibri"/>
                          <a:cs typeface="Arial"/>
                        </a:rPr>
                        <a:t>ich dostępności i barier </a:t>
                      </a:r>
                      <a:r>
                        <a:rPr lang="pl-PL" sz="1200" dirty="0" smtClean="0">
                          <a:effectLst/>
                          <a:latin typeface="+mn-lt"/>
                          <a:ea typeface="Calibri"/>
                          <a:cs typeface="Arial"/>
                        </a:rPr>
                        <a:t>w </a:t>
                      </a:r>
                      <a:r>
                        <a:rPr lang="pl-PL" sz="1200" dirty="0" smtClean="0">
                          <a:effectLst/>
                          <a:latin typeface="+mn-lt"/>
                          <a:ea typeface="Calibri"/>
                          <a:cs typeface="Arial"/>
                        </a:rPr>
                        <a:t>dostępie dla poszczególnych grup docelowych.</a:t>
                      </a:r>
                      <a:r>
                        <a:rPr lang="pl-PL" sz="1200" baseline="0" dirty="0" smtClean="0">
                          <a:effectLst/>
                          <a:latin typeface="+mn-lt"/>
                          <a:ea typeface="Calibri"/>
                          <a:cs typeface="Times New Roman"/>
                        </a:rPr>
                        <a:t> </a:t>
                      </a:r>
                      <a:r>
                        <a:rPr lang="pl-PL" sz="1200" dirty="0" smtClean="0">
                          <a:effectLst/>
                          <a:latin typeface="+mn-lt"/>
                          <a:ea typeface="Calibri"/>
                          <a:cs typeface="Arial"/>
                        </a:rPr>
                        <a:t>Przedmiotowa analiza powinna zostać przeprowadzona na podstawie najbardziej aktualnych danych z roku poprzedzającego rok złożenia wniosku o dofinansowanie. </a:t>
                      </a:r>
                      <a:endParaRPr lang="pl-PL" sz="1200" dirty="0" smtClean="0">
                        <a:effectLst/>
                        <a:latin typeface="+mn-lt"/>
                        <a:ea typeface="Calibri"/>
                        <a:cs typeface="Times New Roman"/>
                      </a:endParaRPr>
                    </a:p>
                    <a:p>
                      <a:pPr>
                        <a:lnSpc>
                          <a:spcPct val="115000"/>
                        </a:lnSpc>
                        <a:spcBef>
                          <a:spcPts val="600"/>
                        </a:spcBef>
                        <a:spcAft>
                          <a:spcPts val="600"/>
                        </a:spcAft>
                      </a:pPr>
                      <a:r>
                        <a:rPr lang="pl-PL" sz="1200" kern="1200" dirty="0" smtClean="0">
                          <a:effectLst/>
                          <a:latin typeface="+mn-lt"/>
                          <a:ea typeface="Times New Roman"/>
                          <a:cs typeface="Arial"/>
                        </a:rPr>
                        <a:t>Kryterium wynika z Wytycznych w zakresie realizacji przedsięwzięć</a:t>
                      </a:r>
                      <a:br>
                        <a:rPr lang="pl-PL" sz="1200" kern="1200" dirty="0" smtClean="0">
                          <a:effectLst/>
                          <a:latin typeface="+mn-lt"/>
                          <a:ea typeface="Times New Roman"/>
                          <a:cs typeface="Arial"/>
                        </a:rPr>
                      </a:br>
                      <a:r>
                        <a:rPr lang="pl-PL" sz="1200" kern="1200" dirty="0" smtClean="0">
                          <a:effectLst/>
                          <a:latin typeface="+mn-lt"/>
                          <a:ea typeface="Times New Roman"/>
                          <a:cs typeface="Arial"/>
                        </a:rPr>
                        <a:t> w obszarze włączenia społecznego i zwalczania ubóstwa z wykorzystaniem środków Europejskiego Funduszu Społecznego i Europejskiego Funduszu Rozwoju Regionalnego na lata 2014-2020.</a:t>
                      </a:r>
                      <a:endParaRPr lang="pl-PL" sz="1200" dirty="0" smtClean="0">
                        <a:effectLst/>
                        <a:latin typeface="+mn-lt"/>
                        <a:ea typeface="Calibri"/>
                        <a:cs typeface="Times New Roman"/>
                      </a:endParaRPr>
                    </a:p>
                    <a:p>
                      <a:r>
                        <a:rPr lang="pl-PL" sz="1200" dirty="0" smtClean="0">
                          <a:effectLst/>
                          <a:latin typeface="+mn-lt"/>
                          <a:ea typeface="Calibri"/>
                          <a:cs typeface="Arial"/>
                        </a:rPr>
                        <a:t>Spełnienie kryterium jest warunkiem koniecznym do otrzymania dofinansowania. Ocena kryterium jest 0/1. Uzyskanie oceny „0” jest jednoznaczne z odrzuceniem projektu.</a:t>
                      </a:r>
                      <a:endParaRPr lang="pl-PL" sz="12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spcBef>
                          <a:spcPts val="0"/>
                        </a:spcBef>
                        <a:spcAft>
                          <a:spcPts val="0"/>
                        </a:spcAft>
                      </a:pPr>
                      <a:r>
                        <a:rPr lang="pl-PL" sz="1400" kern="1200" dirty="0" smtClean="0">
                          <a:solidFill>
                            <a:schemeClr val="dk1"/>
                          </a:solidFill>
                          <a:effectLst/>
                          <a:latin typeface="+mn-lt"/>
                          <a:ea typeface="+mn-ea"/>
                          <a:cs typeface="+mn-cs"/>
                        </a:rPr>
                        <a:t>0/1</a:t>
                      </a:r>
                      <a:endParaRPr lang="pl-PL" sz="1400" dirty="0">
                        <a:latin typeface="+mn-lt"/>
                      </a:endParaRPr>
                    </a:p>
                  </a:txBody>
                  <a:tcPr anchor="ctr" anchorCtr="1">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205740" y="1088139"/>
            <a:ext cx="8545068" cy="400110"/>
          </a:xfrm>
          <a:prstGeom prst="rect">
            <a:avLst/>
          </a:prstGeom>
          <a:noFill/>
          <a:ln w="9525">
            <a:noFill/>
            <a:miter lim="800000"/>
            <a:headEnd/>
            <a:tailEnd/>
          </a:ln>
        </p:spPr>
        <p:txBody>
          <a:bodyPr wrap="square" anchor="ctr">
            <a:spAutoFit/>
          </a:bodyPr>
          <a:lstStyle/>
          <a:p>
            <a:pPr eaLnBrk="0" hangingPunct="0"/>
            <a:r>
              <a:rPr lang="pl-PL" sz="2000" b="1" dirty="0" smtClean="0">
                <a:solidFill>
                  <a:prstClr val="black"/>
                </a:solidFill>
                <a:latin typeface="Calibri" pitchFamily="34" charset="0"/>
                <a:cs typeface="Calibri" pitchFamily="34" charset="0"/>
              </a:rPr>
              <a:t>KRYTERIA OCENIANE NA ETAPIE OCENY MERYTORYCZNEJ  </a:t>
            </a:r>
            <a:endParaRPr lang="pl-PL" sz="2000" dirty="0">
              <a:solidFill>
                <a:prstClr val="black"/>
              </a:solidFill>
              <a:latin typeface="Calibri" pitchFamily="34" charset="0"/>
            </a:endParaRPr>
          </a:p>
        </p:txBody>
      </p:sp>
    </p:spTree>
    <p:extLst>
      <p:ext uri="{BB962C8B-B14F-4D97-AF65-F5344CB8AC3E}">
        <p14:creationId xmlns:p14="http://schemas.microsoft.com/office/powerpoint/2010/main" val="3412916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4113361174"/>
              </p:ext>
            </p:extLst>
          </p:nvPr>
        </p:nvGraphicFramePr>
        <p:xfrm>
          <a:off x="205739" y="1488249"/>
          <a:ext cx="8677002" cy="5033131"/>
        </p:xfrm>
        <a:graphic>
          <a:graphicData uri="http://schemas.openxmlformats.org/drawingml/2006/table">
            <a:tbl>
              <a:tblPr firstRow="1" bandRow="1">
                <a:tableStyleId>{5C22544A-7EE6-4342-B048-85BDC9FD1C3A}</a:tableStyleId>
              </a:tblPr>
              <a:tblGrid>
                <a:gridCol w="709398">
                  <a:extLst>
                    <a:ext uri="{9D8B030D-6E8A-4147-A177-3AD203B41FA5}">
                      <a16:colId xmlns:a16="http://schemas.microsoft.com/office/drawing/2014/main" xmlns="" val="20000"/>
                    </a:ext>
                  </a:extLst>
                </a:gridCol>
                <a:gridCol w="2609459">
                  <a:extLst>
                    <a:ext uri="{9D8B030D-6E8A-4147-A177-3AD203B41FA5}">
                      <a16:colId xmlns:a16="http://schemas.microsoft.com/office/drawing/2014/main" xmlns="" val="20001"/>
                    </a:ext>
                  </a:extLst>
                </a:gridCol>
                <a:gridCol w="4192537">
                  <a:extLst>
                    <a:ext uri="{9D8B030D-6E8A-4147-A177-3AD203B41FA5}">
                      <a16:colId xmlns:a16="http://schemas.microsoft.com/office/drawing/2014/main" xmlns="" val="20002"/>
                    </a:ext>
                  </a:extLst>
                </a:gridCol>
                <a:gridCol w="1165608">
                  <a:extLst>
                    <a:ext uri="{9D8B030D-6E8A-4147-A177-3AD203B41FA5}">
                      <a16:colId xmlns:a16="http://schemas.microsoft.com/office/drawing/2014/main" xmlns="" val="20003"/>
                    </a:ext>
                  </a:extLst>
                </a:gridCol>
              </a:tblGrid>
              <a:tr h="688291">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Pkt.</a:t>
                      </a:r>
                      <a:endParaRPr lang="pl-PL" sz="1400" dirty="0" smtClean="0"/>
                    </a:p>
                  </a:txBody>
                  <a:tcPr anchor="ctr"/>
                </a:tc>
                <a:extLst>
                  <a:ext uri="{0D108BD9-81ED-4DB2-BD59-A6C34878D82A}">
                    <a16:rowId xmlns:a16="http://schemas.microsoft.com/office/drawing/2014/main" xmlns="" val="10000"/>
                  </a:ext>
                </a:extLst>
              </a:tr>
              <a:tr h="4344840">
                <a:tc>
                  <a:txBody>
                    <a:bodyPr/>
                    <a:lstStyle/>
                    <a:p>
                      <a:pPr algn="l"/>
                      <a:r>
                        <a:rPr lang="pl-PL" sz="1400" dirty="0" smtClean="0">
                          <a:latin typeface="+mn-lt"/>
                        </a:rPr>
                        <a:t>9.</a:t>
                      </a:r>
                      <a:endParaRPr lang="pl-PL" sz="1400" dirty="0">
                        <a:latin typeface="+mn-lt"/>
                      </a:endParaRPr>
                    </a:p>
                  </a:txBody>
                  <a:tcPr anchor="ctr" anchorCtr="1">
                    <a:solidFill>
                      <a:schemeClr val="accent1">
                        <a:lumMod val="20000"/>
                        <a:lumOff val="80000"/>
                      </a:schemeClr>
                    </a:solidFill>
                  </a:tcPr>
                </a:tc>
                <a:tc>
                  <a:txBody>
                    <a:bodyPr/>
                    <a:lstStyle/>
                    <a:p>
                      <a:pPr>
                        <a:lnSpc>
                          <a:spcPct val="115000"/>
                        </a:lnSpc>
                        <a:spcBef>
                          <a:spcPts val="600"/>
                        </a:spcBef>
                        <a:spcAft>
                          <a:spcPts val="600"/>
                        </a:spcAft>
                      </a:pPr>
                      <a:r>
                        <a:rPr lang="pl-PL" sz="1400" dirty="0" smtClean="0">
                          <a:effectLst/>
                          <a:latin typeface="+mn-lt"/>
                          <a:ea typeface="Times New Roman"/>
                          <a:cs typeface="Arial"/>
                        </a:rPr>
                        <a:t>Wsparcie w projekcie będzie realizowane na podstawie ścieżki wsparcia stworzonej indywidualnie dla każdego uczestnika/</a:t>
                      </a:r>
                      <a:r>
                        <a:rPr lang="pl-PL" sz="1400" dirty="0" err="1" smtClean="0">
                          <a:effectLst/>
                          <a:latin typeface="+mn-lt"/>
                          <a:ea typeface="Times New Roman"/>
                          <a:cs typeface="Arial"/>
                        </a:rPr>
                        <a:t>czki</a:t>
                      </a:r>
                      <a:r>
                        <a:rPr lang="pl-PL" sz="1400" dirty="0" smtClean="0">
                          <a:effectLst/>
                          <a:latin typeface="+mn-lt"/>
                          <a:ea typeface="Times New Roman"/>
                          <a:cs typeface="Arial"/>
                        </a:rPr>
                        <a:t> projektu oraz zgodnie z koncepcją </a:t>
                      </a:r>
                      <a:r>
                        <a:rPr lang="pl-PL" sz="1400" dirty="0" err="1" smtClean="0">
                          <a:effectLst/>
                          <a:latin typeface="+mn-lt"/>
                          <a:ea typeface="Times New Roman"/>
                          <a:cs typeface="Arial"/>
                        </a:rPr>
                        <a:t>empowerment</a:t>
                      </a:r>
                      <a:r>
                        <a:rPr lang="pl-PL" sz="1400" dirty="0" smtClean="0">
                          <a:effectLst/>
                          <a:latin typeface="+mn-lt"/>
                          <a:ea typeface="Times New Roman"/>
                          <a:cs typeface="Arial"/>
                        </a:rPr>
                        <a:t>.</a:t>
                      </a:r>
                      <a:endParaRPr lang="pl-PL" sz="1400" dirty="0" smtClean="0">
                        <a:effectLst/>
                        <a:latin typeface="+mn-lt"/>
                        <a:ea typeface="Times New Roman"/>
                        <a:cs typeface="Times New Roman"/>
                      </a:endParaRPr>
                    </a:p>
                    <a:p>
                      <a:pPr marL="0" marR="0" indent="0" algn="l" defTabSz="914400" rtl="0" eaLnBrk="1" fontAlgn="auto" latinLnBrk="0" hangingPunct="1">
                        <a:lnSpc>
                          <a:spcPct val="150000"/>
                        </a:lnSpc>
                        <a:spcBef>
                          <a:spcPts val="0"/>
                        </a:spcBef>
                        <a:spcAft>
                          <a:spcPts val="0"/>
                        </a:spcAft>
                        <a:buClrTx/>
                        <a:buSzTx/>
                        <a:buFontTx/>
                        <a:buNone/>
                        <a:tabLst/>
                        <a:defRPr/>
                      </a:pPr>
                      <a:endParaRPr lang="pl-PL" sz="1400" dirty="0"/>
                    </a:p>
                  </a:txBody>
                  <a:tcPr marL="68580" marR="68580" marT="0" marB="0" anchor="ctr">
                    <a:solidFill>
                      <a:schemeClr val="accent1">
                        <a:lumMod val="20000"/>
                        <a:lumOff val="80000"/>
                      </a:schemeClr>
                    </a:solidFill>
                  </a:tcPr>
                </a:tc>
                <a:tc>
                  <a:txBody>
                    <a:bodyPr/>
                    <a:lstStyle/>
                    <a:p>
                      <a:pPr>
                        <a:lnSpc>
                          <a:spcPct val="115000"/>
                        </a:lnSpc>
                        <a:spcBef>
                          <a:spcPts val="600"/>
                        </a:spcBef>
                        <a:spcAft>
                          <a:spcPts val="600"/>
                        </a:spcAft>
                      </a:pPr>
                      <a:r>
                        <a:rPr lang="pl-PL" sz="1400" kern="1200" dirty="0" smtClean="0">
                          <a:effectLst/>
                          <a:latin typeface="+mn-lt"/>
                          <a:ea typeface="Times New Roman"/>
                          <a:cs typeface="Arial"/>
                        </a:rPr>
                        <a:t>Spełnienie kryterium będzie oceniane na podstawie zapisów zawartych we wniosku o dofinansowanie projektu (opis zadań, opis grupy docelowej).</a:t>
                      </a:r>
                      <a:endParaRPr lang="pl-PL" sz="1400" dirty="0" smtClean="0">
                        <a:effectLst/>
                        <a:latin typeface="+mn-lt"/>
                        <a:ea typeface="Calibri"/>
                        <a:cs typeface="Times New Roman"/>
                      </a:endParaRPr>
                    </a:p>
                    <a:p>
                      <a:pPr>
                        <a:lnSpc>
                          <a:spcPct val="115000"/>
                        </a:lnSpc>
                        <a:spcBef>
                          <a:spcPts val="600"/>
                        </a:spcBef>
                        <a:spcAft>
                          <a:spcPts val="600"/>
                        </a:spcAft>
                      </a:pPr>
                      <a:r>
                        <a:rPr lang="pl-PL" sz="1400" dirty="0" smtClean="0">
                          <a:effectLst/>
                          <a:latin typeface="+mn-lt"/>
                          <a:ea typeface="Calibri"/>
                          <a:cs typeface="Arial"/>
                        </a:rPr>
                        <a:t>Zasada </a:t>
                      </a:r>
                      <a:r>
                        <a:rPr lang="pl-PL" sz="1400" dirty="0" err="1" smtClean="0">
                          <a:effectLst/>
                          <a:latin typeface="+mn-lt"/>
                          <a:ea typeface="Calibri"/>
                          <a:cs typeface="Arial"/>
                        </a:rPr>
                        <a:t>empowerment</a:t>
                      </a:r>
                      <a:r>
                        <a:rPr lang="pl-PL" sz="1400" dirty="0" smtClean="0">
                          <a:effectLst/>
                          <a:latin typeface="+mn-lt"/>
                          <a:ea typeface="Calibri"/>
                          <a:cs typeface="Arial"/>
                        </a:rPr>
                        <a:t> (ang. upodmiotowienie) oznacza aktywne uczestnictwo w projekcie osób, na rzecz których realizowane są dane działania. Realizacja tej zasady ma na celu zwiększenie rzeczywistej zdolności uczestników do wpływania na działania, które ich dotyczą, co przekłada się na świadomość kosztów, poczucie przynależności i odpowiedzialności oraz poprawę relacji między organizatorem, dostawcami </a:t>
                      </a:r>
                      <a:br>
                        <a:rPr lang="pl-PL" sz="1400" dirty="0" smtClean="0">
                          <a:effectLst/>
                          <a:latin typeface="+mn-lt"/>
                          <a:ea typeface="Calibri"/>
                          <a:cs typeface="Arial"/>
                        </a:rPr>
                      </a:br>
                      <a:r>
                        <a:rPr lang="pl-PL" sz="1400" dirty="0" smtClean="0">
                          <a:effectLst/>
                          <a:latin typeface="+mn-lt"/>
                          <a:ea typeface="Calibri"/>
                          <a:cs typeface="Arial"/>
                        </a:rPr>
                        <a:t>i odbiorcami usług.</a:t>
                      </a:r>
                      <a:endParaRPr lang="pl-PL" sz="1400" dirty="0" smtClean="0">
                        <a:effectLst/>
                        <a:latin typeface="+mn-lt"/>
                        <a:ea typeface="Calibri"/>
                        <a:cs typeface="Times New Roman"/>
                      </a:endParaRPr>
                    </a:p>
                    <a:p>
                      <a:r>
                        <a:rPr lang="pl-PL" sz="1400" kern="1200" dirty="0" smtClean="0">
                          <a:effectLst/>
                          <a:latin typeface="+mn-lt"/>
                          <a:ea typeface="Times New Roman"/>
                          <a:cs typeface="Arial"/>
                        </a:rPr>
                        <a:t>Spełnienie kryterium jest warunkiem koniecznym </a:t>
                      </a:r>
                      <a:br>
                        <a:rPr lang="pl-PL" sz="1400" kern="1200" dirty="0" smtClean="0">
                          <a:effectLst/>
                          <a:latin typeface="+mn-lt"/>
                          <a:ea typeface="Times New Roman"/>
                          <a:cs typeface="Arial"/>
                        </a:rPr>
                      </a:br>
                      <a:r>
                        <a:rPr lang="pl-PL" sz="1400" kern="1200" dirty="0" smtClean="0">
                          <a:effectLst/>
                          <a:latin typeface="+mn-lt"/>
                          <a:ea typeface="Times New Roman"/>
                          <a:cs typeface="Arial"/>
                        </a:rPr>
                        <a:t>do otrzymania dofinansowania. Ocena kryterium jest 0/1. Uzyskanie oceny „0” jest jednoznaczne </a:t>
                      </a:r>
                      <a:br>
                        <a:rPr lang="pl-PL" sz="1400" kern="1200" dirty="0" smtClean="0">
                          <a:effectLst/>
                          <a:latin typeface="+mn-lt"/>
                          <a:ea typeface="Times New Roman"/>
                          <a:cs typeface="Arial"/>
                        </a:rPr>
                      </a:br>
                      <a:r>
                        <a:rPr lang="pl-PL" sz="1400" kern="1200" dirty="0" smtClean="0">
                          <a:effectLst/>
                          <a:latin typeface="+mn-lt"/>
                          <a:ea typeface="Times New Roman"/>
                          <a:cs typeface="Arial"/>
                        </a:rPr>
                        <a:t>z odrzuceniem projektu.</a:t>
                      </a:r>
                      <a:endParaRPr lang="pl-PL" sz="1400" kern="1200" dirty="0">
                        <a:solidFill>
                          <a:schemeClr val="dk1"/>
                        </a:solidFill>
                        <a:effectLst/>
                        <a:latin typeface="+mn-lt"/>
                        <a:ea typeface="+mn-ea"/>
                        <a:cs typeface="+mn-cs"/>
                      </a:endParaRPr>
                    </a:p>
                  </a:txBody>
                  <a:tcPr anchorCtr="1">
                    <a:solidFill>
                      <a:schemeClr val="accent1">
                        <a:lumMod val="20000"/>
                        <a:lumOff val="80000"/>
                      </a:schemeClr>
                    </a:solidFill>
                  </a:tcPr>
                </a:tc>
                <a:tc>
                  <a:txBody>
                    <a:bodyPr/>
                    <a:lstStyle/>
                    <a:p>
                      <a:r>
                        <a:rPr lang="pl-PL" sz="1400" kern="1200" dirty="0" smtClean="0">
                          <a:solidFill>
                            <a:schemeClr val="dk1"/>
                          </a:solidFill>
                          <a:effectLst/>
                          <a:latin typeface="+mn-lt"/>
                          <a:ea typeface="+mn-ea"/>
                          <a:cs typeface="+mn-cs"/>
                        </a:rPr>
                        <a:t>0/1</a:t>
                      </a:r>
                      <a:endParaRPr lang="pl-PL" sz="1400" dirty="0">
                        <a:latin typeface="+mn-lt"/>
                      </a:endParaRPr>
                    </a:p>
                  </a:txBody>
                  <a:tcPr anchor="ctr" anchorCtr="1">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205740" y="1088139"/>
            <a:ext cx="8545068" cy="400110"/>
          </a:xfrm>
          <a:prstGeom prst="rect">
            <a:avLst/>
          </a:prstGeom>
          <a:noFill/>
          <a:ln w="9525">
            <a:noFill/>
            <a:miter lim="800000"/>
            <a:headEnd/>
            <a:tailEnd/>
          </a:ln>
        </p:spPr>
        <p:txBody>
          <a:bodyPr wrap="square" anchor="ctr">
            <a:spAutoFit/>
          </a:bodyPr>
          <a:lstStyle/>
          <a:p>
            <a:pPr eaLnBrk="0" hangingPunct="0"/>
            <a:r>
              <a:rPr lang="pl-PL" sz="2000" b="1" dirty="0" smtClean="0">
                <a:solidFill>
                  <a:prstClr val="black"/>
                </a:solidFill>
                <a:latin typeface="Calibri" pitchFamily="34" charset="0"/>
              </a:rPr>
              <a:t>KRYTERIA OCENIANE NA ETAPIE OCENY MERYTORYCZNEJ</a:t>
            </a:r>
            <a:endParaRPr lang="pl-PL" sz="2000" dirty="0">
              <a:solidFill>
                <a:prstClr val="black"/>
              </a:solidFill>
              <a:latin typeface="Calibri" pitchFamily="34" charset="0"/>
            </a:endParaRPr>
          </a:p>
        </p:txBody>
      </p:sp>
    </p:spTree>
    <p:extLst>
      <p:ext uri="{BB962C8B-B14F-4D97-AF65-F5344CB8AC3E}">
        <p14:creationId xmlns:p14="http://schemas.microsoft.com/office/powerpoint/2010/main" val="982898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087941629"/>
              </p:ext>
            </p:extLst>
          </p:nvPr>
        </p:nvGraphicFramePr>
        <p:xfrm>
          <a:off x="139238" y="1405122"/>
          <a:ext cx="8767437" cy="5279841"/>
        </p:xfrm>
        <a:graphic>
          <a:graphicData uri="http://schemas.openxmlformats.org/drawingml/2006/table">
            <a:tbl>
              <a:tblPr firstRow="1" bandRow="1">
                <a:tableStyleId>{5C22544A-7EE6-4342-B048-85BDC9FD1C3A}</a:tableStyleId>
              </a:tblPr>
              <a:tblGrid>
                <a:gridCol w="716792">
                  <a:extLst>
                    <a:ext uri="{9D8B030D-6E8A-4147-A177-3AD203B41FA5}">
                      <a16:colId xmlns:a16="http://schemas.microsoft.com/office/drawing/2014/main" xmlns="" val="20000"/>
                    </a:ext>
                  </a:extLst>
                </a:gridCol>
                <a:gridCol w="2634584">
                  <a:extLst>
                    <a:ext uri="{9D8B030D-6E8A-4147-A177-3AD203B41FA5}">
                      <a16:colId xmlns:a16="http://schemas.microsoft.com/office/drawing/2014/main" xmlns="" val="20001"/>
                    </a:ext>
                  </a:extLst>
                </a:gridCol>
                <a:gridCol w="4396728">
                  <a:extLst>
                    <a:ext uri="{9D8B030D-6E8A-4147-A177-3AD203B41FA5}">
                      <a16:colId xmlns:a16="http://schemas.microsoft.com/office/drawing/2014/main" xmlns="" val="20002"/>
                    </a:ext>
                  </a:extLst>
                </a:gridCol>
                <a:gridCol w="1019333">
                  <a:extLst>
                    <a:ext uri="{9D8B030D-6E8A-4147-A177-3AD203B41FA5}">
                      <a16:colId xmlns:a16="http://schemas.microsoft.com/office/drawing/2014/main" xmlns="" val="20003"/>
                    </a:ext>
                  </a:extLst>
                </a:gridCol>
              </a:tblGrid>
              <a:tr h="390427">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 liczba punktów</a:t>
                      </a:r>
                      <a:endParaRPr lang="pl-PL" sz="1400" dirty="0" smtClean="0"/>
                    </a:p>
                  </a:txBody>
                  <a:tcPr anchor="ctr"/>
                </a:tc>
                <a:extLst>
                  <a:ext uri="{0D108BD9-81ED-4DB2-BD59-A6C34878D82A}">
                    <a16:rowId xmlns:a16="http://schemas.microsoft.com/office/drawing/2014/main" xmlns="" val="10000"/>
                  </a:ext>
                </a:extLst>
              </a:tr>
              <a:tr h="4548321">
                <a:tc>
                  <a:txBody>
                    <a:bodyPr/>
                    <a:lstStyle/>
                    <a:p>
                      <a:pPr algn="ctr"/>
                      <a:r>
                        <a:rPr lang="pl-PL" sz="1400" dirty="0" smtClean="0">
                          <a:latin typeface="+mn-lt"/>
                        </a:rPr>
                        <a:t>1.</a:t>
                      </a:r>
                      <a:endParaRPr lang="pl-PL" sz="1400" dirty="0">
                        <a:latin typeface="+mn-lt"/>
                      </a:endParaRPr>
                    </a:p>
                  </a:txBody>
                  <a:tcPr anchor="ctr" anchorCtr="1">
                    <a:solidFill>
                      <a:schemeClr val="accent1">
                        <a:lumMod val="20000"/>
                        <a:lumOff val="80000"/>
                      </a:schemeClr>
                    </a:solidFill>
                  </a:tcPr>
                </a:tc>
                <a:tc>
                  <a:txBody>
                    <a:bodyPr/>
                    <a:lstStyle/>
                    <a:p>
                      <a:pPr>
                        <a:lnSpc>
                          <a:spcPct val="150000"/>
                        </a:lnSpc>
                        <a:spcBef>
                          <a:spcPts val="600"/>
                        </a:spcBef>
                        <a:spcAft>
                          <a:spcPts val="600"/>
                        </a:spcAft>
                      </a:pPr>
                      <a:r>
                        <a:rPr lang="pl-PL" sz="1400" dirty="0" smtClean="0">
                          <a:effectLst/>
                          <a:latin typeface="+mn-lt"/>
                          <a:ea typeface="Calibri"/>
                          <a:cs typeface="Arial"/>
                        </a:rPr>
                        <a:t>Projekt jest realizowany </a:t>
                      </a:r>
                      <a:br>
                        <a:rPr lang="pl-PL" sz="1400" dirty="0" smtClean="0">
                          <a:effectLst/>
                          <a:latin typeface="+mn-lt"/>
                          <a:ea typeface="Calibri"/>
                          <a:cs typeface="Arial"/>
                        </a:rPr>
                      </a:br>
                      <a:r>
                        <a:rPr lang="pl-PL" sz="1400" dirty="0" smtClean="0">
                          <a:effectLst/>
                          <a:latin typeface="+mn-lt"/>
                          <a:ea typeface="Calibri"/>
                          <a:cs typeface="Arial"/>
                        </a:rPr>
                        <a:t>na obszarze na którym zidentyfikowano niższy poziom wykorzystania usług opiekuńczych niż przeciętna w województwie mazowieckim.</a:t>
                      </a:r>
                      <a:endParaRPr lang="pl-PL" sz="1400" dirty="0"/>
                    </a:p>
                  </a:txBody>
                  <a:tcPr marL="68580" marR="68580" marT="0" marB="0" anchor="ctr">
                    <a:solidFill>
                      <a:schemeClr val="accent1">
                        <a:lumMod val="20000"/>
                        <a:lumOff val="80000"/>
                      </a:schemeClr>
                    </a:solidFill>
                  </a:tcPr>
                </a:tc>
                <a:tc>
                  <a:txBody>
                    <a:bodyPr/>
                    <a:lstStyle/>
                    <a:p>
                      <a:pPr>
                        <a:lnSpc>
                          <a:spcPct val="115000"/>
                        </a:lnSpc>
                        <a:spcBef>
                          <a:spcPts val="600"/>
                        </a:spcBef>
                        <a:spcAft>
                          <a:spcPts val="600"/>
                        </a:spcAft>
                      </a:pPr>
                      <a:r>
                        <a:rPr lang="pl-PL" sz="1400" dirty="0" smtClean="0">
                          <a:effectLst/>
                          <a:latin typeface="+mn-lt"/>
                          <a:ea typeface="Calibri"/>
                          <a:cs typeface="Arial"/>
                        </a:rPr>
                        <a:t>Projekt realizowany wyłącznie na obszarze powiatu/powiatów wskazanych w załączniku </a:t>
                      </a:r>
                      <a:br>
                        <a:rPr lang="pl-PL" sz="1400" dirty="0" smtClean="0">
                          <a:effectLst/>
                          <a:latin typeface="+mn-lt"/>
                          <a:ea typeface="Calibri"/>
                          <a:cs typeface="Arial"/>
                        </a:rPr>
                      </a:br>
                      <a:r>
                        <a:rPr lang="pl-PL" sz="1400" dirty="0" smtClean="0">
                          <a:effectLst/>
                          <a:latin typeface="+mn-lt"/>
                          <a:ea typeface="Calibri"/>
                          <a:cs typeface="Arial"/>
                        </a:rPr>
                        <a:t>do regulaminu – 10 pkt,</a:t>
                      </a:r>
                      <a:endParaRPr lang="pl-PL" sz="1800" dirty="0" smtClean="0">
                        <a:effectLst/>
                        <a:latin typeface="+mn-lt"/>
                        <a:ea typeface="Calibri"/>
                        <a:cs typeface="Times New Roman"/>
                      </a:endParaRPr>
                    </a:p>
                    <a:p>
                      <a:pPr>
                        <a:lnSpc>
                          <a:spcPct val="115000"/>
                        </a:lnSpc>
                        <a:spcAft>
                          <a:spcPts val="1000"/>
                        </a:spcAft>
                      </a:pPr>
                      <a:r>
                        <a:rPr lang="pl-PL" sz="1400" dirty="0" smtClean="0">
                          <a:effectLst/>
                          <a:latin typeface="+mn-lt"/>
                          <a:ea typeface="Calibri"/>
                          <a:cs typeface="Arial"/>
                        </a:rPr>
                        <a:t>Brak spełnienia ww. warunku – 0 pkt.</a:t>
                      </a:r>
                      <a:endParaRPr lang="pl-PL" sz="1400" dirty="0" smtClean="0">
                        <a:effectLst/>
                        <a:latin typeface="+mn-lt"/>
                        <a:ea typeface="Times New Roman"/>
                        <a:cs typeface="Times New Roman"/>
                      </a:endParaRPr>
                    </a:p>
                    <a:p>
                      <a:pPr>
                        <a:lnSpc>
                          <a:spcPct val="150000"/>
                        </a:lnSpc>
                        <a:spcBef>
                          <a:spcPts val="600"/>
                        </a:spcBef>
                        <a:spcAft>
                          <a:spcPts val="600"/>
                        </a:spcAft>
                      </a:pPr>
                      <a:endParaRPr lang="pl-PL" sz="1400" dirty="0" smtClean="0">
                        <a:effectLst/>
                        <a:latin typeface="+mn-lt"/>
                        <a:ea typeface="Calibri"/>
                        <a:cs typeface="Times New Roman"/>
                      </a:endParaRPr>
                    </a:p>
                  </a:txBody>
                  <a:tcPr anchor="ctr" anchorCtr="1">
                    <a:solidFill>
                      <a:schemeClr val="accent1">
                        <a:lumMod val="20000"/>
                        <a:lumOff val="80000"/>
                      </a:schemeClr>
                    </a:solidFill>
                  </a:tcPr>
                </a:tc>
                <a:tc>
                  <a:txBody>
                    <a:bodyPr/>
                    <a:lstStyle/>
                    <a:p>
                      <a:pPr algn="ctr"/>
                      <a:r>
                        <a:rPr lang="pl-PL" sz="1400" dirty="0" smtClean="0">
                          <a:solidFill>
                            <a:schemeClr val="tx1"/>
                          </a:solidFill>
                          <a:latin typeface="+mn-lt"/>
                        </a:rPr>
                        <a:t>10</a:t>
                      </a:r>
                      <a:endParaRPr lang="pl-PL" sz="1400" dirty="0">
                        <a:solidFill>
                          <a:schemeClr val="tx1"/>
                        </a:solidFill>
                        <a:latin typeface="+mn-lt"/>
                      </a:endParaRPr>
                    </a:p>
                  </a:txBody>
                  <a:tcPr anchor="ctr" anchorCtr="1">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139238" y="1005012"/>
            <a:ext cx="8545068" cy="400110"/>
          </a:xfrm>
          <a:prstGeom prst="rect">
            <a:avLst/>
          </a:prstGeom>
          <a:noFill/>
          <a:ln w="9525">
            <a:noFill/>
            <a:miter lim="800000"/>
            <a:headEnd/>
            <a:tailEnd/>
          </a:ln>
        </p:spPr>
        <p:txBody>
          <a:bodyPr wrap="square" anchor="ctr">
            <a:spAutoFit/>
          </a:bodyPr>
          <a:lstStyle/>
          <a:p>
            <a:pPr eaLnBrk="0" hangingPunct="0"/>
            <a:r>
              <a:rPr lang="pl-PL" sz="2000" b="1" dirty="0" smtClean="0">
                <a:solidFill>
                  <a:prstClr val="black"/>
                </a:solidFill>
                <a:latin typeface="Calibri" pitchFamily="34" charset="0"/>
                <a:cs typeface="Calibri" pitchFamily="34" charset="0"/>
              </a:rPr>
              <a:t>SZCZEGÓŁOWE KRYTERIA </a:t>
            </a:r>
            <a:r>
              <a:rPr lang="pl-PL" sz="2000" b="1" dirty="0" smtClean="0">
                <a:latin typeface="Calibri" pitchFamily="34" charset="0"/>
                <a:cs typeface="Calibri" pitchFamily="34" charset="0"/>
              </a:rPr>
              <a:t>MERYTORYCZNE</a:t>
            </a:r>
            <a:endParaRPr lang="pl-PL" sz="2000" dirty="0">
              <a:solidFill>
                <a:srgbClr val="FF0000"/>
              </a:solidFill>
              <a:latin typeface="Calibri" pitchFamily="34" charset="0"/>
            </a:endParaRPr>
          </a:p>
        </p:txBody>
      </p:sp>
    </p:spTree>
    <p:extLst>
      <p:ext uri="{BB962C8B-B14F-4D97-AF65-F5344CB8AC3E}">
        <p14:creationId xmlns:p14="http://schemas.microsoft.com/office/powerpoint/2010/main" val="2292676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648596740"/>
              </p:ext>
            </p:extLst>
          </p:nvPr>
        </p:nvGraphicFramePr>
        <p:xfrm>
          <a:off x="205740" y="1488251"/>
          <a:ext cx="8817680" cy="5046007"/>
        </p:xfrm>
        <a:graphic>
          <a:graphicData uri="http://schemas.openxmlformats.org/drawingml/2006/table">
            <a:tbl>
              <a:tblPr firstRow="1" bandRow="1">
                <a:tableStyleId>{5C22544A-7EE6-4342-B048-85BDC9FD1C3A}</a:tableStyleId>
              </a:tblPr>
              <a:tblGrid>
                <a:gridCol w="720899">
                  <a:extLst>
                    <a:ext uri="{9D8B030D-6E8A-4147-A177-3AD203B41FA5}">
                      <a16:colId xmlns:a16="http://schemas.microsoft.com/office/drawing/2014/main" xmlns="" val="20000"/>
                    </a:ext>
                  </a:extLst>
                </a:gridCol>
                <a:gridCol w="3398185">
                  <a:extLst>
                    <a:ext uri="{9D8B030D-6E8A-4147-A177-3AD203B41FA5}">
                      <a16:colId xmlns:a16="http://schemas.microsoft.com/office/drawing/2014/main" xmlns="" val="20001"/>
                    </a:ext>
                  </a:extLst>
                </a:gridCol>
                <a:gridCol w="3821388">
                  <a:extLst>
                    <a:ext uri="{9D8B030D-6E8A-4147-A177-3AD203B41FA5}">
                      <a16:colId xmlns:a16="http://schemas.microsoft.com/office/drawing/2014/main" xmlns="" val="20002"/>
                    </a:ext>
                  </a:extLst>
                </a:gridCol>
                <a:gridCol w="877208">
                  <a:extLst>
                    <a:ext uri="{9D8B030D-6E8A-4147-A177-3AD203B41FA5}">
                      <a16:colId xmlns:a16="http://schemas.microsoft.com/office/drawing/2014/main" xmlns="" val="20003"/>
                    </a:ext>
                  </a:extLst>
                </a:gridCol>
              </a:tblGrid>
              <a:tr h="762580">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a:t>
                      </a:r>
                      <a:r>
                        <a:rPr lang="pl-PL" sz="1400" b="1" kern="1200" baseline="0" dirty="0" smtClean="0">
                          <a:solidFill>
                            <a:schemeClr val="lt1"/>
                          </a:solidFill>
                          <a:latin typeface="+mn-lt"/>
                          <a:ea typeface="+mn-ea"/>
                          <a:cs typeface="+mn-cs"/>
                        </a:rPr>
                        <a:t> l</a:t>
                      </a:r>
                      <a:r>
                        <a:rPr lang="pl-PL" sz="1400" b="1" kern="1200" dirty="0" smtClean="0">
                          <a:solidFill>
                            <a:schemeClr val="lt1"/>
                          </a:solidFill>
                          <a:latin typeface="+mn-lt"/>
                          <a:ea typeface="+mn-ea"/>
                          <a:cs typeface="+mn-cs"/>
                        </a:rPr>
                        <a:t>iczba punktów</a:t>
                      </a:r>
                      <a:endParaRPr lang="pl-PL" sz="1400" dirty="0" smtClean="0"/>
                    </a:p>
                  </a:txBody>
                  <a:tcPr anchor="ctr"/>
                </a:tc>
                <a:extLst>
                  <a:ext uri="{0D108BD9-81ED-4DB2-BD59-A6C34878D82A}">
                    <a16:rowId xmlns:a16="http://schemas.microsoft.com/office/drawing/2014/main" xmlns="" val="10000"/>
                  </a:ext>
                </a:extLst>
              </a:tr>
              <a:tr h="4101127">
                <a:tc>
                  <a:txBody>
                    <a:bodyPr/>
                    <a:lstStyle/>
                    <a:p>
                      <a:pPr algn="ctr"/>
                      <a:r>
                        <a:rPr lang="pl-PL" sz="1400" dirty="0" smtClean="0">
                          <a:latin typeface="+mn-lt"/>
                        </a:rPr>
                        <a:t>2</a:t>
                      </a:r>
                      <a:r>
                        <a:rPr lang="pl-PL" sz="1600" dirty="0" smtClean="0">
                          <a:latin typeface="+mn-lt"/>
                        </a:rPr>
                        <a:t>.</a:t>
                      </a:r>
                      <a:endParaRPr lang="pl-PL" sz="1600" dirty="0">
                        <a:latin typeface="+mn-lt"/>
                      </a:endParaRPr>
                    </a:p>
                  </a:txBody>
                  <a:tcPr anchor="ctr" anchorCtr="1">
                    <a:solidFill>
                      <a:schemeClr val="accent1">
                        <a:lumMod val="20000"/>
                        <a:lumOff val="8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pl-PL" sz="1400" dirty="0" smtClean="0">
                          <a:effectLst/>
                          <a:latin typeface="+mn-lt"/>
                          <a:ea typeface="Calibri"/>
                          <a:cs typeface="Arial"/>
                        </a:rPr>
                        <a:t>Grupę docelową projektu</a:t>
                      </a:r>
                      <a:br>
                        <a:rPr lang="pl-PL" sz="1400" dirty="0" smtClean="0">
                          <a:effectLst/>
                          <a:latin typeface="+mn-lt"/>
                          <a:ea typeface="Calibri"/>
                          <a:cs typeface="Arial"/>
                        </a:rPr>
                      </a:br>
                      <a:r>
                        <a:rPr lang="pl-PL" sz="1400" dirty="0" smtClean="0">
                          <a:effectLst/>
                          <a:latin typeface="+mn-lt"/>
                          <a:ea typeface="Calibri"/>
                          <a:cs typeface="Arial"/>
                        </a:rPr>
                        <a:t>stanowią osoby niesamodzielne </a:t>
                      </a:r>
                      <a:br>
                        <a:rPr lang="pl-PL" sz="1400" dirty="0" smtClean="0">
                          <a:effectLst/>
                          <a:latin typeface="+mn-lt"/>
                          <a:ea typeface="Calibri"/>
                          <a:cs typeface="Arial"/>
                        </a:rPr>
                      </a:br>
                      <a:r>
                        <a:rPr lang="pl-PL" sz="1400" dirty="0" smtClean="0">
                          <a:effectLst/>
                          <a:latin typeface="+mn-lt"/>
                          <a:ea typeface="Calibri"/>
                          <a:cs typeface="Arial"/>
                        </a:rPr>
                        <a:t>z zaburzeniami psychicznymi zgodnie </a:t>
                      </a:r>
                      <a:br>
                        <a:rPr lang="pl-PL" sz="1400" dirty="0" smtClean="0">
                          <a:effectLst/>
                          <a:latin typeface="+mn-lt"/>
                          <a:ea typeface="Calibri"/>
                          <a:cs typeface="Arial"/>
                        </a:rPr>
                      </a:br>
                      <a:r>
                        <a:rPr lang="pl-PL" sz="1400" dirty="0" smtClean="0">
                          <a:effectLst/>
                          <a:latin typeface="+mn-lt"/>
                          <a:ea typeface="Calibri"/>
                          <a:cs typeface="Arial"/>
                        </a:rPr>
                        <a:t>z ustawą</a:t>
                      </a:r>
                      <a:r>
                        <a:rPr lang="pl-PL" sz="1400" baseline="0" dirty="0" smtClean="0">
                          <a:effectLst/>
                          <a:latin typeface="+mn-lt"/>
                          <a:ea typeface="Calibri"/>
                          <a:cs typeface="Arial"/>
                        </a:rPr>
                        <a:t> </a:t>
                      </a:r>
                      <a:r>
                        <a:rPr lang="pl-PL" sz="1400" dirty="0" smtClean="0">
                          <a:effectLst/>
                          <a:latin typeface="+mn-lt"/>
                          <a:ea typeface="Calibri"/>
                          <a:cs typeface="Arial"/>
                        </a:rPr>
                        <a:t>o ochronie zdrowia psychicznego.</a:t>
                      </a:r>
                      <a:endParaRPr lang="pl-PL" sz="1400" dirty="0"/>
                    </a:p>
                  </a:txBody>
                  <a:tcPr marL="68580" marR="68580" marT="0" marB="0" anchor="ctr">
                    <a:solidFill>
                      <a:schemeClr val="accent1">
                        <a:lumMod val="20000"/>
                        <a:lumOff val="80000"/>
                      </a:schemeClr>
                    </a:solidFill>
                  </a:tcPr>
                </a:tc>
                <a:tc>
                  <a:txBody>
                    <a:bodyPr/>
                    <a:lstStyle/>
                    <a:p>
                      <a:pPr>
                        <a:lnSpc>
                          <a:spcPct val="115000"/>
                        </a:lnSpc>
                        <a:spcBef>
                          <a:spcPts val="600"/>
                        </a:spcBef>
                        <a:spcAft>
                          <a:spcPts val="600"/>
                        </a:spcAft>
                      </a:pPr>
                      <a:r>
                        <a:rPr lang="pl-PL" sz="1400" dirty="0" smtClean="0">
                          <a:effectLst/>
                          <a:latin typeface="+mn-lt"/>
                          <a:ea typeface="Calibri"/>
                          <a:cs typeface="Arial"/>
                        </a:rPr>
                        <a:t>Grupę docelową projektu</a:t>
                      </a:r>
                      <a:r>
                        <a:rPr lang="pl-PL" sz="1400" baseline="0" dirty="0" smtClean="0">
                          <a:effectLst/>
                          <a:latin typeface="+mn-lt"/>
                          <a:ea typeface="Calibri"/>
                          <a:cs typeface="Arial"/>
                        </a:rPr>
                        <a:t> </a:t>
                      </a:r>
                      <a:r>
                        <a:rPr lang="pl-PL" sz="1400" dirty="0" smtClean="0">
                          <a:effectLst/>
                          <a:latin typeface="+mn-lt"/>
                          <a:ea typeface="Calibri"/>
                          <a:cs typeface="Arial"/>
                        </a:rPr>
                        <a:t>stanowią osoby niesamodzielne z zaburzeniami psychicznymi zgodnie z ustawą</a:t>
                      </a:r>
                      <a:r>
                        <a:rPr lang="pl-PL" sz="1400" baseline="0" dirty="0" smtClean="0">
                          <a:effectLst/>
                          <a:latin typeface="+mn-lt"/>
                          <a:ea typeface="Calibri"/>
                          <a:cs typeface="Arial"/>
                        </a:rPr>
                        <a:t> </a:t>
                      </a:r>
                      <a:r>
                        <a:rPr lang="pl-PL" sz="1400" dirty="0" smtClean="0">
                          <a:effectLst/>
                          <a:latin typeface="+mn-lt"/>
                          <a:ea typeface="Calibri"/>
                          <a:cs typeface="Arial"/>
                        </a:rPr>
                        <a:t>o ochronie zdrowia</a:t>
                      </a:r>
                      <a:r>
                        <a:rPr lang="pl-PL" sz="1400" baseline="0" dirty="0" smtClean="0">
                          <a:effectLst/>
                          <a:latin typeface="+mn-lt"/>
                          <a:ea typeface="Calibri"/>
                          <a:cs typeface="Arial"/>
                        </a:rPr>
                        <a:t> </a:t>
                      </a:r>
                      <a:r>
                        <a:rPr lang="pl-PL" sz="1400" dirty="0" smtClean="0">
                          <a:effectLst/>
                          <a:latin typeface="+mn-lt"/>
                          <a:ea typeface="Calibri"/>
                          <a:cs typeface="Arial"/>
                        </a:rPr>
                        <a:t>psychicznego:</a:t>
                      </a:r>
                      <a:endParaRPr lang="pl-PL" sz="1800" dirty="0" smtClean="0">
                        <a:effectLst/>
                        <a:latin typeface="+mn-lt"/>
                        <a:ea typeface="Calibri"/>
                        <a:cs typeface="Times New Roman"/>
                      </a:endParaRPr>
                    </a:p>
                    <a:p>
                      <a:pPr marL="342900" lvl="0" indent="-342900">
                        <a:lnSpc>
                          <a:spcPct val="115000"/>
                        </a:lnSpc>
                        <a:spcBef>
                          <a:spcPts val="600"/>
                        </a:spcBef>
                        <a:spcAft>
                          <a:spcPts val="600"/>
                        </a:spcAft>
                        <a:buFont typeface="+mj-lt"/>
                        <a:buAutoNum type="arabicPeriod"/>
                      </a:pPr>
                      <a:r>
                        <a:rPr lang="pl-PL" sz="1400" dirty="0" smtClean="0">
                          <a:effectLst/>
                          <a:latin typeface="+mn-lt"/>
                          <a:ea typeface="Calibri"/>
                          <a:cs typeface="Arial"/>
                        </a:rPr>
                        <a:t>min.50% uczestników – 8 pkt.</a:t>
                      </a:r>
                      <a:endParaRPr lang="pl-PL" sz="1800" dirty="0" smtClean="0">
                        <a:effectLst/>
                        <a:latin typeface="+mn-lt"/>
                        <a:ea typeface="Calibri"/>
                        <a:cs typeface="Times New Roman"/>
                      </a:endParaRPr>
                    </a:p>
                    <a:p>
                      <a:pPr marL="342900" lvl="0" indent="-342900">
                        <a:lnSpc>
                          <a:spcPct val="115000"/>
                        </a:lnSpc>
                        <a:spcBef>
                          <a:spcPts val="600"/>
                        </a:spcBef>
                        <a:spcAft>
                          <a:spcPts val="600"/>
                        </a:spcAft>
                        <a:buFont typeface="+mj-lt"/>
                        <a:buAutoNum type="arabicPeriod"/>
                      </a:pPr>
                      <a:r>
                        <a:rPr lang="pl-PL" sz="1400" dirty="0" smtClean="0">
                          <a:effectLst/>
                          <a:latin typeface="+mn-lt"/>
                          <a:ea typeface="Calibri"/>
                          <a:cs typeface="Arial"/>
                        </a:rPr>
                        <a:t>min.30% uczestników- 4 pkt.</a:t>
                      </a:r>
                      <a:endParaRPr lang="pl-PL" sz="1800" dirty="0" smtClean="0">
                        <a:effectLst/>
                        <a:latin typeface="+mn-lt"/>
                        <a:ea typeface="Calibri"/>
                        <a:cs typeface="Times New Roman"/>
                      </a:endParaRPr>
                    </a:p>
                    <a:p>
                      <a:pPr>
                        <a:lnSpc>
                          <a:spcPct val="115000"/>
                        </a:lnSpc>
                        <a:spcBef>
                          <a:spcPts val="600"/>
                        </a:spcBef>
                        <a:spcAft>
                          <a:spcPts val="600"/>
                        </a:spcAft>
                      </a:pPr>
                      <a:r>
                        <a:rPr lang="pl-PL" sz="1400" dirty="0" smtClean="0">
                          <a:effectLst/>
                          <a:latin typeface="+mn-lt"/>
                          <a:ea typeface="Calibri"/>
                          <a:cs typeface="Arial"/>
                        </a:rPr>
                        <a:t>Brak spełnienia ww. warunków lub brak informacji w tym zakresie – 0 pkt.</a:t>
                      </a:r>
                      <a:endParaRPr lang="pl-PL" sz="1800" dirty="0" smtClean="0">
                        <a:effectLst/>
                        <a:latin typeface="+mn-lt"/>
                        <a:ea typeface="Calibri"/>
                        <a:cs typeface="Times New Roman"/>
                      </a:endParaRPr>
                    </a:p>
                    <a:p>
                      <a:r>
                        <a:rPr lang="pl-PL" sz="1400" dirty="0" smtClean="0">
                          <a:effectLst/>
                          <a:latin typeface="+mn-lt"/>
                          <a:ea typeface="Calibri"/>
                          <a:cs typeface="Arial"/>
                        </a:rPr>
                        <a:t>Punkty w ramach kryterium nie sumują się.</a:t>
                      </a:r>
                      <a:endParaRPr lang="pl-PL" sz="1400" kern="1200" dirty="0" smtClean="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lgn="ctr">
                        <a:lnSpc>
                          <a:spcPct val="150000"/>
                        </a:lnSpc>
                      </a:pPr>
                      <a:r>
                        <a:rPr lang="pl-PL" sz="1400" dirty="0" smtClean="0">
                          <a:latin typeface="+mn-lt"/>
                        </a:rPr>
                        <a:t>8</a:t>
                      </a:r>
                      <a:endParaRPr lang="pl-PL" sz="1400" dirty="0">
                        <a:latin typeface="+mn-lt"/>
                      </a:endParaRPr>
                    </a:p>
                  </a:txBody>
                  <a:tcPr anchor="ctr" anchorCtr="1">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205740" y="1088139"/>
            <a:ext cx="8545068" cy="400110"/>
          </a:xfrm>
          <a:prstGeom prst="rect">
            <a:avLst/>
          </a:prstGeom>
          <a:noFill/>
          <a:ln w="9525">
            <a:noFill/>
            <a:miter lim="800000"/>
            <a:headEnd/>
            <a:tailEnd/>
          </a:ln>
        </p:spPr>
        <p:txBody>
          <a:bodyPr wrap="square" anchor="ctr">
            <a:spAutoFit/>
          </a:bodyPr>
          <a:lstStyle/>
          <a:p>
            <a:pPr eaLnBrk="0" hangingPunct="0"/>
            <a:r>
              <a:rPr lang="pl-PL" sz="2000" b="1" dirty="0" smtClean="0">
                <a:solidFill>
                  <a:prstClr val="black"/>
                </a:solidFill>
                <a:latin typeface="Calibri" pitchFamily="34" charset="0"/>
                <a:cs typeface="Calibri" pitchFamily="34" charset="0"/>
              </a:rPr>
              <a:t>SZCZEGÓŁOWE KRYTERIA MERYTORYCZNE</a:t>
            </a:r>
            <a:endParaRPr lang="pl-PL" sz="2000" dirty="0">
              <a:solidFill>
                <a:srgbClr val="FF0000"/>
              </a:solidFill>
              <a:latin typeface="Calibri" pitchFamily="34" charset="0"/>
            </a:endParaRPr>
          </a:p>
        </p:txBody>
      </p:sp>
    </p:spTree>
    <p:extLst>
      <p:ext uri="{BB962C8B-B14F-4D97-AF65-F5344CB8AC3E}">
        <p14:creationId xmlns:p14="http://schemas.microsoft.com/office/powerpoint/2010/main" val="2689863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707198719"/>
              </p:ext>
            </p:extLst>
          </p:nvPr>
        </p:nvGraphicFramePr>
        <p:xfrm>
          <a:off x="74815" y="1488250"/>
          <a:ext cx="9010997" cy="5053227"/>
        </p:xfrm>
        <a:graphic>
          <a:graphicData uri="http://schemas.openxmlformats.org/drawingml/2006/table">
            <a:tbl>
              <a:tblPr firstRow="1" bandRow="1">
                <a:tableStyleId>{5C22544A-7EE6-4342-B048-85BDC9FD1C3A}</a:tableStyleId>
              </a:tblPr>
              <a:tblGrid>
                <a:gridCol w="736705">
                  <a:extLst>
                    <a:ext uri="{9D8B030D-6E8A-4147-A177-3AD203B41FA5}">
                      <a16:colId xmlns:a16="http://schemas.microsoft.com/office/drawing/2014/main" xmlns="" val="20000"/>
                    </a:ext>
                  </a:extLst>
                </a:gridCol>
                <a:gridCol w="2472007">
                  <a:extLst>
                    <a:ext uri="{9D8B030D-6E8A-4147-A177-3AD203B41FA5}">
                      <a16:colId xmlns:a16="http://schemas.microsoft.com/office/drawing/2014/main" xmlns="" val="20001"/>
                    </a:ext>
                  </a:extLst>
                </a:gridCol>
                <a:gridCol w="4881789">
                  <a:extLst>
                    <a:ext uri="{9D8B030D-6E8A-4147-A177-3AD203B41FA5}">
                      <a16:colId xmlns:a16="http://schemas.microsoft.com/office/drawing/2014/main" xmlns="" val="20002"/>
                    </a:ext>
                  </a:extLst>
                </a:gridCol>
                <a:gridCol w="920496">
                  <a:extLst>
                    <a:ext uri="{9D8B030D-6E8A-4147-A177-3AD203B41FA5}">
                      <a16:colId xmlns:a16="http://schemas.microsoft.com/office/drawing/2014/main" xmlns="" val="20003"/>
                    </a:ext>
                  </a:extLst>
                </a:gridCol>
              </a:tblGrid>
              <a:tr h="901546">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a:t>
                      </a:r>
                      <a:r>
                        <a:rPr lang="pl-PL" sz="1400" b="1" kern="1200" baseline="0" dirty="0" smtClean="0">
                          <a:solidFill>
                            <a:schemeClr val="lt1"/>
                          </a:solidFill>
                          <a:latin typeface="+mn-lt"/>
                          <a:ea typeface="+mn-ea"/>
                          <a:cs typeface="+mn-cs"/>
                        </a:rPr>
                        <a:t> l</a:t>
                      </a:r>
                      <a:r>
                        <a:rPr lang="pl-PL" sz="1400" b="1" kern="1200" dirty="0" smtClean="0">
                          <a:solidFill>
                            <a:schemeClr val="lt1"/>
                          </a:solidFill>
                          <a:latin typeface="+mn-lt"/>
                          <a:ea typeface="+mn-ea"/>
                          <a:cs typeface="+mn-cs"/>
                        </a:rPr>
                        <a:t>iczba punktów</a:t>
                      </a:r>
                      <a:endParaRPr lang="pl-PL" sz="1400" dirty="0" smtClean="0"/>
                    </a:p>
                  </a:txBody>
                  <a:tcPr anchor="ctr"/>
                </a:tc>
                <a:extLst>
                  <a:ext uri="{0D108BD9-81ED-4DB2-BD59-A6C34878D82A}">
                    <a16:rowId xmlns:a16="http://schemas.microsoft.com/office/drawing/2014/main" xmlns="" val="10000"/>
                  </a:ext>
                </a:extLst>
              </a:tr>
              <a:tr h="4151681">
                <a:tc>
                  <a:txBody>
                    <a:bodyPr/>
                    <a:lstStyle/>
                    <a:p>
                      <a:pPr algn="l"/>
                      <a:r>
                        <a:rPr lang="pl-PL" sz="1400" dirty="0" smtClean="0">
                          <a:latin typeface="+mn-lt"/>
                        </a:rPr>
                        <a:t>3.</a:t>
                      </a:r>
                      <a:endParaRPr lang="pl-PL" sz="1400" dirty="0">
                        <a:latin typeface="+mn-lt"/>
                      </a:endParaRPr>
                    </a:p>
                  </a:txBody>
                  <a:tcPr anchor="ctr" anchorCtr="1">
                    <a:solidFill>
                      <a:schemeClr val="accent1">
                        <a:lumMod val="20000"/>
                        <a:lumOff val="80000"/>
                      </a:schemeClr>
                    </a:solidFill>
                  </a:tcPr>
                </a:tc>
                <a:tc>
                  <a:txBody>
                    <a:bodyPr/>
                    <a:lstStyle/>
                    <a:p>
                      <a:pPr algn="ctr">
                        <a:lnSpc>
                          <a:spcPct val="150000"/>
                        </a:lnSpc>
                      </a:pPr>
                      <a:r>
                        <a:rPr lang="pl-PL" sz="1400" dirty="0" smtClean="0">
                          <a:effectLst/>
                          <a:latin typeface="+mn-lt"/>
                          <a:ea typeface="Calibri"/>
                          <a:cs typeface="Arial"/>
                        </a:rPr>
                        <a:t>Projekt realizowany </a:t>
                      </a:r>
                      <a:br>
                        <a:rPr lang="pl-PL" sz="1400" dirty="0" smtClean="0">
                          <a:effectLst/>
                          <a:latin typeface="+mn-lt"/>
                          <a:ea typeface="Calibri"/>
                          <a:cs typeface="Arial"/>
                        </a:rPr>
                      </a:br>
                      <a:r>
                        <a:rPr lang="pl-PL" sz="1400" dirty="0" smtClean="0">
                          <a:effectLst/>
                          <a:latin typeface="+mn-lt"/>
                          <a:ea typeface="Calibri"/>
                          <a:cs typeface="Arial"/>
                        </a:rPr>
                        <a:t>w partnerstwie podmiotów </a:t>
                      </a:r>
                      <a:br>
                        <a:rPr lang="pl-PL" sz="1400" dirty="0" smtClean="0">
                          <a:effectLst/>
                          <a:latin typeface="+mn-lt"/>
                          <a:ea typeface="Calibri"/>
                          <a:cs typeface="Arial"/>
                        </a:rPr>
                      </a:br>
                      <a:r>
                        <a:rPr lang="pl-PL" sz="1400" dirty="0" smtClean="0">
                          <a:effectLst/>
                          <a:latin typeface="+mn-lt"/>
                          <a:ea typeface="Calibri"/>
                          <a:cs typeface="Arial"/>
                        </a:rPr>
                        <a:t>z różnych sektorów (publiczny, prywatny, społeczny).</a:t>
                      </a:r>
                      <a:endParaRPr lang="pl-PL" sz="1400" dirty="0"/>
                    </a:p>
                  </a:txBody>
                  <a:tcPr marL="68580" marR="68580" marT="0" marB="0" anchor="ctr">
                    <a:solidFill>
                      <a:schemeClr val="accent1">
                        <a:lumMod val="20000"/>
                        <a:lumOff val="80000"/>
                      </a:schemeClr>
                    </a:solidFill>
                  </a:tcPr>
                </a:tc>
                <a:tc>
                  <a:txBody>
                    <a:bodyPr/>
                    <a:lstStyle/>
                    <a:p>
                      <a:pPr>
                        <a:lnSpc>
                          <a:spcPct val="115000"/>
                        </a:lnSpc>
                        <a:spcAft>
                          <a:spcPts val="1000"/>
                        </a:spcAft>
                      </a:pPr>
                      <a:r>
                        <a:rPr lang="pl-PL" sz="1400" dirty="0" smtClean="0">
                          <a:effectLst/>
                          <a:latin typeface="+mn-lt"/>
                          <a:ea typeface="Calibri"/>
                          <a:cs typeface="Arial"/>
                        </a:rPr>
                        <a:t>Projekt realizowany w partnerstwie podmiotów z różnych sektorów:</a:t>
                      </a:r>
                      <a:endParaRPr lang="pl-PL" sz="1400" dirty="0" smtClean="0">
                        <a:effectLst/>
                        <a:latin typeface="+mn-lt"/>
                        <a:ea typeface="Times New Roman"/>
                        <a:cs typeface="Times New Roman"/>
                      </a:endParaRPr>
                    </a:p>
                    <a:p>
                      <a:pPr marL="342900" lvl="0" indent="-342900">
                        <a:lnSpc>
                          <a:spcPct val="115000"/>
                        </a:lnSpc>
                        <a:spcAft>
                          <a:spcPts val="1000"/>
                        </a:spcAft>
                        <a:buFont typeface="+mj-lt"/>
                        <a:buAutoNum type="arabicPeriod"/>
                      </a:pPr>
                      <a:r>
                        <a:rPr lang="pl-PL" sz="1400" dirty="0" smtClean="0">
                          <a:effectLst/>
                          <a:latin typeface="+mn-lt"/>
                          <a:ea typeface="Calibri"/>
                          <a:cs typeface="Arial"/>
                        </a:rPr>
                        <a:t>za partnerstwo z podmiotem ekonomii społecznej  (podmiot ekonomii społecznej może być  Liderem lub Partnerem projektu) - 8 pkt,</a:t>
                      </a:r>
                      <a:endParaRPr lang="pl-PL" sz="1400" dirty="0" smtClean="0">
                        <a:effectLst/>
                        <a:latin typeface="+mn-lt"/>
                        <a:ea typeface="Times New Roman"/>
                        <a:cs typeface="Times New Roman"/>
                      </a:endParaRPr>
                    </a:p>
                    <a:p>
                      <a:pPr marL="342900" lvl="0" indent="-342900">
                        <a:lnSpc>
                          <a:spcPct val="115000"/>
                        </a:lnSpc>
                        <a:spcAft>
                          <a:spcPts val="1000"/>
                        </a:spcAft>
                        <a:buFont typeface="+mj-lt"/>
                        <a:buAutoNum type="arabicPeriod"/>
                      </a:pPr>
                      <a:r>
                        <a:rPr lang="pl-PL" sz="1400" dirty="0" smtClean="0">
                          <a:effectLst/>
                          <a:latin typeface="+mn-lt"/>
                          <a:ea typeface="Calibri"/>
                          <a:cs typeface="Arial"/>
                        </a:rPr>
                        <a:t>za partnerstwo  z podmiotem   z innego sektora - 5 pkt.</a:t>
                      </a:r>
                      <a:endParaRPr lang="pl-PL" sz="1400" dirty="0" smtClean="0">
                        <a:effectLst/>
                        <a:latin typeface="+mn-lt"/>
                        <a:ea typeface="Times New Roman"/>
                        <a:cs typeface="Times New Roman"/>
                      </a:endParaRPr>
                    </a:p>
                    <a:p>
                      <a:pPr>
                        <a:lnSpc>
                          <a:spcPct val="115000"/>
                        </a:lnSpc>
                        <a:spcAft>
                          <a:spcPts val="1000"/>
                        </a:spcAft>
                      </a:pPr>
                      <a:r>
                        <a:rPr lang="pl-PL" sz="1400" dirty="0" smtClean="0">
                          <a:effectLst/>
                          <a:latin typeface="+mn-lt"/>
                          <a:ea typeface="Calibri"/>
                          <a:cs typeface="Arial"/>
                        </a:rPr>
                        <a:t>Brak spełnienia ww. warunków lub partnerstwo z podmiotem </a:t>
                      </a:r>
                      <a:br>
                        <a:rPr lang="pl-PL" sz="1400" dirty="0" smtClean="0">
                          <a:effectLst/>
                          <a:latin typeface="+mn-lt"/>
                          <a:ea typeface="Calibri"/>
                          <a:cs typeface="Arial"/>
                        </a:rPr>
                      </a:br>
                      <a:r>
                        <a:rPr lang="pl-PL" sz="1400" dirty="0" smtClean="0">
                          <a:effectLst/>
                          <a:latin typeface="+mn-lt"/>
                          <a:ea typeface="Calibri"/>
                          <a:cs typeface="Arial"/>
                        </a:rPr>
                        <a:t>z tego samego sektora – 0 pkt.</a:t>
                      </a:r>
                      <a:endParaRPr lang="pl-PL" sz="1400" dirty="0" smtClean="0">
                        <a:effectLst/>
                        <a:latin typeface="+mn-lt"/>
                        <a:ea typeface="Times New Roman"/>
                        <a:cs typeface="Times New Roman"/>
                      </a:endParaRPr>
                    </a:p>
                    <a:p>
                      <a:r>
                        <a:rPr lang="pl-PL" sz="1400" dirty="0" smtClean="0">
                          <a:effectLst/>
                          <a:latin typeface="+mn-lt"/>
                          <a:ea typeface="Calibri"/>
                          <a:cs typeface="Arial"/>
                        </a:rPr>
                        <a:t>Punkty w ramach kryterium nie sumują się.</a:t>
                      </a:r>
                      <a:endParaRPr lang="pl-PL" sz="14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lgn="ctr"/>
                      <a:r>
                        <a:rPr lang="pl-PL" sz="1400" kern="1200" dirty="0" smtClean="0">
                          <a:solidFill>
                            <a:schemeClr val="dk1"/>
                          </a:solidFill>
                          <a:effectLst/>
                          <a:latin typeface="+mn-lt"/>
                          <a:ea typeface="+mn-ea"/>
                          <a:cs typeface="+mn-cs"/>
                        </a:rPr>
                        <a:t>8</a:t>
                      </a:r>
                      <a:endParaRPr lang="pl-PL" sz="1400" dirty="0">
                        <a:latin typeface="+mn-lt"/>
                      </a:endParaRPr>
                    </a:p>
                  </a:txBody>
                  <a:tcPr anchor="ctr" anchorCtr="1">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205740" y="1088139"/>
            <a:ext cx="8545068" cy="400110"/>
          </a:xfrm>
          <a:prstGeom prst="rect">
            <a:avLst/>
          </a:prstGeom>
          <a:noFill/>
          <a:ln w="9525">
            <a:noFill/>
            <a:miter lim="800000"/>
            <a:headEnd/>
            <a:tailEnd/>
          </a:ln>
        </p:spPr>
        <p:txBody>
          <a:bodyPr wrap="square" anchor="ctr">
            <a:spAutoFit/>
          </a:bodyPr>
          <a:lstStyle/>
          <a:p>
            <a:pPr eaLnBrk="0" hangingPunct="0"/>
            <a:r>
              <a:rPr lang="pl-PL" sz="2000" b="1" dirty="0" smtClean="0">
                <a:solidFill>
                  <a:prstClr val="black"/>
                </a:solidFill>
                <a:latin typeface="Calibri" pitchFamily="34" charset="0"/>
                <a:cs typeface="Calibri" pitchFamily="34" charset="0"/>
              </a:rPr>
              <a:t>SZCZEGÓŁOWE KRYTERIA MERYTORYCZNE</a:t>
            </a:r>
            <a:endParaRPr lang="pl-PL" sz="2000" dirty="0">
              <a:solidFill>
                <a:srgbClr val="FF0000"/>
              </a:solidFill>
              <a:latin typeface="Calibri" pitchFamily="34" charset="0"/>
            </a:endParaRPr>
          </a:p>
        </p:txBody>
      </p:sp>
    </p:spTree>
    <p:extLst>
      <p:ext uri="{BB962C8B-B14F-4D97-AF65-F5344CB8AC3E}">
        <p14:creationId xmlns:p14="http://schemas.microsoft.com/office/powerpoint/2010/main" val="2804887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499455510"/>
              </p:ext>
            </p:extLst>
          </p:nvPr>
        </p:nvGraphicFramePr>
        <p:xfrm>
          <a:off x="2" y="1488250"/>
          <a:ext cx="9077496" cy="5053227"/>
        </p:xfrm>
        <a:graphic>
          <a:graphicData uri="http://schemas.openxmlformats.org/drawingml/2006/table">
            <a:tbl>
              <a:tblPr firstRow="1" bandRow="1">
                <a:tableStyleId>{5C22544A-7EE6-4342-B048-85BDC9FD1C3A}</a:tableStyleId>
              </a:tblPr>
              <a:tblGrid>
                <a:gridCol w="742141">
                  <a:extLst>
                    <a:ext uri="{9D8B030D-6E8A-4147-A177-3AD203B41FA5}">
                      <a16:colId xmlns:a16="http://schemas.microsoft.com/office/drawing/2014/main" xmlns="" val="20000"/>
                    </a:ext>
                  </a:extLst>
                </a:gridCol>
                <a:gridCol w="3639987">
                  <a:extLst>
                    <a:ext uri="{9D8B030D-6E8A-4147-A177-3AD203B41FA5}">
                      <a16:colId xmlns:a16="http://schemas.microsoft.com/office/drawing/2014/main" xmlns="" val="20001"/>
                    </a:ext>
                  </a:extLst>
                </a:gridCol>
                <a:gridCol w="3768079">
                  <a:extLst>
                    <a:ext uri="{9D8B030D-6E8A-4147-A177-3AD203B41FA5}">
                      <a16:colId xmlns:a16="http://schemas.microsoft.com/office/drawing/2014/main" xmlns="" val="20002"/>
                    </a:ext>
                  </a:extLst>
                </a:gridCol>
                <a:gridCol w="927289">
                  <a:extLst>
                    <a:ext uri="{9D8B030D-6E8A-4147-A177-3AD203B41FA5}">
                      <a16:colId xmlns:a16="http://schemas.microsoft.com/office/drawing/2014/main" xmlns="" val="20003"/>
                    </a:ext>
                  </a:extLst>
                </a:gridCol>
              </a:tblGrid>
              <a:tr h="901546">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a:t>
                      </a:r>
                      <a:r>
                        <a:rPr lang="pl-PL" sz="1400" b="1" kern="1200" baseline="0" dirty="0" smtClean="0">
                          <a:solidFill>
                            <a:schemeClr val="lt1"/>
                          </a:solidFill>
                          <a:latin typeface="+mn-lt"/>
                          <a:ea typeface="+mn-ea"/>
                          <a:cs typeface="+mn-cs"/>
                        </a:rPr>
                        <a:t> l</a:t>
                      </a:r>
                      <a:r>
                        <a:rPr lang="pl-PL" sz="1400" b="1" kern="1200" dirty="0" smtClean="0">
                          <a:solidFill>
                            <a:schemeClr val="lt1"/>
                          </a:solidFill>
                          <a:latin typeface="+mn-lt"/>
                          <a:ea typeface="+mn-ea"/>
                          <a:cs typeface="+mn-cs"/>
                        </a:rPr>
                        <a:t>iczba punktów</a:t>
                      </a:r>
                      <a:endParaRPr lang="pl-PL" sz="1400" dirty="0" smtClean="0"/>
                    </a:p>
                  </a:txBody>
                  <a:tcPr anchor="ctr"/>
                </a:tc>
                <a:extLst>
                  <a:ext uri="{0D108BD9-81ED-4DB2-BD59-A6C34878D82A}">
                    <a16:rowId xmlns:a16="http://schemas.microsoft.com/office/drawing/2014/main" xmlns="" val="10000"/>
                  </a:ext>
                </a:extLst>
              </a:tr>
              <a:tr h="4151681">
                <a:tc>
                  <a:txBody>
                    <a:bodyPr/>
                    <a:lstStyle/>
                    <a:p>
                      <a:pPr algn="l"/>
                      <a:r>
                        <a:rPr lang="pl-PL" sz="1400" dirty="0" smtClean="0">
                          <a:latin typeface="+mn-lt"/>
                        </a:rPr>
                        <a:t>4.</a:t>
                      </a:r>
                      <a:endParaRPr lang="pl-PL" sz="1400" dirty="0">
                        <a:latin typeface="+mn-lt"/>
                      </a:endParaRPr>
                    </a:p>
                  </a:txBody>
                  <a:tcPr anchor="ctr" anchorCtr="1">
                    <a:solidFill>
                      <a:schemeClr val="accent1">
                        <a:lumMod val="20000"/>
                        <a:lumOff val="80000"/>
                      </a:schemeClr>
                    </a:solidFill>
                  </a:tcPr>
                </a:tc>
                <a:tc>
                  <a:txBody>
                    <a:bodyPr/>
                    <a:lstStyle/>
                    <a:p>
                      <a:pPr algn="ctr">
                        <a:lnSpc>
                          <a:spcPct val="150000"/>
                        </a:lnSpc>
                      </a:pPr>
                      <a:r>
                        <a:rPr lang="pl-PL" sz="1400" dirty="0" smtClean="0">
                          <a:effectLst/>
                          <a:latin typeface="+mn-lt"/>
                          <a:ea typeface="Calibri"/>
                          <a:cs typeface="Arial"/>
                        </a:rPr>
                        <a:t>Wnioskodawca zapewnia tworzenie w ramach projektu mieszkań chronionych </a:t>
                      </a:r>
                      <a:br>
                        <a:rPr lang="pl-PL" sz="1400" dirty="0" smtClean="0">
                          <a:effectLst/>
                          <a:latin typeface="+mn-lt"/>
                          <a:ea typeface="Calibri"/>
                          <a:cs typeface="Arial"/>
                        </a:rPr>
                      </a:br>
                      <a:r>
                        <a:rPr lang="pl-PL" sz="1400" dirty="0" smtClean="0">
                          <a:effectLst/>
                          <a:latin typeface="+mn-lt"/>
                          <a:ea typeface="Calibri"/>
                          <a:cs typeface="Arial"/>
                        </a:rPr>
                        <a:t>lub wspomaganych dla osób niesamodzielnych.</a:t>
                      </a:r>
                      <a:endParaRPr lang="pl-PL" sz="1400" dirty="0"/>
                    </a:p>
                  </a:txBody>
                  <a:tcPr marL="68580" marR="68580" marT="0" marB="0" anchor="ctr">
                    <a:solidFill>
                      <a:schemeClr val="accent1">
                        <a:lumMod val="20000"/>
                        <a:lumOff val="80000"/>
                      </a:schemeClr>
                    </a:solidFill>
                  </a:tcPr>
                </a:tc>
                <a:tc>
                  <a:txBody>
                    <a:bodyPr/>
                    <a:lstStyle/>
                    <a:p>
                      <a:pPr>
                        <a:lnSpc>
                          <a:spcPct val="115000"/>
                        </a:lnSpc>
                        <a:spcBef>
                          <a:spcPts val="600"/>
                        </a:spcBef>
                        <a:spcAft>
                          <a:spcPts val="600"/>
                        </a:spcAft>
                      </a:pPr>
                      <a:r>
                        <a:rPr lang="pl-PL" sz="1400" dirty="0" smtClean="0">
                          <a:effectLst/>
                          <a:latin typeface="+mn-lt"/>
                          <a:ea typeface="Calibri"/>
                          <a:cs typeface="Arial"/>
                        </a:rPr>
                        <a:t>Projekt zakłada wsparcie w zakresie tworzenia mieszkań chronionych lub wspomaganych </a:t>
                      </a:r>
                      <a:br>
                        <a:rPr lang="pl-PL" sz="1400" dirty="0" smtClean="0">
                          <a:effectLst/>
                          <a:latin typeface="+mn-lt"/>
                          <a:ea typeface="Calibri"/>
                          <a:cs typeface="Arial"/>
                        </a:rPr>
                      </a:br>
                      <a:r>
                        <a:rPr lang="pl-PL" sz="1400" dirty="0" smtClean="0">
                          <a:effectLst/>
                          <a:latin typeface="+mn-lt"/>
                          <a:ea typeface="Calibri"/>
                          <a:cs typeface="Arial"/>
                        </a:rPr>
                        <a:t>dla osób niesamodzielnych- 5 pkt.</a:t>
                      </a:r>
                      <a:endParaRPr lang="pl-PL" sz="1800" dirty="0" smtClean="0">
                        <a:effectLst/>
                        <a:latin typeface="+mn-lt"/>
                        <a:ea typeface="Calibri"/>
                        <a:cs typeface="Times New Roman"/>
                      </a:endParaRPr>
                    </a:p>
                    <a:p>
                      <a:r>
                        <a:rPr lang="pl-PL" sz="1400" dirty="0" smtClean="0">
                          <a:effectLst/>
                          <a:latin typeface="+mn-lt"/>
                          <a:ea typeface="Calibri"/>
                          <a:cs typeface="Arial"/>
                        </a:rPr>
                        <a:t>Brak spełnienia ww. warunków lub brak informacji w tym zakresie –</a:t>
                      </a:r>
                      <a:r>
                        <a:rPr lang="pl-PL" sz="1400" baseline="0" dirty="0" smtClean="0">
                          <a:effectLst/>
                          <a:latin typeface="+mn-lt"/>
                          <a:ea typeface="Calibri"/>
                          <a:cs typeface="Arial"/>
                        </a:rPr>
                        <a:t> </a:t>
                      </a:r>
                      <a:r>
                        <a:rPr lang="pl-PL" sz="1400" dirty="0" smtClean="0">
                          <a:effectLst/>
                          <a:latin typeface="+mn-lt"/>
                          <a:ea typeface="Calibri"/>
                          <a:cs typeface="Arial"/>
                        </a:rPr>
                        <a:t>0 pkt.</a:t>
                      </a:r>
                      <a:endParaRPr lang="pl-PL" sz="14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lgn="ctr"/>
                      <a:r>
                        <a:rPr lang="pl-PL" sz="1400" kern="1200" dirty="0" smtClean="0">
                          <a:solidFill>
                            <a:schemeClr val="dk1"/>
                          </a:solidFill>
                          <a:effectLst/>
                          <a:latin typeface="+mn-lt"/>
                          <a:ea typeface="+mn-ea"/>
                          <a:cs typeface="+mn-cs"/>
                        </a:rPr>
                        <a:t>5</a:t>
                      </a:r>
                      <a:endParaRPr lang="pl-PL" sz="1400" dirty="0">
                        <a:latin typeface="+mn-lt"/>
                      </a:endParaRPr>
                    </a:p>
                  </a:txBody>
                  <a:tcPr anchor="ctr" anchorCtr="1">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205740" y="1088139"/>
            <a:ext cx="8545068" cy="400110"/>
          </a:xfrm>
          <a:prstGeom prst="rect">
            <a:avLst/>
          </a:prstGeom>
          <a:noFill/>
          <a:ln w="9525">
            <a:noFill/>
            <a:miter lim="800000"/>
            <a:headEnd/>
            <a:tailEnd/>
          </a:ln>
        </p:spPr>
        <p:txBody>
          <a:bodyPr wrap="square" anchor="ctr">
            <a:spAutoFit/>
          </a:bodyPr>
          <a:lstStyle/>
          <a:p>
            <a:pPr eaLnBrk="0" hangingPunct="0"/>
            <a:r>
              <a:rPr lang="pl-PL" sz="2000" b="1" dirty="0" smtClean="0">
                <a:solidFill>
                  <a:prstClr val="black"/>
                </a:solidFill>
                <a:latin typeface="Calibri" pitchFamily="34" charset="0"/>
                <a:cs typeface="Calibri" pitchFamily="34" charset="0"/>
              </a:rPr>
              <a:t>SZCZEGÓŁOWE KRYTERIA MERYTORYCZNE</a:t>
            </a:r>
            <a:endParaRPr lang="pl-PL" sz="2000" dirty="0">
              <a:solidFill>
                <a:srgbClr val="FF0000"/>
              </a:solidFill>
              <a:latin typeface="Calibri" pitchFamily="34" charset="0"/>
            </a:endParaRPr>
          </a:p>
        </p:txBody>
      </p:sp>
    </p:spTree>
    <p:extLst>
      <p:ext uri="{BB962C8B-B14F-4D97-AF65-F5344CB8AC3E}">
        <p14:creationId xmlns:p14="http://schemas.microsoft.com/office/powerpoint/2010/main" val="2520751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622949544"/>
              </p:ext>
            </p:extLst>
          </p:nvPr>
        </p:nvGraphicFramePr>
        <p:xfrm>
          <a:off x="2" y="1488250"/>
          <a:ext cx="9077496" cy="5053227"/>
        </p:xfrm>
        <a:graphic>
          <a:graphicData uri="http://schemas.openxmlformats.org/drawingml/2006/table">
            <a:tbl>
              <a:tblPr firstRow="1" bandRow="1">
                <a:tableStyleId>{5C22544A-7EE6-4342-B048-85BDC9FD1C3A}</a:tableStyleId>
              </a:tblPr>
              <a:tblGrid>
                <a:gridCol w="742141">
                  <a:extLst>
                    <a:ext uri="{9D8B030D-6E8A-4147-A177-3AD203B41FA5}">
                      <a16:colId xmlns:a16="http://schemas.microsoft.com/office/drawing/2014/main" xmlns="" val="20000"/>
                    </a:ext>
                  </a:extLst>
                </a:gridCol>
                <a:gridCol w="3639987">
                  <a:extLst>
                    <a:ext uri="{9D8B030D-6E8A-4147-A177-3AD203B41FA5}">
                      <a16:colId xmlns:a16="http://schemas.microsoft.com/office/drawing/2014/main" xmlns="" val="20001"/>
                    </a:ext>
                  </a:extLst>
                </a:gridCol>
                <a:gridCol w="3768079">
                  <a:extLst>
                    <a:ext uri="{9D8B030D-6E8A-4147-A177-3AD203B41FA5}">
                      <a16:colId xmlns:a16="http://schemas.microsoft.com/office/drawing/2014/main" xmlns="" val="20002"/>
                    </a:ext>
                  </a:extLst>
                </a:gridCol>
                <a:gridCol w="927289">
                  <a:extLst>
                    <a:ext uri="{9D8B030D-6E8A-4147-A177-3AD203B41FA5}">
                      <a16:colId xmlns:a16="http://schemas.microsoft.com/office/drawing/2014/main" xmlns="" val="20003"/>
                    </a:ext>
                  </a:extLst>
                </a:gridCol>
              </a:tblGrid>
              <a:tr h="901546">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a:t>
                      </a:r>
                      <a:r>
                        <a:rPr lang="pl-PL" sz="1400" b="1" kern="1200" baseline="0" dirty="0" smtClean="0">
                          <a:solidFill>
                            <a:schemeClr val="lt1"/>
                          </a:solidFill>
                          <a:latin typeface="+mn-lt"/>
                          <a:ea typeface="+mn-ea"/>
                          <a:cs typeface="+mn-cs"/>
                        </a:rPr>
                        <a:t> l</a:t>
                      </a:r>
                      <a:r>
                        <a:rPr lang="pl-PL" sz="1400" b="1" kern="1200" dirty="0" smtClean="0">
                          <a:solidFill>
                            <a:schemeClr val="lt1"/>
                          </a:solidFill>
                          <a:latin typeface="+mn-lt"/>
                          <a:ea typeface="+mn-ea"/>
                          <a:cs typeface="+mn-cs"/>
                        </a:rPr>
                        <a:t>iczba punktów</a:t>
                      </a:r>
                      <a:endParaRPr lang="pl-PL" sz="1400" dirty="0" smtClean="0"/>
                    </a:p>
                  </a:txBody>
                  <a:tcPr anchor="ctr"/>
                </a:tc>
                <a:extLst>
                  <a:ext uri="{0D108BD9-81ED-4DB2-BD59-A6C34878D82A}">
                    <a16:rowId xmlns:a16="http://schemas.microsoft.com/office/drawing/2014/main" xmlns="" val="10000"/>
                  </a:ext>
                </a:extLst>
              </a:tr>
              <a:tr h="4151681">
                <a:tc>
                  <a:txBody>
                    <a:bodyPr/>
                    <a:lstStyle/>
                    <a:p>
                      <a:pPr algn="l"/>
                      <a:r>
                        <a:rPr lang="pl-PL" sz="1400" dirty="0" smtClean="0">
                          <a:latin typeface="+mn-lt"/>
                        </a:rPr>
                        <a:t>5.</a:t>
                      </a:r>
                      <a:endParaRPr lang="pl-PL" sz="1400" dirty="0">
                        <a:latin typeface="+mn-lt"/>
                      </a:endParaRPr>
                    </a:p>
                  </a:txBody>
                  <a:tcPr anchor="ctr" anchorCtr="1">
                    <a:solidFill>
                      <a:schemeClr val="accent1">
                        <a:lumMod val="20000"/>
                        <a:lumOff val="80000"/>
                      </a:schemeClr>
                    </a:solidFill>
                  </a:tcPr>
                </a:tc>
                <a:tc>
                  <a:txBody>
                    <a:bodyPr/>
                    <a:lstStyle/>
                    <a:p>
                      <a:pPr>
                        <a:lnSpc>
                          <a:spcPct val="115000"/>
                        </a:lnSpc>
                        <a:spcBef>
                          <a:spcPts val="600"/>
                        </a:spcBef>
                        <a:spcAft>
                          <a:spcPts val="600"/>
                        </a:spcAft>
                      </a:pPr>
                      <a:r>
                        <a:rPr lang="pl-PL" sz="1400" dirty="0" smtClean="0">
                          <a:effectLst/>
                          <a:latin typeface="+mn-lt"/>
                          <a:ea typeface="Calibri"/>
                          <a:cs typeface="Arial"/>
                        </a:rPr>
                        <a:t>Projekt jest wpisany do</a:t>
                      </a:r>
                      <a:br>
                        <a:rPr lang="pl-PL" sz="1400" dirty="0" smtClean="0">
                          <a:effectLst/>
                          <a:latin typeface="+mn-lt"/>
                          <a:ea typeface="Calibri"/>
                          <a:cs typeface="Arial"/>
                        </a:rPr>
                      </a:br>
                      <a:r>
                        <a:rPr lang="pl-PL" sz="1400" dirty="0" smtClean="0">
                          <a:effectLst/>
                          <a:latin typeface="+mn-lt"/>
                          <a:ea typeface="Calibri"/>
                          <a:cs typeface="Arial"/>
                        </a:rPr>
                        <a:t>programu rewitalizacji obowiązującego </a:t>
                      </a:r>
                      <a:br>
                        <a:rPr lang="pl-PL" sz="1400" dirty="0" smtClean="0">
                          <a:effectLst/>
                          <a:latin typeface="+mn-lt"/>
                          <a:ea typeface="Calibri"/>
                          <a:cs typeface="Arial"/>
                        </a:rPr>
                      </a:br>
                      <a:r>
                        <a:rPr lang="pl-PL" sz="1400" dirty="0" smtClean="0">
                          <a:effectLst/>
                          <a:latin typeface="+mn-lt"/>
                          <a:ea typeface="Calibri"/>
                          <a:cs typeface="Arial"/>
                        </a:rPr>
                        <a:t>na obszarze, na którym jest realizowany.</a:t>
                      </a:r>
                      <a:endParaRPr lang="pl-PL" sz="1800" dirty="0" smtClean="0">
                        <a:effectLst/>
                        <a:latin typeface="+mn-lt"/>
                        <a:ea typeface="Calibri"/>
                        <a:cs typeface="Times New Roman"/>
                      </a:endParaRPr>
                    </a:p>
                    <a:p>
                      <a:pPr algn="ctr">
                        <a:lnSpc>
                          <a:spcPct val="150000"/>
                        </a:lnSpc>
                      </a:pPr>
                      <a:endParaRPr lang="pl-PL" sz="1400" dirty="0"/>
                    </a:p>
                  </a:txBody>
                  <a:tcPr marL="68580" marR="68580" marT="0" marB="0" anchor="ctr">
                    <a:solidFill>
                      <a:schemeClr val="accent1">
                        <a:lumMod val="20000"/>
                        <a:lumOff val="80000"/>
                      </a:schemeClr>
                    </a:solidFill>
                  </a:tcPr>
                </a:tc>
                <a:tc>
                  <a:txBody>
                    <a:bodyPr/>
                    <a:lstStyle/>
                    <a:p>
                      <a:pPr>
                        <a:lnSpc>
                          <a:spcPct val="115000"/>
                        </a:lnSpc>
                        <a:spcBef>
                          <a:spcPts val="600"/>
                        </a:spcBef>
                        <a:spcAft>
                          <a:spcPts val="600"/>
                        </a:spcAft>
                      </a:pPr>
                      <a:r>
                        <a:rPr lang="pl-PL" sz="1400" dirty="0" smtClean="0">
                          <a:solidFill>
                            <a:srgbClr val="000000"/>
                          </a:solidFill>
                          <a:effectLst/>
                          <a:latin typeface="+mn-lt"/>
                          <a:ea typeface="Calibri"/>
                          <a:cs typeface="Arial"/>
                        </a:rPr>
                        <a:t>Projekt jest zgodny z obowiązującym programem rewitalizacji - 2 pkt;</a:t>
                      </a:r>
                      <a:endParaRPr lang="pl-PL" sz="2000" dirty="0" smtClean="0">
                        <a:solidFill>
                          <a:srgbClr val="000000"/>
                        </a:solidFill>
                        <a:effectLst/>
                        <a:latin typeface="+mn-lt"/>
                        <a:ea typeface="Calibri"/>
                        <a:cs typeface="Calibri"/>
                      </a:endParaRPr>
                    </a:p>
                    <a:p>
                      <a:pPr>
                        <a:lnSpc>
                          <a:spcPct val="115000"/>
                        </a:lnSpc>
                        <a:spcBef>
                          <a:spcPts val="600"/>
                        </a:spcBef>
                        <a:spcAft>
                          <a:spcPts val="600"/>
                        </a:spcAft>
                      </a:pPr>
                      <a:r>
                        <a:rPr lang="pl-PL" sz="1400" dirty="0" smtClean="0">
                          <a:solidFill>
                            <a:srgbClr val="000000"/>
                          </a:solidFill>
                          <a:effectLst/>
                          <a:latin typeface="+mn-lt"/>
                          <a:ea typeface="Calibri"/>
                          <a:cs typeface="Arial"/>
                        </a:rPr>
                        <a:t> </a:t>
                      </a:r>
                      <a:endParaRPr lang="pl-PL" sz="2000" dirty="0" smtClean="0">
                        <a:solidFill>
                          <a:srgbClr val="000000"/>
                        </a:solidFill>
                        <a:effectLst/>
                        <a:latin typeface="+mn-lt"/>
                        <a:ea typeface="Calibri"/>
                        <a:cs typeface="Calibri"/>
                      </a:endParaRPr>
                    </a:p>
                    <a:p>
                      <a:pPr>
                        <a:lnSpc>
                          <a:spcPct val="115000"/>
                        </a:lnSpc>
                        <a:spcBef>
                          <a:spcPts val="600"/>
                        </a:spcBef>
                        <a:spcAft>
                          <a:spcPts val="600"/>
                        </a:spcAft>
                      </a:pPr>
                      <a:r>
                        <a:rPr lang="pl-PL" sz="1400" dirty="0" smtClean="0">
                          <a:effectLst/>
                          <a:latin typeface="+mn-lt"/>
                          <a:ea typeface="Calibri"/>
                          <a:cs typeface="Arial"/>
                        </a:rPr>
                        <a:t>Brak spełnienia ww. warunków lub brak informacji w tym zakresie – 0 pkt.</a:t>
                      </a:r>
                      <a:endParaRPr lang="pl-PL" sz="1800" dirty="0" smtClean="0">
                        <a:effectLst/>
                        <a:latin typeface="+mn-lt"/>
                        <a:ea typeface="Calibri"/>
                        <a:cs typeface="Times New Roman"/>
                      </a:endParaRPr>
                    </a:p>
                    <a:p>
                      <a:pPr>
                        <a:lnSpc>
                          <a:spcPct val="115000"/>
                        </a:lnSpc>
                        <a:spcBef>
                          <a:spcPts val="600"/>
                        </a:spcBef>
                        <a:spcAft>
                          <a:spcPts val="600"/>
                        </a:spcAft>
                      </a:pPr>
                      <a:endParaRPr lang="pl-PL" sz="14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lgn="ctr"/>
                      <a:r>
                        <a:rPr lang="pl-PL" sz="1400" kern="1200" dirty="0" smtClean="0">
                          <a:solidFill>
                            <a:schemeClr val="dk1"/>
                          </a:solidFill>
                          <a:effectLst/>
                          <a:latin typeface="+mn-lt"/>
                          <a:ea typeface="+mn-ea"/>
                          <a:cs typeface="+mn-cs"/>
                        </a:rPr>
                        <a:t>2</a:t>
                      </a:r>
                      <a:endParaRPr lang="pl-PL" sz="1400" dirty="0">
                        <a:latin typeface="+mn-lt"/>
                      </a:endParaRPr>
                    </a:p>
                  </a:txBody>
                  <a:tcPr anchor="ctr" anchorCtr="1">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205740" y="1088139"/>
            <a:ext cx="8545068" cy="400110"/>
          </a:xfrm>
          <a:prstGeom prst="rect">
            <a:avLst/>
          </a:prstGeom>
          <a:noFill/>
          <a:ln w="9525">
            <a:noFill/>
            <a:miter lim="800000"/>
            <a:headEnd/>
            <a:tailEnd/>
          </a:ln>
        </p:spPr>
        <p:txBody>
          <a:bodyPr wrap="square" anchor="ctr">
            <a:spAutoFit/>
          </a:bodyPr>
          <a:lstStyle/>
          <a:p>
            <a:pPr eaLnBrk="0" hangingPunct="0"/>
            <a:r>
              <a:rPr lang="pl-PL" sz="2000" b="1" dirty="0" smtClean="0">
                <a:solidFill>
                  <a:prstClr val="black"/>
                </a:solidFill>
                <a:latin typeface="Calibri" pitchFamily="34" charset="0"/>
                <a:cs typeface="Calibri" pitchFamily="34" charset="0"/>
              </a:rPr>
              <a:t>SZCZEGÓŁOWE KRYTERIA MERYTORYCZNE</a:t>
            </a:r>
            <a:endParaRPr lang="pl-PL" sz="2000" dirty="0">
              <a:solidFill>
                <a:srgbClr val="FF0000"/>
              </a:solidFill>
              <a:latin typeface="Calibri" pitchFamily="34" charset="0"/>
            </a:endParaRPr>
          </a:p>
        </p:txBody>
      </p:sp>
    </p:spTree>
    <p:extLst>
      <p:ext uri="{BB962C8B-B14F-4D97-AF65-F5344CB8AC3E}">
        <p14:creationId xmlns:p14="http://schemas.microsoft.com/office/powerpoint/2010/main" val="551165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99545854"/>
              </p:ext>
            </p:extLst>
          </p:nvPr>
        </p:nvGraphicFramePr>
        <p:xfrm>
          <a:off x="2" y="1488250"/>
          <a:ext cx="9077496" cy="5053227"/>
        </p:xfrm>
        <a:graphic>
          <a:graphicData uri="http://schemas.openxmlformats.org/drawingml/2006/table">
            <a:tbl>
              <a:tblPr firstRow="1" bandRow="1">
                <a:tableStyleId>{5C22544A-7EE6-4342-B048-85BDC9FD1C3A}</a:tableStyleId>
              </a:tblPr>
              <a:tblGrid>
                <a:gridCol w="742141">
                  <a:extLst>
                    <a:ext uri="{9D8B030D-6E8A-4147-A177-3AD203B41FA5}">
                      <a16:colId xmlns:a16="http://schemas.microsoft.com/office/drawing/2014/main" xmlns="" val="20000"/>
                    </a:ext>
                  </a:extLst>
                </a:gridCol>
                <a:gridCol w="3639987">
                  <a:extLst>
                    <a:ext uri="{9D8B030D-6E8A-4147-A177-3AD203B41FA5}">
                      <a16:colId xmlns:a16="http://schemas.microsoft.com/office/drawing/2014/main" xmlns="" val="20001"/>
                    </a:ext>
                  </a:extLst>
                </a:gridCol>
                <a:gridCol w="3768079">
                  <a:extLst>
                    <a:ext uri="{9D8B030D-6E8A-4147-A177-3AD203B41FA5}">
                      <a16:colId xmlns:a16="http://schemas.microsoft.com/office/drawing/2014/main" xmlns="" val="20002"/>
                    </a:ext>
                  </a:extLst>
                </a:gridCol>
                <a:gridCol w="927289">
                  <a:extLst>
                    <a:ext uri="{9D8B030D-6E8A-4147-A177-3AD203B41FA5}">
                      <a16:colId xmlns:a16="http://schemas.microsoft.com/office/drawing/2014/main" xmlns="" val="20003"/>
                    </a:ext>
                  </a:extLst>
                </a:gridCol>
              </a:tblGrid>
              <a:tr h="901546">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a:t>
                      </a:r>
                      <a:r>
                        <a:rPr lang="pl-PL" sz="1400" b="1" kern="1200" baseline="0" dirty="0" smtClean="0">
                          <a:solidFill>
                            <a:schemeClr val="lt1"/>
                          </a:solidFill>
                          <a:latin typeface="+mn-lt"/>
                          <a:ea typeface="+mn-ea"/>
                          <a:cs typeface="+mn-cs"/>
                        </a:rPr>
                        <a:t> l</a:t>
                      </a:r>
                      <a:r>
                        <a:rPr lang="pl-PL" sz="1400" b="1" kern="1200" dirty="0" smtClean="0">
                          <a:solidFill>
                            <a:schemeClr val="lt1"/>
                          </a:solidFill>
                          <a:latin typeface="+mn-lt"/>
                          <a:ea typeface="+mn-ea"/>
                          <a:cs typeface="+mn-cs"/>
                        </a:rPr>
                        <a:t>iczba punktów</a:t>
                      </a:r>
                      <a:endParaRPr lang="pl-PL" sz="1400" dirty="0" smtClean="0"/>
                    </a:p>
                  </a:txBody>
                  <a:tcPr anchor="ctr"/>
                </a:tc>
                <a:extLst>
                  <a:ext uri="{0D108BD9-81ED-4DB2-BD59-A6C34878D82A}">
                    <a16:rowId xmlns:a16="http://schemas.microsoft.com/office/drawing/2014/main" xmlns="" val="10000"/>
                  </a:ext>
                </a:extLst>
              </a:tr>
              <a:tr h="4151681">
                <a:tc>
                  <a:txBody>
                    <a:bodyPr/>
                    <a:lstStyle/>
                    <a:p>
                      <a:pPr algn="l"/>
                      <a:r>
                        <a:rPr lang="pl-PL" sz="1400" dirty="0" smtClean="0">
                          <a:latin typeface="+mn-lt"/>
                        </a:rPr>
                        <a:t>6.</a:t>
                      </a:r>
                      <a:endParaRPr lang="pl-PL" sz="1400" dirty="0">
                        <a:latin typeface="+mn-lt"/>
                      </a:endParaRPr>
                    </a:p>
                  </a:txBody>
                  <a:tcPr anchor="ctr" anchorCtr="1">
                    <a:solidFill>
                      <a:schemeClr val="accent1">
                        <a:lumMod val="20000"/>
                        <a:lumOff val="80000"/>
                      </a:schemeClr>
                    </a:solidFill>
                  </a:tcPr>
                </a:tc>
                <a:tc>
                  <a:txBody>
                    <a:bodyPr/>
                    <a:lstStyle/>
                    <a:p>
                      <a:pPr algn="ctr">
                        <a:lnSpc>
                          <a:spcPct val="150000"/>
                        </a:lnSpc>
                      </a:pPr>
                      <a:r>
                        <a:rPr lang="pl-PL" sz="1400" dirty="0" smtClean="0">
                          <a:effectLst/>
                          <a:latin typeface="+mn-lt"/>
                          <a:ea typeface="Calibri"/>
                          <a:cs typeface="Arial"/>
                        </a:rPr>
                        <a:t>Projekt wynika z Planu Inwestycyjnego </a:t>
                      </a:r>
                      <a:br>
                        <a:rPr lang="pl-PL" sz="1400" dirty="0" smtClean="0">
                          <a:effectLst/>
                          <a:latin typeface="+mn-lt"/>
                          <a:ea typeface="Calibri"/>
                          <a:cs typeface="Arial"/>
                        </a:rPr>
                      </a:br>
                      <a:r>
                        <a:rPr lang="pl-PL" sz="1400" dirty="0" smtClean="0">
                          <a:effectLst/>
                          <a:latin typeface="+mn-lt"/>
                          <a:ea typeface="Calibri"/>
                          <a:cs typeface="Arial"/>
                        </a:rPr>
                        <a:t>dla subregionu objętego problemowym  Obszarem Strategicznej Interwencji (OSI problemowymi).</a:t>
                      </a:r>
                      <a:endParaRPr lang="pl-PL" sz="1400" dirty="0"/>
                    </a:p>
                  </a:txBody>
                  <a:tcPr marL="68580" marR="68580" marT="0" marB="0" anchor="ctr">
                    <a:solidFill>
                      <a:schemeClr val="accent1">
                        <a:lumMod val="20000"/>
                        <a:lumOff val="80000"/>
                      </a:schemeClr>
                    </a:solidFill>
                  </a:tcPr>
                </a:tc>
                <a:tc>
                  <a:txBody>
                    <a:bodyPr/>
                    <a:lstStyle/>
                    <a:p>
                      <a:pPr>
                        <a:spcAft>
                          <a:spcPts val="0"/>
                        </a:spcAft>
                      </a:pPr>
                      <a:r>
                        <a:rPr lang="pl-PL" sz="1400" dirty="0" smtClean="0">
                          <a:solidFill>
                            <a:srgbClr val="000000"/>
                          </a:solidFill>
                          <a:effectLst/>
                          <a:latin typeface="+mn-lt"/>
                          <a:ea typeface="Calibri"/>
                          <a:cs typeface="Arial"/>
                        </a:rPr>
                        <a:t>Projekt wynika z Planu Inwestycyjnego dla subregionu objętego problemowym Obszarem Strategicznej Interwencji (OSI problemowymi) – </a:t>
                      </a:r>
                      <a:br>
                        <a:rPr lang="pl-PL" sz="1400" dirty="0" smtClean="0">
                          <a:solidFill>
                            <a:srgbClr val="000000"/>
                          </a:solidFill>
                          <a:effectLst/>
                          <a:latin typeface="+mn-lt"/>
                          <a:ea typeface="Calibri"/>
                          <a:cs typeface="Arial"/>
                        </a:rPr>
                      </a:br>
                      <a:r>
                        <a:rPr lang="pl-PL" sz="1400" dirty="0" smtClean="0">
                          <a:solidFill>
                            <a:srgbClr val="000000"/>
                          </a:solidFill>
                          <a:effectLst/>
                          <a:latin typeface="+mn-lt"/>
                          <a:ea typeface="Calibri"/>
                          <a:cs typeface="Arial"/>
                        </a:rPr>
                        <a:t>2 pkt.</a:t>
                      </a:r>
                      <a:endParaRPr lang="pl-PL" sz="2000" dirty="0" smtClean="0">
                        <a:solidFill>
                          <a:srgbClr val="000000"/>
                        </a:solidFill>
                        <a:effectLst/>
                        <a:latin typeface="+mn-lt"/>
                        <a:ea typeface="Calibri"/>
                        <a:cs typeface="Calibri"/>
                      </a:endParaRPr>
                    </a:p>
                    <a:p>
                      <a:r>
                        <a:rPr lang="pl-PL" sz="1400" dirty="0" smtClean="0">
                          <a:effectLst/>
                          <a:latin typeface="+mn-lt"/>
                          <a:ea typeface="Calibri"/>
                          <a:cs typeface="Arial"/>
                        </a:rPr>
                        <a:t>Brak spełnienia ww. warunków lub brak informacji w tym zakresie – 0 pkt</a:t>
                      </a:r>
                      <a:endParaRPr lang="pl-PL" sz="14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lgn="ctr"/>
                      <a:r>
                        <a:rPr lang="pl-PL" sz="1400" kern="1200" dirty="0" smtClean="0">
                          <a:solidFill>
                            <a:schemeClr val="dk1"/>
                          </a:solidFill>
                          <a:effectLst/>
                          <a:latin typeface="+mn-lt"/>
                          <a:ea typeface="+mn-ea"/>
                          <a:cs typeface="+mn-cs"/>
                        </a:rPr>
                        <a:t>2</a:t>
                      </a:r>
                      <a:endParaRPr lang="pl-PL" sz="1400" dirty="0">
                        <a:latin typeface="+mn-lt"/>
                      </a:endParaRPr>
                    </a:p>
                  </a:txBody>
                  <a:tcPr anchor="ctr" anchorCtr="1">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205740" y="1088139"/>
            <a:ext cx="8545068" cy="400110"/>
          </a:xfrm>
          <a:prstGeom prst="rect">
            <a:avLst/>
          </a:prstGeom>
          <a:noFill/>
          <a:ln w="9525">
            <a:noFill/>
            <a:miter lim="800000"/>
            <a:headEnd/>
            <a:tailEnd/>
          </a:ln>
        </p:spPr>
        <p:txBody>
          <a:bodyPr wrap="square" anchor="ctr">
            <a:spAutoFit/>
          </a:bodyPr>
          <a:lstStyle/>
          <a:p>
            <a:pPr eaLnBrk="0" hangingPunct="0"/>
            <a:r>
              <a:rPr lang="pl-PL" sz="2000" b="1" dirty="0" smtClean="0">
                <a:solidFill>
                  <a:prstClr val="black"/>
                </a:solidFill>
                <a:latin typeface="Calibri" pitchFamily="34" charset="0"/>
                <a:cs typeface="Calibri" pitchFamily="34" charset="0"/>
              </a:rPr>
              <a:t>SZCZEGÓŁOWE KRYTERIA MERYTORYCZNE</a:t>
            </a:r>
            <a:endParaRPr lang="pl-PL" sz="2000" dirty="0">
              <a:solidFill>
                <a:srgbClr val="FF0000"/>
              </a:solidFill>
              <a:latin typeface="Calibri" pitchFamily="34" charset="0"/>
            </a:endParaRPr>
          </a:p>
        </p:txBody>
      </p:sp>
    </p:spTree>
    <p:extLst>
      <p:ext uri="{BB962C8B-B14F-4D97-AF65-F5344CB8AC3E}">
        <p14:creationId xmlns:p14="http://schemas.microsoft.com/office/powerpoint/2010/main" val="678615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1476375"/>
          </a:xfrm>
          <a:prstGeom prst="rect">
            <a:avLst/>
          </a:prstGeom>
        </p:spPr>
        <p:txBody>
          <a:bodyPr>
            <a:spAutoFit/>
          </a:bodyPr>
          <a:lstStyle/>
          <a:p>
            <a:pPr algn="ctr">
              <a:defRPr/>
            </a:pPr>
            <a:r>
              <a:rPr lang="pl-PL" altLang="pl-PL" dirty="0">
                <a:latin typeface="+mn-lt"/>
              </a:rPr>
              <a:t>Departament Rozwoju Regionalnego i Funduszy Europejskich </a:t>
            </a:r>
          </a:p>
          <a:p>
            <a:pPr algn="ctr">
              <a:defRPr/>
            </a:pPr>
            <a:r>
              <a:rPr lang="pl-PL" altLang="pl-PL" dirty="0">
                <a:latin typeface="+mn-lt"/>
              </a:rPr>
              <a:t>UMWM w Warszawie</a:t>
            </a:r>
          </a:p>
          <a:p>
            <a:pPr algn="ctr">
              <a:defRPr/>
            </a:pPr>
            <a:r>
              <a:rPr lang="pl-PL" altLang="pl-PL" dirty="0">
                <a:latin typeface="+mn-lt"/>
              </a:rPr>
              <a:t>al. Solidarności 61</a:t>
            </a:r>
          </a:p>
          <a:p>
            <a:pPr algn="ctr">
              <a:defRPr/>
            </a:pPr>
            <a:r>
              <a:rPr lang="pl-PL" altLang="pl-PL" dirty="0">
                <a:latin typeface="+mn-lt"/>
              </a:rPr>
              <a:t>03-402 Warszawa</a:t>
            </a:r>
          </a:p>
          <a:p>
            <a:pPr algn="ctr">
              <a:defRPr/>
            </a:pPr>
            <a:r>
              <a:rPr lang="pl-PL" altLang="pl-PL" dirty="0" err="1">
                <a:latin typeface="+mn-lt"/>
              </a:rPr>
              <a:t>dsrr@mazovia.pl</a:t>
            </a:r>
            <a:endParaRPr lang="pl-PL" altLang="pl-PL" dirty="0">
              <a:latin typeface="+mn-lt"/>
            </a:endParaRPr>
          </a:p>
        </p:txBody>
      </p:sp>
      <p:sp>
        <p:nvSpPr>
          <p:cNvPr id="6" name="Prostokąt 5"/>
          <p:cNvSpPr/>
          <p:nvPr/>
        </p:nvSpPr>
        <p:spPr>
          <a:xfrm>
            <a:off x="0" y="2401888"/>
            <a:ext cx="9144000" cy="831850"/>
          </a:xfrm>
          <a:prstGeom prst="rect">
            <a:avLst/>
          </a:prstGeom>
        </p:spPr>
        <p:txBody>
          <a:bodyPr>
            <a:spAutoFit/>
          </a:bodyPr>
          <a:lstStyle/>
          <a:p>
            <a:pPr algn="ctr" eaLnBrk="0" hangingPunct="0">
              <a:defRPr/>
            </a:pPr>
            <a:r>
              <a:rPr lang="pl-PL" sz="2400" dirty="0">
                <a:latin typeface="+mn-lt"/>
              </a:rPr>
              <a:t>Dziękuję za uwagę!</a:t>
            </a:r>
            <a:br>
              <a:rPr lang="pl-PL" sz="2400" dirty="0">
                <a:latin typeface="+mn-lt"/>
              </a:rPr>
            </a:br>
            <a:endParaRPr lang="pl-PL" sz="2400" dirty="0">
              <a:latin typeface="+mn-lt"/>
            </a:endParaRPr>
          </a:p>
        </p:txBody>
      </p:sp>
    </p:spTree>
    <p:extLst>
      <p:ext uri="{BB962C8B-B14F-4D97-AF65-F5344CB8AC3E}">
        <p14:creationId xmlns:p14="http://schemas.microsoft.com/office/powerpoint/2010/main" val="1675635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7472" y="1417320"/>
            <a:ext cx="8423466" cy="5262979"/>
          </a:xfrm>
          <a:prstGeom prst="rect">
            <a:avLst/>
          </a:prstGeom>
          <a:noFill/>
        </p:spPr>
        <p:txBody>
          <a:bodyPr wrap="square">
            <a:spAutoFit/>
          </a:bodyPr>
          <a:lstStyle/>
          <a:p>
            <a:pPr algn="ctr" eaLnBrk="0" hangingPunct="0">
              <a:lnSpc>
                <a:spcPct val="150000"/>
              </a:lnSpc>
              <a:defRPr/>
            </a:pPr>
            <a:r>
              <a:rPr lang="pl-PL" sz="2800" dirty="0">
                <a:latin typeface="+mn-lt"/>
              </a:rPr>
              <a:t>Kryteria dostępu </a:t>
            </a:r>
            <a:r>
              <a:rPr lang="pl-PL" sz="2800" dirty="0" smtClean="0">
                <a:latin typeface="+mn-lt"/>
              </a:rPr>
              <a:t>oraz </a:t>
            </a:r>
            <a:r>
              <a:rPr lang="pl-PL" sz="2800" dirty="0">
                <a:latin typeface="+mn-lt"/>
              </a:rPr>
              <a:t>szczegółowe merytoryczne </a:t>
            </a:r>
          </a:p>
          <a:p>
            <a:pPr algn="ctr" eaLnBrk="0" hangingPunct="0">
              <a:lnSpc>
                <a:spcPct val="150000"/>
              </a:lnSpc>
              <a:defRPr/>
            </a:pPr>
            <a:r>
              <a:rPr lang="pl-PL" sz="2800" dirty="0">
                <a:latin typeface="+mn-lt"/>
              </a:rPr>
              <a:t>wyboru projektów konkursowych w ramach Regionalnego Programu Operacyjnego Województwa </a:t>
            </a:r>
            <a:r>
              <a:rPr lang="pl-PL" sz="2800" dirty="0" smtClean="0">
                <a:latin typeface="+mn-lt"/>
              </a:rPr>
              <a:t>Mazowieckiego  </a:t>
            </a:r>
            <a:r>
              <a:rPr lang="pl-PL" sz="2800" dirty="0">
                <a:latin typeface="+mn-lt"/>
              </a:rPr>
              <a:t>na lata 2014 – </a:t>
            </a:r>
            <a:r>
              <a:rPr lang="pl-PL" sz="2800" dirty="0" smtClean="0">
                <a:latin typeface="+mn-lt"/>
              </a:rPr>
              <a:t>2020</a:t>
            </a:r>
          </a:p>
          <a:p>
            <a:pPr algn="ctr">
              <a:lnSpc>
                <a:spcPct val="150000"/>
              </a:lnSpc>
            </a:pPr>
            <a:r>
              <a:rPr lang="pl-PL" sz="2800" dirty="0" smtClean="0">
                <a:latin typeface="+mn-lt"/>
              </a:rPr>
              <a:t>Działanie 9.2 Usługi społeczne i usługi opieki zdrowotnej.</a:t>
            </a:r>
          </a:p>
          <a:p>
            <a:pPr algn="ctr">
              <a:lnSpc>
                <a:spcPct val="150000"/>
              </a:lnSpc>
            </a:pPr>
            <a:r>
              <a:rPr lang="pl-PL" sz="2800" dirty="0" smtClean="0">
                <a:latin typeface="+mn-lt"/>
              </a:rPr>
              <a:t>Poddziałanie 9.2.1 Zwiększenie dostępności usług społecznych.</a:t>
            </a:r>
            <a:endParaRPr lang="pl-PL" sz="2800" dirty="0">
              <a:latin typeface="+mn-lt"/>
            </a:endParaRPr>
          </a:p>
          <a:p>
            <a:pPr algn="ctr">
              <a:lnSpc>
                <a:spcPct val="150000"/>
              </a:lnSpc>
            </a:pPr>
            <a:endParaRPr lang="pl-PL" sz="2800" dirty="0">
              <a:latin typeface="+mn-lt"/>
            </a:endParaRPr>
          </a:p>
        </p:txBody>
      </p:sp>
    </p:spTree>
    <p:extLst>
      <p:ext uri="{BB962C8B-B14F-4D97-AF65-F5344CB8AC3E}">
        <p14:creationId xmlns:p14="http://schemas.microsoft.com/office/powerpoint/2010/main" val="459576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56616" y="1627504"/>
            <a:ext cx="8506029" cy="2739211"/>
          </a:xfrm>
          <a:prstGeom prst="rect">
            <a:avLst/>
          </a:prstGeom>
          <a:noFill/>
        </p:spPr>
        <p:txBody>
          <a:bodyPr wrap="square">
            <a:spAutoFit/>
          </a:bodyPr>
          <a:lstStyle/>
          <a:p>
            <a:pPr algn="ctr" eaLnBrk="0" hangingPunct="0">
              <a:defRPr/>
            </a:pPr>
            <a:r>
              <a:rPr lang="pl-PL" sz="2800" b="1" dirty="0" smtClean="0">
                <a:latin typeface="+mn-lt"/>
              </a:rPr>
              <a:t>Działanie 9.2</a:t>
            </a:r>
          </a:p>
          <a:p>
            <a:endParaRPr lang="pl-PL" sz="2400" b="1" dirty="0" smtClean="0">
              <a:latin typeface="+mn-lt"/>
            </a:endParaRPr>
          </a:p>
          <a:p>
            <a:r>
              <a:rPr lang="pl-PL" sz="2400" b="1" dirty="0">
                <a:latin typeface="+mn-lt"/>
              </a:rPr>
              <a:t> </a:t>
            </a:r>
            <a:endParaRPr lang="pl-PL" sz="2400" dirty="0">
              <a:latin typeface="+mn-lt"/>
            </a:endParaRPr>
          </a:p>
          <a:p>
            <a:r>
              <a:rPr lang="pl-PL" sz="2400" b="1" dirty="0">
                <a:latin typeface="+mn-lt"/>
              </a:rPr>
              <a:t>Typ </a:t>
            </a:r>
            <a:r>
              <a:rPr lang="pl-PL" sz="2400" b="1" dirty="0" smtClean="0">
                <a:latin typeface="+mn-lt"/>
              </a:rPr>
              <a:t>projektu: </a:t>
            </a:r>
          </a:p>
          <a:p>
            <a:r>
              <a:rPr lang="pl-PL" sz="2400" b="1" dirty="0" smtClean="0">
                <a:latin typeface="+mn-lt"/>
              </a:rPr>
              <a:t>Rozwój środowiskowych usług społecznych na rzecz aktywnej integracji szczególnie na rzecz osób niesamodzielnych i starszych.</a:t>
            </a:r>
            <a:endParaRPr lang="pl-PL" sz="2400" dirty="0">
              <a:latin typeface="+mn-lt"/>
            </a:endParaRPr>
          </a:p>
          <a:p>
            <a:endParaRPr lang="pl-PL" sz="2400" dirty="0">
              <a:latin typeface="+mn-lt"/>
            </a:endParaRPr>
          </a:p>
        </p:txBody>
      </p:sp>
    </p:spTree>
    <p:extLst>
      <p:ext uri="{BB962C8B-B14F-4D97-AF65-F5344CB8AC3E}">
        <p14:creationId xmlns:p14="http://schemas.microsoft.com/office/powerpoint/2010/main" val="2774493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627646471"/>
              </p:ext>
            </p:extLst>
          </p:nvPr>
        </p:nvGraphicFramePr>
        <p:xfrm>
          <a:off x="335279" y="1425289"/>
          <a:ext cx="8636000" cy="5077111"/>
        </p:xfrm>
        <a:graphic>
          <a:graphicData uri="http://schemas.openxmlformats.org/drawingml/2006/table">
            <a:tbl>
              <a:tblPr firstRow="1" bandRow="1">
                <a:tableStyleId>{5C22544A-7EE6-4342-B048-85BDC9FD1C3A}</a:tableStyleId>
              </a:tblPr>
              <a:tblGrid>
                <a:gridCol w="502852">
                  <a:extLst>
                    <a:ext uri="{9D8B030D-6E8A-4147-A177-3AD203B41FA5}">
                      <a16:colId xmlns:a16="http://schemas.microsoft.com/office/drawing/2014/main" xmlns="" val="20000"/>
                    </a:ext>
                  </a:extLst>
                </a:gridCol>
                <a:gridCol w="1732349">
                  <a:extLst>
                    <a:ext uri="{9D8B030D-6E8A-4147-A177-3AD203B41FA5}">
                      <a16:colId xmlns:a16="http://schemas.microsoft.com/office/drawing/2014/main" xmlns="" val="20001"/>
                    </a:ext>
                  </a:extLst>
                </a:gridCol>
                <a:gridCol w="5374640">
                  <a:extLst>
                    <a:ext uri="{9D8B030D-6E8A-4147-A177-3AD203B41FA5}">
                      <a16:colId xmlns:a16="http://schemas.microsoft.com/office/drawing/2014/main" xmlns="" val="20002"/>
                    </a:ext>
                  </a:extLst>
                </a:gridCol>
                <a:gridCol w="1026159">
                  <a:extLst>
                    <a:ext uri="{9D8B030D-6E8A-4147-A177-3AD203B41FA5}">
                      <a16:colId xmlns:a16="http://schemas.microsoft.com/office/drawing/2014/main" xmlns="" val="20003"/>
                    </a:ext>
                  </a:extLst>
                </a:gridCol>
              </a:tblGrid>
              <a:tr h="680730">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400" dirty="0" smtClean="0"/>
                    </a:p>
                  </a:txBody>
                  <a:tcPr anchor="ctr"/>
                </a:tc>
                <a:extLst>
                  <a:ext uri="{0D108BD9-81ED-4DB2-BD59-A6C34878D82A}">
                    <a16:rowId xmlns:a16="http://schemas.microsoft.com/office/drawing/2014/main" xmlns="" val="10000"/>
                  </a:ext>
                </a:extLst>
              </a:tr>
              <a:tr h="4396381">
                <a:tc>
                  <a:txBody>
                    <a:bodyPr/>
                    <a:lstStyle/>
                    <a:p>
                      <a:pPr algn="ctr"/>
                      <a:r>
                        <a:rPr lang="pl-PL" sz="1400" dirty="0" smtClean="0">
                          <a:latin typeface="+mn-lt"/>
                        </a:rPr>
                        <a:t>1.</a:t>
                      </a:r>
                      <a:endParaRPr lang="pl-PL" sz="1400" dirty="0">
                        <a:latin typeface="+mn-lt"/>
                      </a:endParaRPr>
                    </a:p>
                  </a:txBody>
                  <a:tcPr anchor="ctr" anchorCtr="1">
                    <a:solidFill>
                      <a:schemeClr val="accent1">
                        <a:lumMod val="20000"/>
                        <a:lumOff val="80000"/>
                      </a:schemeClr>
                    </a:solidFill>
                  </a:tcPr>
                </a:tc>
                <a:tc>
                  <a:txBody>
                    <a:bodyPr/>
                    <a:lstStyle/>
                    <a:p>
                      <a:pPr algn="l">
                        <a:lnSpc>
                          <a:spcPct val="100000"/>
                        </a:lnSpc>
                      </a:pPr>
                      <a:r>
                        <a:rPr lang="pl-PL" sz="1400" kern="1200" dirty="0" smtClean="0">
                          <a:solidFill>
                            <a:schemeClr val="dk1"/>
                          </a:solidFill>
                          <a:effectLst/>
                          <a:latin typeface="+mn-lt"/>
                          <a:ea typeface="+mn-ea"/>
                          <a:cs typeface="+mn-cs"/>
                        </a:rPr>
                        <a:t>Okres realizacji projektu wynosi maksymalnie 24 miesiące. </a:t>
                      </a:r>
                    </a:p>
                  </a:txBody>
                  <a:tcPr anchor="ctr" anchorCtr="1">
                    <a:solidFill>
                      <a:schemeClr val="accent1">
                        <a:lumMod val="20000"/>
                        <a:lumOff val="80000"/>
                      </a:schemeClr>
                    </a:solidFill>
                  </a:tcPr>
                </a:tc>
                <a:tc>
                  <a:txBody>
                    <a:bodyPr/>
                    <a:lstStyle/>
                    <a:p>
                      <a:pPr algn="l">
                        <a:lnSpc>
                          <a:spcPct val="100000"/>
                        </a:lnSpc>
                      </a:pPr>
                      <a:r>
                        <a:rPr lang="pl-PL" sz="1400" dirty="0" smtClean="0">
                          <a:latin typeface="+mn-lt"/>
                        </a:rPr>
                        <a:t>Spełnienie kryterium będzie oceniane na podstawie zapisów </a:t>
                      </a:r>
                      <a:br>
                        <a:rPr lang="pl-PL" sz="1400" dirty="0" smtClean="0">
                          <a:latin typeface="+mn-lt"/>
                        </a:rPr>
                      </a:br>
                      <a:r>
                        <a:rPr lang="pl-PL" sz="1400" dirty="0" smtClean="0">
                          <a:latin typeface="+mn-lt"/>
                        </a:rPr>
                        <a:t>we wniosku o dofinansowanie (punkt A6. Planowany okres realizacji projektu).</a:t>
                      </a:r>
                    </a:p>
                    <a:p>
                      <a:pPr algn="l">
                        <a:lnSpc>
                          <a:spcPct val="100000"/>
                        </a:lnSpc>
                      </a:pPr>
                      <a:r>
                        <a:rPr lang="pl-PL" sz="1400" dirty="0" smtClean="0">
                          <a:latin typeface="+mn-lt"/>
                        </a:rPr>
                        <a:t>Ograniczony czas realizacji projektu będzie skutkował precyzyjnym planowaniem przez Wnioskodawców zamierzonych przedsięwzięć, </a:t>
                      </a:r>
                      <a:br>
                        <a:rPr lang="pl-PL" sz="1400" dirty="0" smtClean="0">
                          <a:latin typeface="+mn-lt"/>
                        </a:rPr>
                      </a:br>
                      <a:r>
                        <a:rPr lang="pl-PL" sz="1400" dirty="0" smtClean="0">
                          <a:latin typeface="+mn-lt"/>
                        </a:rPr>
                        <a:t>co wpłynie na zwiększenie efektywności wsparcia oraz przyczyni się </a:t>
                      </a:r>
                      <a:br>
                        <a:rPr lang="pl-PL" sz="1400" dirty="0" smtClean="0">
                          <a:latin typeface="+mn-lt"/>
                        </a:rPr>
                      </a:br>
                      <a:r>
                        <a:rPr lang="pl-PL" sz="1400" dirty="0" smtClean="0">
                          <a:latin typeface="+mn-lt"/>
                        </a:rPr>
                        <a:t>do osiągnięcia zakładanych rezultatów.</a:t>
                      </a:r>
                    </a:p>
                    <a:p>
                      <a:pPr algn="l">
                        <a:lnSpc>
                          <a:spcPct val="100000"/>
                        </a:lnSpc>
                      </a:pPr>
                      <a:r>
                        <a:rPr lang="pl-PL" sz="1400" dirty="0" smtClean="0">
                          <a:latin typeface="+mn-lt"/>
                        </a:rPr>
                        <a:t>Jednocześnie określony przedział czasowy powinien pozwolić na objęcie wszystkich uczestników projektu zakładanymi formami wsparcia, dając również możliwość podjęcia działań zaradczych w przypadku trudności w realizacji projektu.</a:t>
                      </a:r>
                    </a:p>
                    <a:p>
                      <a:pPr algn="l">
                        <a:lnSpc>
                          <a:spcPct val="100000"/>
                        </a:lnSpc>
                      </a:pPr>
                      <a:r>
                        <a:rPr lang="pl-PL" sz="1400" dirty="0" smtClean="0">
                          <a:latin typeface="+mn-lt"/>
                        </a:rPr>
                        <a:t>Spełnienie kryterium jest warunkiem koniecznym do otrzymania dofinansowania.</a:t>
                      </a:r>
                    </a:p>
                    <a:p>
                      <a:pPr algn="l">
                        <a:lnSpc>
                          <a:spcPct val="100000"/>
                        </a:lnSpc>
                      </a:pPr>
                      <a:r>
                        <a:rPr lang="pl-PL" sz="1400" dirty="0" smtClean="0">
                          <a:latin typeface="+mn-lt"/>
                        </a:rPr>
                        <a:t> Ocena kryterium jest 0/1. Uzyskanie oceny „0” jest jednoznaczne </a:t>
                      </a:r>
                      <a:br>
                        <a:rPr lang="pl-PL" sz="1400" dirty="0" smtClean="0">
                          <a:latin typeface="+mn-lt"/>
                        </a:rPr>
                      </a:br>
                      <a:r>
                        <a:rPr lang="pl-PL" sz="1400" dirty="0" smtClean="0">
                          <a:latin typeface="+mn-lt"/>
                        </a:rPr>
                        <a:t>z odrzuceniem projektu.</a:t>
                      </a:r>
                    </a:p>
                    <a:p>
                      <a:pPr algn="l">
                        <a:lnSpc>
                          <a:spcPct val="100000"/>
                        </a:lnSpc>
                      </a:pPr>
                      <a:endParaRPr lang="pl-PL" sz="1400" dirty="0">
                        <a:latin typeface="+mn-lt"/>
                      </a:endParaRPr>
                    </a:p>
                  </a:txBody>
                  <a:tcPr anchor="ctr" anchorCtr="1">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smtClean="0">
                          <a:latin typeface="+mn-lt"/>
                        </a:rPr>
                        <a:t>0/1</a:t>
                      </a:r>
                    </a:p>
                    <a:p>
                      <a:pPr algn="ctr"/>
                      <a:endParaRPr lang="pl-PL" sz="1600" dirty="0">
                        <a:latin typeface="+mn-lt"/>
                      </a:endParaRPr>
                    </a:p>
                  </a:txBody>
                  <a:tcPr anchor="ctr" anchorCtr="1">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Tree>
    <p:extLst>
      <p:ext uri="{BB962C8B-B14F-4D97-AF65-F5344CB8AC3E}">
        <p14:creationId xmlns:p14="http://schemas.microsoft.com/office/powerpoint/2010/main" val="3176703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758679969"/>
              </p:ext>
            </p:extLst>
          </p:nvPr>
        </p:nvGraphicFramePr>
        <p:xfrm>
          <a:off x="66502" y="1338350"/>
          <a:ext cx="9077497" cy="5353396"/>
        </p:xfrm>
        <a:graphic>
          <a:graphicData uri="http://schemas.openxmlformats.org/drawingml/2006/table">
            <a:tbl>
              <a:tblPr firstRow="1" bandRow="1">
                <a:tableStyleId>{5C22544A-7EE6-4342-B048-85BDC9FD1C3A}</a:tableStyleId>
              </a:tblPr>
              <a:tblGrid>
                <a:gridCol w="534564">
                  <a:extLst>
                    <a:ext uri="{9D8B030D-6E8A-4147-A177-3AD203B41FA5}">
                      <a16:colId xmlns:a16="http://schemas.microsoft.com/office/drawing/2014/main" xmlns="" val="20000"/>
                    </a:ext>
                  </a:extLst>
                </a:gridCol>
                <a:gridCol w="1630808">
                  <a:extLst>
                    <a:ext uri="{9D8B030D-6E8A-4147-A177-3AD203B41FA5}">
                      <a16:colId xmlns:a16="http://schemas.microsoft.com/office/drawing/2014/main" xmlns="" val="20001"/>
                    </a:ext>
                  </a:extLst>
                </a:gridCol>
                <a:gridCol w="5866771">
                  <a:extLst>
                    <a:ext uri="{9D8B030D-6E8A-4147-A177-3AD203B41FA5}">
                      <a16:colId xmlns:a16="http://schemas.microsoft.com/office/drawing/2014/main" xmlns="" val="20002"/>
                    </a:ext>
                  </a:extLst>
                </a:gridCol>
                <a:gridCol w="1045354">
                  <a:extLst>
                    <a:ext uri="{9D8B030D-6E8A-4147-A177-3AD203B41FA5}">
                      <a16:colId xmlns:a16="http://schemas.microsoft.com/office/drawing/2014/main" xmlns="" val="20003"/>
                    </a:ext>
                  </a:extLst>
                </a:gridCol>
              </a:tblGrid>
              <a:tr h="525780">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400" dirty="0" smtClean="0"/>
                    </a:p>
                  </a:txBody>
                  <a:tcPr anchor="ctr"/>
                </a:tc>
                <a:extLst>
                  <a:ext uri="{0D108BD9-81ED-4DB2-BD59-A6C34878D82A}">
                    <a16:rowId xmlns:a16="http://schemas.microsoft.com/office/drawing/2014/main" xmlns="" val="10000"/>
                  </a:ext>
                </a:extLst>
              </a:tr>
              <a:tr h="4827616">
                <a:tc>
                  <a:txBody>
                    <a:bodyPr/>
                    <a:lstStyle/>
                    <a:p>
                      <a:pPr algn="l"/>
                      <a:r>
                        <a:rPr lang="pl-PL" sz="1400" dirty="0" smtClean="0">
                          <a:latin typeface="+mn-lt"/>
                        </a:rPr>
                        <a:t>2.</a:t>
                      </a:r>
                      <a:endParaRPr lang="pl-PL" sz="1400" dirty="0">
                        <a:latin typeface="+mn-lt"/>
                      </a:endParaRPr>
                    </a:p>
                  </a:txBody>
                  <a:tcPr anchor="ctr" anchorCtr="1">
                    <a:solidFill>
                      <a:schemeClr val="accent1">
                        <a:lumMod val="20000"/>
                        <a:lumOff val="80000"/>
                      </a:schemeClr>
                    </a:solidFill>
                  </a:tcPr>
                </a:tc>
                <a:tc>
                  <a:txBody>
                    <a:bodyPr/>
                    <a:lstStyle/>
                    <a:p>
                      <a:pPr algn="ctr">
                        <a:lnSpc>
                          <a:spcPct val="100000"/>
                        </a:lnSpc>
                      </a:pPr>
                      <a:r>
                        <a:rPr lang="pl-PL" sz="1400" dirty="0" smtClean="0">
                          <a:effectLst/>
                          <a:latin typeface="+mn-lt"/>
                          <a:ea typeface="Times New Roman"/>
                          <a:cs typeface="Arial"/>
                        </a:rPr>
                        <a:t>Wnioskodawca zapewnia trwałość miejsc świadczenia usług społecznych utworzonych </a:t>
                      </a:r>
                      <a:br>
                        <a:rPr lang="pl-PL" sz="1400" dirty="0" smtClean="0">
                          <a:effectLst/>
                          <a:latin typeface="+mn-lt"/>
                          <a:ea typeface="Times New Roman"/>
                          <a:cs typeface="Arial"/>
                        </a:rPr>
                      </a:br>
                      <a:r>
                        <a:rPr lang="pl-PL" sz="1400" dirty="0" smtClean="0">
                          <a:effectLst/>
                          <a:latin typeface="+mn-lt"/>
                          <a:ea typeface="Times New Roman"/>
                          <a:cs typeface="Arial"/>
                        </a:rPr>
                        <a:t>w ramach projektu po zakończeniu realizacji projektu co najmniej przez okres odpowiadający okresowi realizacji projektu</a:t>
                      </a:r>
                      <a:endParaRPr lang="pl-PL" sz="1400" dirty="0" smtClean="0">
                        <a:latin typeface="+mn-lt"/>
                      </a:endParaRPr>
                    </a:p>
                  </a:txBody>
                  <a:tcPr anchor="ctr" anchorCtr="1">
                    <a:solidFill>
                      <a:schemeClr val="accent1">
                        <a:lumMod val="20000"/>
                        <a:lumOff val="80000"/>
                      </a:schemeClr>
                    </a:solidFill>
                  </a:tcPr>
                </a:tc>
                <a:tc>
                  <a:txBody>
                    <a:bodyPr/>
                    <a:lstStyle/>
                    <a:p>
                      <a:pPr>
                        <a:lnSpc>
                          <a:spcPct val="115000"/>
                        </a:lnSpc>
                        <a:spcBef>
                          <a:spcPts val="600"/>
                        </a:spcBef>
                        <a:spcAft>
                          <a:spcPts val="600"/>
                        </a:spcAft>
                      </a:pPr>
                      <a:r>
                        <a:rPr lang="pl-PL" sz="1400" dirty="0" smtClean="0">
                          <a:effectLst/>
                          <a:latin typeface="+mn-lt"/>
                          <a:ea typeface="Times New Roman"/>
                          <a:cs typeface="Arial"/>
                        </a:rPr>
                        <a:t>Spełnienie kryterium będzie oceniane na podstawie deklaracji Wnioskodawcy.</a:t>
                      </a:r>
                      <a:endParaRPr lang="pl-PL" sz="1400" dirty="0" smtClean="0">
                        <a:effectLst/>
                        <a:latin typeface="+mn-lt"/>
                        <a:ea typeface="Calibri"/>
                        <a:cs typeface="Times New Roman"/>
                      </a:endParaRPr>
                    </a:p>
                    <a:p>
                      <a:pPr>
                        <a:lnSpc>
                          <a:spcPct val="115000"/>
                        </a:lnSpc>
                        <a:spcBef>
                          <a:spcPts val="600"/>
                        </a:spcBef>
                        <a:spcAft>
                          <a:spcPts val="600"/>
                        </a:spcAft>
                      </a:pPr>
                      <a:r>
                        <a:rPr lang="pl-PL" sz="1400" dirty="0" smtClean="0">
                          <a:effectLst/>
                          <a:latin typeface="+mn-lt"/>
                          <a:ea typeface="Times New Roman"/>
                          <a:cs typeface="Arial"/>
                        </a:rPr>
                        <a:t>Trwałość miejsc świadczenia usług społecznych jest rozumiana, jako instytucjonalna gotowość podmiotów do świadczenia usług.</a:t>
                      </a:r>
                      <a:endParaRPr lang="pl-PL" sz="1400" dirty="0" smtClean="0">
                        <a:effectLst/>
                        <a:latin typeface="+mn-lt"/>
                        <a:ea typeface="Calibri"/>
                        <a:cs typeface="Times New Roman"/>
                      </a:endParaRPr>
                    </a:p>
                    <a:p>
                      <a:pPr>
                        <a:lnSpc>
                          <a:spcPct val="115000"/>
                        </a:lnSpc>
                        <a:spcBef>
                          <a:spcPts val="600"/>
                        </a:spcBef>
                        <a:spcAft>
                          <a:spcPts val="600"/>
                        </a:spcAft>
                      </a:pPr>
                      <a:r>
                        <a:rPr lang="pl-PL" sz="1400" dirty="0" smtClean="0">
                          <a:effectLst/>
                          <a:latin typeface="+mn-lt"/>
                          <a:ea typeface="Calibri"/>
                          <a:cs typeface="Arial"/>
                        </a:rPr>
                        <a:t>Wnioskodawca jest zobowiązany do zawarcia we wniosku zapewnienia, </a:t>
                      </a:r>
                      <a:br>
                        <a:rPr lang="pl-PL" sz="1400" dirty="0" smtClean="0">
                          <a:effectLst/>
                          <a:latin typeface="+mn-lt"/>
                          <a:ea typeface="Calibri"/>
                          <a:cs typeface="Arial"/>
                        </a:rPr>
                      </a:br>
                      <a:r>
                        <a:rPr lang="pl-PL" sz="1400" dirty="0" smtClean="0">
                          <a:effectLst/>
                          <a:latin typeface="+mn-lt"/>
                          <a:ea typeface="Calibri"/>
                          <a:cs typeface="Arial"/>
                        </a:rPr>
                        <a:t>że zachowa </a:t>
                      </a:r>
                      <a:r>
                        <a:rPr lang="pl-PL" sz="1400" dirty="0" smtClean="0">
                          <a:effectLst/>
                          <a:latin typeface="+mn-lt"/>
                          <a:ea typeface="Times New Roman"/>
                          <a:cs typeface="Arial"/>
                        </a:rPr>
                        <a:t>trwałość miejsc świadczenia usług społecznych utworzonych </a:t>
                      </a:r>
                      <a:br>
                        <a:rPr lang="pl-PL" sz="1400" dirty="0" smtClean="0">
                          <a:effectLst/>
                          <a:latin typeface="+mn-lt"/>
                          <a:ea typeface="Times New Roman"/>
                          <a:cs typeface="Arial"/>
                        </a:rPr>
                      </a:br>
                      <a:r>
                        <a:rPr lang="pl-PL" sz="1400" dirty="0" smtClean="0">
                          <a:effectLst/>
                          <a:latin typeface="+mn-lt"/>
                          <a:ea typeface="Times New Roman"/>
                          <a:cs typeface="Arial"/>
                        </a:rPr>
                        <a:t>w ramach projektu po zakończeniu realizacji projektu co najmniej przez okres odpowiadający okresowi realizacji projektu.</a:t>
                      </a:r>
                      <a:endParaRPr lang="pl-PL" sz="1400" dirty="0" smtClean="0">
                        <a:effectLst/>
                        <a:latin typeface="+mn-lt"/>
                        <a:ea typeface="Calibri"/>
                        <a:cs typeface="Times New Roman"/>
                      </a:endParaRPr>
                    </a:p>
                    <a:p>
                      <a:pPr>
                        <a:lnSpc>
                          <a:spcPct val="115000"/>
                        </a:lnSpc>
                        <a:spcBef>
                          <a:spcPts val="600"/>
                        </a:spcBef>
                        <a:spcAft>
                          <a:spcPts val="600"/>
                        </a:spcAft>
                      </a:pPr>
                      <a:r>
                        <a:rPr lang="pl-PL" sz="1400" dirty="0" smtClean="0">
                          <a:effectLst/>
                          <a:latin typeface="+mn-lt"/>
                          <a:ea typeface="Times New Roman"/>
                          <a:cs typeface="Arial"/>
                        </a:rPr>
                        <a:t>IZ RPO weryfikuje spełnienie powyższego warunku po upływie okresu wskazanego w umowie o dofinansowanie projektu.</a:t>
                      </a:r>
                      <a:endParaRPr lang="pl-PL" sz="1400" dirty="0" smtClean="0">
                        <a:effectLst/>
                        <a:latin typeface="+mn-lt"/>
                        <a:ea typeface="Calibri"/>
                        <a:cs typeface="Times New Roman"/>
                      </a:endParaRPr>
                    </a:p>
                    <a:p>
                      <a:pPr>
                        <a:lnSpc>
                          <a:spcPct val="115000"/>
                        </a:lnSpc>
                        <a:spcBef>
                          <a:spcPts val="600"/>
                        </a:spcBef>
                        <a:spcAft>
                          <a:spcPts val="600"/>
                        </a:spcAft>
                      </a:pPr>
                      <a:r>
                        <a:rPr lang="pl-PL" sz="1400" kern="1200" dirty="0" smtClean="0">
                          <a:effectLst/>
                          <a:latin typeface="+mn-lt"/>
                          <a:ea typeface="Times New Roman"/>
                          <a:cs typeface="Arial"/>
                        </a:rPr>
                        <a:t>Kryterium wynika z Wytycznych w zakresie realizacji przedsięwzięć w obszarze włączenia społecznego i zwalczania ubóstwa z wykorzystaniem środków Europejskiego Funduszu Społecznego i Europejskiego Funduszu Rozwoju Regionalnego na lata 2014-2020.</a:t>
                      </a:r>
                      <a:endParaRPr lang="pl-PL" sz="1400" dirty="0" smtClean="0">
                        <a:effectLst/>
                        <a:latin typeface="+mn-lt"/>
                        <a:ea typeface="Calibri"/>
                        <a:cs typeface="Times New Roman"/>
                      </a:endParaRPr>
                    </a:p>
                    <a:p>
                      <a:r>
                        <a:rPr lang="pl-PL" sz="1400" kern="1200" dirty="0" smtClean="0">
                          <a:effectLst/>
                          <a:latin typeface="+mn-lt"/>
                          <a:ea typeface="Times New Roman"/>
                          <a:cs typeface="Arial"/>
                        </a:rPr>
                        <a:t>Spełnienie kryterium jest warunkiem koniecznym do otrzymania dofinansowania. Ocena kryterium jest 0/1. Uzyskanie oceny „0” jest jednoznaczne z odrzuceniem projektu.</a:t>
                      </a:r>
                      <a:endParaRPr lang="pl-PL" sz="1400" dirty="0">
                        <a:latin typeface="+mn-lt"/>
                      </a:endParaRPr>
                    </a:p>
                  </a:txBody>
                  <a:tcPr anchor="ctr" anchorCtr="1">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dirty="0" smtClean="0">
                          <a:latin typeface="+mn-lt"/>
                        </a:rPr>
                        <a:t>0/1</a:t>
                      </a:r>
                    </a:p>
                    <a:p>
                      <a:endParaRPr lang="pl-PL" sz="1600" dirty="0">
                        <a:latin typeface="+mn-lt"/>
                      </a:endParaRPr>
                    </a:p>
                  </a:txBody>
                  <a:tcPr anchor="ctr" anchorCtr="1">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Tree>
    <p:extLst>
      <p:ext uri="{BB962C8B-B14F-4D97-AF65-F5344CB8AC3E}">
        <p14:creationId xmlns:p14="http://schemas.microsoft.com/office/powerpoint/2010/main" val="3635106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971755739"/>
              </p:ext>
            </p:extLst>
          </p:nvPr>
        </p:nvGraphicFramePr>
        <p:xfrm>
          <a:off x="223520" y="1341121"/>
          <a:ext cx="8686801" cy="5334000"/>
        </p:xfrm>
        <a:graphic>
          <a:graphicData uri="http://schemas.openxmlformats.org/drawingml/2006/table">
            <a:tbl>
              <a:tblPr firstRow="1" bandRow="1">
                <a:tableStyleId>{5C22544A-7EE6-4342-B048-85BDC9FD1C3A}</a:tableStyleId>
              </a:tblPr>
              <a:tblGrid>
                <a:gridCol w="648691">
                  <a:extLst>
                    <a:ext uri="{9D8B030D-6E8A-4147-A177-3AD203B41FA5}">
                      <a16:colId xmlns:a16="http://schemas.microsoft.com/office/drawing/2014/main" xmlns="" val="20000"/>
                    </a:ext>
                  </a:extLst>
                </a:gridCol>
                <a:gridCol w="1945143">
                  <a:extLst>
                    <a:ext uri="{9D8B030D-6E8A-4147-A177-3AD203B41FA5}">
                      <a16:colId xmlns:a16="http://schemas.microsoft.com/office/drawing/2014/main" xmlns="" val="20001"/>
                    </a:ext>
                  </a:extLst>
                </a:gridCol>
                <a:gridCol w="5137926">
                  <a:extLst>
                    <a:ext uri="{9D8B030D-6E8A-4147-A177-3AD203B41FA5}">
                      <a16:colId xmlns:a16="http://schemas.microsoft.com/office/drawing/2014/main" xmlns="" val="20002"/>
                    </a:ext>
                  </a:extLst>
                </a:gridCol>
                <a:gridCol w="955041">
                  <a:extLst>
                    <a:ext uri="{9D8B030D-6E8A-4147-A177-3AD203B41FA5}">
                      <a16:colId xmlns:a16="http://schemas.microsoft.com/office/drawing/2014/main" xmlns="" val="20003"/>
                    </a:ext>
                  </a:extLst>
                </a:gridCol>
              </a:tblGrid>
              <a:tr h="722584">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400" dirty="0" smtClean="0"/>
                    </a:p>
                  </a:txBody>
                  <a:tcPr anchor="ctr"/>
                </a:tc>
                <a:extLst>
                  <a:ext uri="{0D108BD9-81ED-4DB2-BD59-A6C34878D82A}">
                    <a16:rowId xmlns:a16="http://schemas.microsoft.com/office/drawing/2014/main" xmlns="" val="10000"/>
                  </a:ext>
                </a:extLst>
              </a:tr>
              <a:tr h="4611416">
                <a:tc>
                  <a:txBody>
                    <a:bodyPr/>
                    <a:lstStyle/>
                    <a:p>
                      <a:pPr algn="l"/>
                      <a:r>
                        <a:rPr lang="pl-PL" sz="1400" dirty="0" smtClean="0">
                          <a:solidFill>
                            <a:schemeClr val="tx1"/>
                          </a:solidFill>
                          <a:latin typeface="+mn-lt"/>
                        </a:rPr>
                        <a:t>3.</a:t>
                      </a:r>
                      <a:endParaRPr lang="pl-PL" sz="1400" dirty="0">
                        <a:solidFill>
                          <a:schemeClr val="tx1"/>
                        </a:solidFill>
                        <a:latin typeface="+mn-lt"/>
                      </a:endParaRPr>
                    </a:p>
                  </a:txBody>
                  <a:tcPr anchor="ctr" anchorCtr="1">
                    <a:solidFill>
                      <a:schemeClr val="accent1">
                        <a:lumMod val="20000"/>
                        <a:lumOff val="80000"/>
                      </a:schemeClr>
                    </a:solidFill>
                  </a:tcPr>
                </a:tc>
                <a:tc>
                  <a:txBody>
                    <a:bodyPr/>
                    <a:lstStyle/>
                    <a:p>
                      <a:r>
                        <a:rPr lang="pl-PL" sz="1400" dirty="0" smtClean="0">
                          <a:effectLst/>
                          <a:latin typeface="+mn-lt"/>
                          <a:ea typeface="Times New Roman"/>
                          <a:cs typeface="Arial"/>
                        </a:rPr>
                        <a:t>Preferowane do objęcia wsparciem w ramach projektu są osoby </a:t>
                      </a:r>
                      <a:br>
                        <a:rPr lang="pl-PL" sz="1400" dirty="0" smtClean="0">
                          <a:effectLst/>
                          <a:latin typeface="+mn-lt"/>
                          <a:ea typeface="Times New Roman"/>
                          <a:cs typeface="Arial"/>
                        </a:rPr>
                      </a:br>
                      <a:r>
                        <a:rPr lang="pl-PL" sz="1400" dirty="0" smtClean="0">
                          <a:effectLst/>
                          <a:latin typeface="+mn-lt"/>
                          <a:ea typeface="Times New Roman"/>
                          <a:cs typeface="Arial"/>
                        </a:rPr>
                        <a:t>lub rodziny korzystające </a:t>
                      </a:r>
                      <a:br>
                        <a:rPr lang="pl-PL" sz="1400" dirty="0" smtClean="0">
                          <a:effectLst/>
                          <a:latin typeface="+mn-lt"/>
                          <a:ea typeface="Times New Roman"/>
                          <a:cs typeface="Arial"/>
                        </a:rPr>
                      </a:br>
                      <a:r>
                        <a:rPr lang="pl-PL" sz="1400" dirty="0" smtClean="0">
                          <a:effectLst/>
                          <a:latin typeface="+mn-lt"/>
                          <a:ea typeface="Times New Roman"/>
                          <a:cs typeface="Arial"/>
                        </a:rPr>
                        <a:t>z Programu Operacyjnego Pomoc Żywnościowa 2014-2020 (PO PŻ).</a:t>
                      </a:r>
                      <a:endParaRPr lang="pl-PL" sz="1400" kern="1200" dirty="0" smtClean="0">
                        <a:solidFill>
                          <a:schemeClr val="dk1"/>
                        </a:solidFill>
                        <a:effectLst/>
                        <a:latin typeface="+mn-lt"/>
                        <a:ea typeface="+mn-ea"/>
                        <a:cs typeface="+mn-cs"/>
                      </a:endParaRPr>
                    </a:p>
                    <a:p>
                      <a:pPr algn="l">
                        <a:lnSpc>
                          <a:spcPct val="100000"/>
                        </a:lnSpc>
                      </a:pPr>
                      <a:endParaRPr lang="pl-PL" sz="1400" dirty="0">
                        <a:solidFill>
                          <a:schemeClr val="tx1"/>
                        </a:solidFill>
                        <a:latin typeface="+mn-lt"/>
                      </a:endParaRPr>
                    </a:p>
                  </a:txBody>
                  <a:tcPr anchor="ctr" anchorCtr="1">
                    <a:solidFill>
                      <a:schemeClr val="accent1">
                        <a:lumMod val="20000"/>
                        <a:lumOff val="80000"/>
                      </a:schemeClr>
                    </a:solidFill>
                  </a:tcPr>
                </a:tc>
                <a:tc>
                  <a:txBody>
                    <a:bodyPr/>
                    <a:lstStyle/>
                    <a:p>
                      <a:pPr>
                        <a:lnSpc>
                          <a:spcPct val="115000"/>
                        </a:lnSpc>
                        <a:spcBef>
                          <a:spcPts val="600"/>
                        </a:spcBef>
                        <a:spcAft>
                          <a:spcPts val="600"/>
                        </a:spcAft>
                      </a:pPr>
                      <a:r>
                        <a:rPr lang="pl-PL" sz="1400" kern="1200" dirty="0" smtClean="0">
                          <a:effectLst/>
                          <a:latin typeface="+mn-lt"/>
                          <a:ea typeface="Times New Roman"/>
                          <a:cs typeface="Arial"/>
                        </a:rPr>
                        <a:t>Spełnienie kryterium będzie oceniane na podstawie deklaracji Wnioskodawcy.</a:t>
                      </a:r>
                      <a:endParaRPr lang="pl-PL" sz="1800" dirty="0" smtClean="0">
                        <a:effectLst/>
                        <a:latin typeface="+mn-lt"/>
                        <a:ea typeface="Calibri"/>
                        <a:cs typeface="Times New Roman"/>
                      </a:endParaRPr>
                    </a:p>
                    <a:p>
                      <a:pPr>
                        <a:lnSpc>
                          <a:spcPct val="115000"/>
                        </a:lnSpc>
                        <a:spcBef>
                          <a:spcPts val="600"/>
                        </a:spcBef>
                        <a:spcAft>
                          <a:spcPts val="600"/>
                        </a:spcAft>
                      </a:pPr>
                      <a:r>
                        <a:rPr lang="pl-PL" sz="1400" kern="1200" dirty="0" smtClean="0">
                          <a:effectLst/>
                          <a:latin typeface="+mn-lt"/>
                          <a:ea typeface="Times New Roman"/>
                          <a:cs typeface="Arial"/>
                        </a:rPr>
                        <a:t>Kryterium wynika z RPO WM 2014-2020 oraz z Wytycznych </a:t>
                      </a:r>
                      <a:br>
                        <a:rPr lang="pl-PL" sz="1400" kern="1200" dirty="0" smtClean="0">
                          <a:effectLst/>
                          <a:latin typeface="+mn-lt"/>
                          <a:ea typeface="Times New Roman"/>
                          <a:cs typeface="Arial"/>
                        </a:rPr>
                      </a:br>
                      <a:r>
                        <a:rPr lang="pl-PL" sz="1400" kern="1200" dirty="0" smtClean="0">
                          <a:effectLst/>
                          <a:latin typeface="+mn-lt"/>
                          <a:ea typeface="Times New Roman"/>
                          <a:cs typeface="Arial"/>
                        </a:rPr>
                        <a:t>w zakresie realizacji przedsięwzięć w obszarze włączenia społecznego i zwalczania ubóstwa z wykorzystaniem środków Europejskiego Funduszu Społecznego i Europejskiego Funduszu Rozwoju Regionalnego na lata 2014-2020.</a:t>
                      </a:r>
                      <a:endParaRPr lang="pl-PL" sz="1800" dirty="0" smtClean="0">
                        <a:effectLst/>
                        <a:latin typeface="+mn-lt"/>
                        <a:ea typeface="Calibri"/>
                        <a:cs typeface="Times New Roman"/>
                      </a:endParaRPr>
                    </a:p>
                    <a:p>
                      <a:pPr>
                        <a:lnSpc>
                          <a:spcPct val="115000"/>
                        </a:lnSpc>
                        <a:spcBef>
                          <a:spcPts val="600"/>
                        </a:spcBef>
                        <a:spcAft>
                          <a:spcPts val="600"/>
                        </a:spcAft>
                      </a:pPr>
                      <a:r>
                        <a:rPr lang="pl-PL" sz="1400" dirty="0" smtClean="0">
                          <a:effectLst/>
                          <a:latin typeface="+mn-lt"/>
                          <a:ea typeface="Times New Roman"/>
                          <a:cs typeface="Arial"/>
                        </a:rPr>
                        <a:t>Katalog usług realizowanych w ramach PO PŻ oraz podmioty uczestniczące w jego realizacji zostaną wymienione w załączniku </a:t>
                      </a:r>
                      <a:br>
                        <a:rPr lang="pl-PL" sz="1400" dirty="0" smtClean="0">
                          <a:effectLst/>
                          <a:latin typeface="+mn-lt"/>
                          <a:ea typeface="Times New Roman"/>
                          <a:cs typeface="Arial"/>
                        </a:rPr>
                      </a:br>
                      <a:r>
                        <a:rPr lang="pl-PL" sz="1400" dirty="0" smtClean="0">
                          <a:effectLst/>
                          <a:latin typeface="+mn-lt"/>
                          <a:ea typeface="Times New Roman"/>
                          <a:cs typeface="Arial"/>
                        </a:rPr>
                        <a:t>do Regulaminu konkursu.</a:t>
                      </a:r>
                      <a:endParaRPr lang="pl-PL" sz="1800" dirty="0" smtClean="0">
                        <a:effectLst/>
                        <a:latin typeface="+mn-lt"/>
                        <a:ea typeface="Calibri"/>
                        <a:cs typeface="Times New Roman"/>
                      </a:endParaRPr>
                    </a:p>
                    <a:p>
                      <a:r>
                        <a:rPr lang="pl-PL" sz="1400" kern="1200" dirty="0" smtClean="0">
                          <a:effectLst/>
                          <a:latin typeface="+mn-lt"/>
                          <a:ea typeface="Times New Roman"/>
                          <a:cs typeface="Arial"/>
                        </a:rPr>
                        <a:t>Spełnienie kryterium jest warunkiem koniecznym do otrzymania dofinansowania. Ocena kryterium jest 0/1. Uzyskanie oceny „0” jest jednoznaczne z odrzuceniem projektu.</a:t>
                      </a:r>
                      <a:endParaRPr lang="pl-PL" sz="1400" dirty="0" smtClean="0">
                        <a:solidFill>
                          <a:schemeClr val="tx1"/>
                        </a:solidFill>
                        <a:latin typeface="+mn-lt"/>
                      </a:endParaRPr>
                    </a:p>
                  </a:txBody>
                  <a:tcPr anchor="ctr" anchorCtr="1">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dirty="0" smtClean="0">
                          <a:solidFill>
                            <a:schemeClr val="tx1"/>
                          </a:solidFill>
                          <a:latin typeface="+mn-lt"/>
                        </a:rPr>
                        <a:t>0/1</a:t>
                      </a:r>
                    </a:p>
                    <a:p>
                      <a:endParaRPr lang="pl-PL" sz="1600" dirty="0">
                        <a:solidFill>
                          <a:schemeClr val="tx1"/>
                        </a:solidFill>
                        <a:latin typeface="+mn-lt"/>
                      </a:endParaRPr>
                    </a:p>
                  </a:txBody>
                  <a:tcPr anchor="ctr" anchorCtr="1">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a:t>
            </a:r>
            <a:r>
              <a:rPr lang="pl-PL" sz="2000" b="1" dirty="0" smtClean="0">
                <a:latin typeface="Calibri" pitchFamily="34" charset="0"/>
                <a:cs typeface="Calibri" pitchFamily="34" charset="0"/>
              </a:rPr>
              <a:t>DOSTĘPU </a:t>
            </a:r>
            <a:endParaRPr lang="pl-PL" sz="3200" dirty="0">
              <a:latin typeface="Calibri" pitchFamily="34" charset="0"/>
            </a:endParaRPr>
          </a:p>
        </p:txBody>
      </p:sp>
    </p:spTree>
    <p:extLst>
      <p:ext uri="{BB962C8B-B14F-4D97-AF65-F5344CB8AC3E}">
        <p14:creationId xmlns:p14="http://schemas.microsoft.com/office/powerpoint/2010/main" val="1809088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ela 1"/>
              <p:cNvGraphicFramePr>
                <a:graphicFrameLocks noGrp="1"/>
              </p:cNvGraphicFramePr>
              <p:nvPr>
                <p:extLst>
                  <p:ext uri="{D42A27DB-BD31-4B8C-83A1-F6EECF244321}">
                    <p14:modId xmlns:p14="http://schemas.microsoft.com/office/powerpoint/2010/main" val="1650293825"/>
                  </p:ext>
                </p:extLst>
              </p:nvPr>
            </p:nvGraphicFramePr>
            <p:xfrm>
              <a:off x="83127" y="1346661"/>
              <a:ext cx="9002684" cy="5419899"/>
            </p:xfrm>
            <a:graphic>
              <a:graphicData uri="http://schemas.openxmlformats.org/drawingml/2006/table">
                <a:tbl>
                  <a:tblPr firstRow="1" bandRow="1">
                    <a:tableStyleId>{5C22544A-7EE6-4342-B048-85BDC9FD1C3A}</a:tableStyleId>
                  </a:tblPr>
                  <a:tblGrid>
                    <a:gridCol w="459476">
                      <a:extLst>
                        <a:ext uri="{9D8B030D-6E8A-4147-A177-3AD203B41FA5}">
                          <a16:colId xmlns:a16="http://schemas.microsoft.com/office/drawing/2014/main" xmlns="" val="20000"/>
                        </a:ext>
                      </a:extLst>
                    </a:gridCol>
                    <a:gridCol w="1568830">
                      <a:extLst>
                        <a:ext uri="{9D8B030D-6E8A-4147-A177-3AD203B41FA5}">
                          <a16:colId xmlns:a16="http://schemas.microsoft.com/office/drawing/2014/main" xmlns="" val="20001"/>
                        </a:ext>
                      </a:extLst>
                    </a:gridCol>
                    <a:gridCol w="6209607">
                      <a:extLst>
                        <a:ext uri="{9D8B030D-6E8A-4147-A177-3AD203B41FA5}">
                          <a16:colId xmlns:a16="http://schemas.microsoft.com/office/drawing/2014/main" xmlns="" val="20002"/>
                        </a:ext>
                      </a:extLst>
                    </a:gridCol>
                    <a:gridCol w="764771">
                      <a:extLst>
                        <a:ext uri="{9D8B030D-6E8A-4147-A177-3AD203B41FA5}">
                          <a16:colId xmlns:a16="http://schemas.microsoft.com/office/drawing/2014/main" xmlns="" val="20003"/>
                        </a:ext>
                      </a:extLst>
                    </a:gridCol>
                  </a:tblGrid>
                  <a:tr h="385156">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400" dirty="0" smtClean="0"/>
                        </a:p>
                      </a:txBody>
                      <a:tcPr anchor="ctr"/>
                    </a:tc>
                    <a:extLst>
                      <a:ext uri="{0D108BD9-81ED-4DB2-BD59-A6C34878D82A}">
                        <a16:rowId xmlns:a16="http://schemas.microsoft.com/office/drawing/2014/main" xmlns="" val="10000"/>
                      </a:ext>
                    </a:extLst>
                  </a:tr>
                  <a:tr h="4688379">
                    <a:tc>
                      <a:txBody>
                        <a:bodyPr/>
                        <a:lstStyle/>
                        <a:p>
                          <a:pPr algn="l"/>
                          <a:r>
                            <a:rPr lang="pl-PL" sz="1400" dirty="0" smtClean="0">
                              <a:latin typeface="+mn-lt"/>
                            </a:rPr>
                            <a:t>4</a:t>
                          </a:r>
                          <a:r>
                            <a:rPr lang="pl-PL" sz="1600" dirty="0" smtClean="0">
                              <a:latin typeface="+mn-lt"/>
                            </a:rPr>
                            <a:t>.</a:t>
                          </a:r>
                          <a:endParaRPr lang="pl-PL" sz="1600" dirty="0">
                            <a:latin typeface="+mn-lt"/>
                          </a:endParaRPr>
                        </a:p>
                      </a:txBody>
                      <a:tcPr anchor="ctr" anchorCtr="1">
                        <a:solidFill>
                          <a:schemeClr val="accent1">
                            <a:lumMod val="20000"/>
                            <a:lumOff val="80000"/>
                          </a:schemeClr>
                        </a:solidFill>
                      </a:tcPr>
                    </a:tc>
                    <a:tc>
                      <a:txBody>
                        <a:bodyPr/>
                        <a:lstStyle/>
                        <a:p>
                          <a:pPr algn="l">
                            <a:lnSpc>
                              <a:spcPct val="100000"/>
                            </a:lnSpc>
                          </a:pPr>
                          <a:r>
                            <a:rPr lang="pl-PL" sz="1200" kern="1200" dirty="0" smtClean="0">
                              <a:effectLst/>
                              <a:latin typeface="+mn-lt"/>
                              <a:ea typeface="Times New Roman"/>
                              <a:cs typeface="Arial"/>
                            </a:rPr>
                            <a:t>Średni miesięczny koszt wsparcia uczestnika (osoby  zagrożonej ubóstwem lub wykluczeniem społecznym) nie przekracza kwoty </a:t>
                          </a:r>
                          <a:br>
                            <a:rPr lang="pl-PL" sz="1200" kern="1200" dirty="0" smtClean="0">
                              <a:effectLst/>
                              <a:latin typeface="+mn-lt"/>
                              <a:ea typeface="Times New Roman"/>
                              <a:cs typeface="Arial"/>
                            </a:rPr>
                          </a:br>
                          <a:r>
                            <a:rPr lang="pl-PL" sz="1200" kern="1200" dirty="0" smtClean="0">
                              <a:effectLst/>
                              <a:latin typeface="+mn-lt"/>
                              <a:ea typeface="Times New Roman"/>
                              <a:cs typeface="Arial"/>
                            </a:rPr>
                            <a:t>1 400 PLN.</a:t>
                          </a:r>
                          <a:endParaRPr lang="pl-PL" sz="12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lnSpc>
                              <a:spcPct val="115000"/>
                            </a:lnSpc>
                            <a:spcBef>
                              <a:spcPts val="600"/>
                            </a:spcBef>
                            <a:spcAft>
                              <a:spcPts val="600"/>
                            </a:spcAft>
                          </a:pPr>
                          <a:r>
                            <a:rPr lang="pl-PL" sz="1200" dirty="0" smtClean="0">
                              <a:effectLst/>
                              <a:latin typeface="+mn-lt"/>
                              <a:ea typeface="Calibri"/>
                              <a:cs typeface="Arial"/>
                            </a:rPr>
                            <a:t>Spełnienie kryterium będzie oceniane zgodnie z następującym wzorem:</a:t>
                          </a:r>
                          <a:endParaRPr lang="pl-PL" sz="1200" dirty="0">
                            <a:effectLst/>
                            <a:latin typeface="+mn-lt"/>
                            <a:ea typeface="Calibri"/>
                            <a:cs typeface="Times New Roman"/>
                          </a:endParaRPr>
                        </a:p>
                        <a:p>
                          <a:pPr>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r>
                                  <a:rPr lang="pl-PL" sz="1200" b="1">
                                    <a:effectLst/>
                                    <a:latin typeface="Cambria Math"/>
                                    <a:ea typeface="Calibri"/>
                                    <a:cs typeface="Arial"/>
                                  </a:rPr>
                                  <m:t>ś</m:t>
                                </m:r>
                                <m:r>
                                  <a:rPr lang="pl-PL" sz="1200" b="1" i="1">
                                    <a:effectLst/>
                                    <a:latin typeface="Cambria Math"/>
                                    <a:ea typeface="Calibri"/>
                                    <a:cs typeface="Arial"/>
                                  </a:rPr>
                                  <m:t>𝐫𝐞𝐝𝐧𝐢</m:t>
                                </m:r>
                                <m:r>
                                  <a:rPr lang="pl-PL" sz="1200" b="1">
                                    <a:effectLst/>
                                    <a:latin typeface="Cambria Math"/>
                                    <a:ea typeface="Calibri"/>
                                    <a:cs typeface="Arial"/>
                                  </a:rPr>
                                  <m:t> </m:t>
                                </m:r>
                                <m:r>
                                  <a:rPr lang="pl-PL" sz="1200" b="1" i="1">
                                    <a:effectLst/>
                                    <a:latin typeface="Cambria Math"/>
                                    <a:ea typeface="Calibri"/>
                                    <a:cs typeface="Arial"/>
                                  </a:rPr>
                                  <m:t>𝐤𝐨𝐬𝐳𝐭</m:t>
                                </m:r>
                                <m:r>
                                  <a:rPr lang="pl-PL" sz="1200" b="1">
                                    <a:effectLst/>
                                    <a:latin typeface="Cambria Math"/>
                                    <a:ea typeface="Calibri"/>
                                    <a:cs typeface="Arial"/>
                                  </a:rPr>
                                  <m:t> </m:t>
                                </m:r>
                                <m:r>
                                  <a:rPr lang="pl-PL" sz="1200" b="1" i="1">
                                    <a:effectLst/>
                                    <a:latin typeface="Cambria Math"/>
                                    <a:ea typeface="Calibri"/>
                                    <a:cs typeface="Arial"/>
                                  </a:rPr>
                                  <m:t>𝐰𝐬𝐩𝐚𝐫𝐜𝐢𝐚</m:t>
                                </m:r>
                                <m:r>
                                  <a:rPr lang="pl-PL" sz="1200">
                                    <a:effectLst/>
                                    <a:latin typeface="Cambria Math"/>
                                    <a:ea typeface="Calibri"/>
                                    <a:cs typeface="Arial"/>
                                  </a:rPr>
                                  <m:t> =</m:t>
                                </m:r>
                                <m:f>
                                  <m:fPr>
                                    <m:ctrlPr>
                                      <a:rPr lang="pl-PL" sz="1200" i="1">
                                        <a:effectLst/>
                                        <a:latin typeface="Cambria Math"/>
                                        <a:ea typeface="Calibri"/>
                                        <a:cs typeface="Arial"/>
                                      </a:rPr>
                                    </m:ctrlPr>
                                  </m:fPr>
                                  <m:num>
                                    <m:r>
                                      <a:rPr lang="pl-PL" sz="1200" b="1">
                                        <a:effectLst/>
                                        <a:latin typeface="Cambria Math"/>
                                        <a:ea typeface="Times New Roman"/>
                                        <a:cs typeface="Arial"/>
                                      </a:rPr>
                                      <m:t> </m:t>
                                    </m:r>
                                    <m:r>
                                      <m:rPr>
                                        <m:sty m:val="p"/>
                                      </m:rPr>
                                      <a:rPr lang="pl-PL" sz="1200">
                                        <a:effectLst/>
                                        <a:latin typeface="Cambria Math"/>
                                        <a:ea typeface="Calibri"/>
                                        <a:cs typeface="Arial"/>
                                      </a:rPr>
                                      <m:t>Warto</m:t>
                                    </m:r>
                                    <m:r>
                                      <a:rPr lang="pl-PL" sz="1200">
                                        <a:effectLst/>
                                        <a:latin typeface="Cambria Math"/>
                                        <a:ea typeface="Calibri"/>
                                        <a:cs typeface="Arial"/>
                                      </a:rPr>
                                      <m:t>ść </m:t>
                                    </m:r>
                                    <m:r>
                                      <m:rPr>
                                        <m:sty m:val="p"/>
                                      </m:rPr>
                                      <a:rPr lang="pl-PL" sz="1200">
                                        <a:effectLst/>
                                        <a:latin typeface="Cambria Math"/>
                                        <a:ea typeface="Calibri"/>
                                        <a:cs typeface="Arial"/>
                                      </a:rPr>
                                      <m:t>projektu</m:t>
                                    </m:r>
                                    <m:r>
                                      <a:rPr lang="pl-PL" sz="1200">
                                        <a:effectLst/>
                                        <a:latin typeface="Cambria Math"/>
                                        <a:ea typeface="Calibri"/>
                                        <a:cs typeface="Arial"/>
                                      </a:rPr>
                                      <m:t> </m:t>
                                    </m:r>
                                    <m:d>
                                      <m:dPr>
                                        <m:ctrlPr>
                                          <a:rPr lang="pl-PL" sz="1200" i="1">
                                            <a:effectLst/>
                                            <a:latin typeface="Cambria Math"/>
                                            <a:ea typeface="Calibri"/>
                                            <a:cs typeface="Arial"/>
                                          </a:rPr>
                                        </m:ctrlPr>
                                      </m:dPr>
                                      <m:e>
                                        <m:eqArr>
                                          <m:eqArrPr>
                                            <m:ctrlPr>
                                              <a:rPr lang="pl-PL" sz="1200" i="1">
                                                <a:effectLst/>
                                                <a:latin typeface="Cambria Math"/>
                                                <a:ea typeface="Times New Roman"/>
                                                <a:cs typeface="Arial"/>
                                              </a:rPr>
                                            </m:ctrlPr>
                                          </m:eqArrPr>
                                          <m:e>
                                            <m:r>
                                              <m:rPr>
                                                <m:sty m:val="p"/>
                                              </m:rPr>
                                              <a:rPr lang="pl-PL" sz="1200">
                                                <a:effectLst/>
                                                <a:latin typeface="Cambria Math"/>
                                                <a:ea typeface="Times New Roman"/>
                                                <a:cs typeface="Arial"/>
                                              </a:rPr>
                                              <m:t>w</m:t>
                                            </m:r>
                                            <m:r>
                                              <a:rPr lang="pl-PL" sz="1200">
                                                <a:effectLst/>
                                                <a:latin typeface="Cambria Math"/>
                                                <a:ea typeface="Times New Roman"/>
                                                <a:cs typeface="Arial"/>
                                              </a:rPr>
                                              <m:t> </m:t>
                                            </m:r>
                                            <m:r>
                                              <m:rPr>
                                                <m:sty m:val="p"/>
                                              </m:rPr>
                                              <a:rPr lang="pl-PL" sz="1200">
                                                <a:effectLst/>
                                                <a:latin typeface="Cambria Math"/>
                                                <a:ea typeface="Times New Roman"/>
                                                <a:cs typeface="Arial"/>
                                              </a:rPr>
                                              <m:t>tym</m:t>
                                            </m:r>
                                            <m:r>
                                              <a:rPr lang="pl-PL" sz="1200">
                                                <a:effectLst/>
                                                <a:latin typeface="Cambria Math"/>
                                                <a:ea typeface="Times New Roman"/>
                                                <a:cs typeface="Arial"/>
                                              </a:rPr>
                                              <m:t> </m:t>
                                            </m:r>
                                            <m:r>
                                              <m:rPr>
                                                <m:sty m:val="p"/>
                                              </m:rPr>
                                              <a:rPr lang="pl-PL" sz="1200">
                                                <a:effectLst/>
                                                <a:latin typeface="Cambria Math"/>
                                                <a:ea typeface="Times New Roman"/>
                                                <a:cs typeface="Arial"/>
                                              </a:rPr>
                                              <m:t>r</m:t>
                                            </m:r>
                                            <m:r>
                                              <a:rPr lang="pl-PL" sz="1200">
                                                <a:effectLst/>
                                                <a:latin typeface="Cambria Math"/>
                                                <a:ea typeface="Times New Roman"/>
                                                <a:cs typeface="Arial"/>
                                              </a:rPr>
                                              <m:t>ó</m:t>
                                            </m:r>
                                            <m:r>
                                              <m:rPr>
                                                <m:sty m:val="p"/>
                                              </m:rPr>
                                              <a:rPr lang="pl-PL" sz="1200">
                                                <a:effectLst/>
                                                <a:latin typeface="Cambria Math"/>
                                                <a:ea typeface="Times New Roman"/>
                                                <a:cs typeface="Arial"/>
                                              </a:rPr>
                                              <m:t>wnie</m:t>
                                            </m:r>
                                            <m:r>
                                              <a:rPr lang="pl-PL" sz="1200">
                                                <a:effectLst/>
                                                <a:latin typeface="Cambria Math"/>
                                                <a:ea typeface="Times New Roman"/>
                                                <a:cs typeface="Arial"/>
                                              </a:rPr>
                                              <m:t>ż </m:t>
                                            </m:r>
                                            <m:r>
                                              <m:rPr>
                                                <m:sty m:val="p"/>
                                              </m:rPr>
                                              <a:rPr lang="pl-PL" sz="1200">
                                                <a:effectLst/>
                                                <a:latin typeface="Cambria Math"/>
                                                <a:ea typeface="Times New Roman"/>
                                                <a:cs typeface="Arial"/>
                                              </a:rPr>
                                              <m:t>wk</m:t>
                                            </m:r>
                                            <m:r>
                                              <a:rPr lang="pl-PL" sz="1200">
                                                <a:effectLst/>
                                                <a:latin typeface="Cambria Math"/>
                                                <a:ea typeface="Times New Roman"/>
                                                <a:cs typeface="Arial"/>
                                              </a:rPr>
                                              <m:t>ł</m:t>
                                            </m:r>
                                            <m:r>
                                              <m:rPr>
                                                <m:sty m:val="p"/>
                                              </m:rPr>
                                              <a:rPr lang="pl-PL" sz="1200">
                                                <a:effectLst/>
                                                <a:latin typeface="Cambria Math"/>
                                                <a:ea typeface="Times New Roman"/>
                                                <a:cs typeface="Arial"/>
                                              </a:rPr>
                                              <m:t>ad</m:t>
                                            </m:r>
                                            <m:r>
                                              <a:rPr lang="pl-PL" sz="1200">
                                                <a:effectLst/>
                                                <a:latin typeface="Cambria Math"/>
                                                <a:ea typeface="Times New Roman"/>
                                                <a:cs typeface="Arial"/>
                                              </a:rPr>
                                              <m:t> </m:t>
                                            </m:r>
                                            <m:r>
                                              <m:rPr>
                                                <m:sty m:val="p"/>
                                              </m:rPr>
                                              <a:rPr lang="pl-PL" sz="1200">
                                                <a:effectLst/>
                                                <a:latin typeface="Cambria Math"/>
                                                <a:ea typeface="Times New Roman"/>
                                                <a:cs typeface="Arial"/>
                                              </a:rPr>
                                              <m:t>w</m:t>
                                            </m:r>
                                            <m:r>
                                              <a:rPr lang="pl-PL" sz="1200">
                                                <a:effectLst/>
                                                <a:latin typeface="Cambria Math"/>
                                                <a:ea typeface="Times New Roman"/>
                                                <a:cs typeface="Arial"/>
                                              </a:rPr>
                                              <m:t>ł</m:t>
                                            </m:r>
                                            <m:r>
                                              <m:rPr>
                                                <m:sty m:val="p"/>
                                              </m:rPr>
                                              <a:rPr lang="pl-PL" sz="1200">
                                                <a:effectLst/>
                                                <a:latin typeface="Cambria Math"/>
                                                <a:ea typeface="Times New Roman"/>
                                                <a:cs typeface="Arial"/>
                                              </a:rPr>
                                              <m:t>asny</m:t>
                                            </m:r>
                                            <m:r>
                                              <a:rPr lang="pl-PL" sz="1200">
                                                <a:effectLst/>
                                                <a:latin typeface="Cambria Math"/>
                                                <a:ea typeface="Times New Roman"/>
                                                <a:cs typeface="Arial"/>
                                              </a:rPr>
                                              <m:t> </m:t>
                                            </m:r>
                                          </m:e>
                                          <m:e>
                                            <m:r>
                                              <m:rPr>
                                                <m:sty m:val="p"/>
                                              </m:rPr>
                                              <a:rPr lang="pl-PL" sz="1200">
                                                <a:effectLst/>
                                                <a:latin typeface="Cambria Math"/>
                                                <a:ea typeface="Times New Roman"/>
                                                <a:cs typeface="Arial"/>
                                              </a:rPr>
                                              <m:t>i</m:t>
                                            </m:r>
                                            <m:r>
                                              <a:rPr lang="pl-PL" sz="1200">
                                                <a:effectLst/>
                                                <a:latin typeface="Cambria Math"/>
                                                <a:ea typeface="Times New Roman"/>
                                                <a:cs typeface="Arial"/>
                                              </a:rPr>
                                              <m:t> </m:t>
                                            </m:r>
                                            <m:r>
                                              <m:rPr>
                                                <m:sty m:val="p"/>
                                              </m:rPr>
                                              <a:rPr lang="pl-PL" sz="1200">
                                                <a:effectLst/>
                                                <a:latin typeface="Cambria Math"/>
                                                <a:ea typeface="Times New Roman"/>
                                                <a:cs typeface="Arial"/>
                                              </a:rPr>
                                              <m:t>koszty</m:t>
                                            </m:r>
                                            <m:r>
                                              <a:rPr lang="pl-PL" sz="1200">
                                                <a:effectLst/>
                                                <a:latin typeface="Cambria Math"/>
                                                <a:ea typeface="Times New Roman"/>
                                                <a:cs typeface="Arial"/>
                                              </a:rPr>
                                              <m:t> </m:t>
                                            </m:r>
                                            <m:r>
                                              <m:rPr>
                                                <m:sty m:val="p"/>
                                              </m:rPr>
                                              <a:rPr lang="pl-PL" sz="1200">
                                                <a:effectLst/>
                                                <a:latin typeface="Cambria Math"/>
                                                <a:ea typeface="Times New Roman"/>
                                                <a:cs typeface="Arial"/>
                                              </a:rPr>
                                              <m:t>po</m:t>
                                            </m:r>
                                            <m:r>
                                              <a:rPr lang="pl-PL" sz="1200">
                                                <a:effectLst/>
                                                <a:latin typeface="Cambria Math"/>
                                                <a:ea typeface="Times New Roman"/>
                                                <a:cs typeface="Arial"/>
                                              </a:rPr>
                                              <m:t>ś</m:t>
                                            </m:r>
                                            <m:r>
                                              <m:rPr>
                                                <m:sty m:val="p"/>
                                              </m:rPr>
                                              <a:rPr lang="pl-PL" sz="1200">
                                                <a:effectLst/>
                                                <a:latin typeface="Cambria Math"/>
                                                <a:ea typeface="Times New Roman"/>
                                                <a:cs typeface="Arial"/>
                                              </a:rPr>
                                              <m:t>rednie</m:t>
                                            </m:r>
                                          </m:e>
                                        </m:eqArr>
                                      </m:e>
                                    </m:d>
                                  </m:num>
                                  <m:den>
                                    <m:eqArr>
                                      <m:eqArrPr>
                                        <m:ctrlPr>
                                          <a:rPr lang="pl-PL" sz="1200" i="1">
                                            <a:effectLst/>
                                            <a:latin typeface="Cambria Math"/>
                                            <a:ea typeface="Calibri"/>
                                            <a:cs typeface="Arial"/>
                                          </a:rPr>
                                        </m:ctrlPr>
                                      </m:eqArrPr>
                                      <m:e>
                                        <m:r>
                                          <m:rPr>
                                            <m:sty m:val="p"/>
                                          </m:rPr>
                                          <a:rPr lang="pl-PL" sz="1200">
                                            <a:effectLst/>
                                            <a:latin typeface="Cambria Math"/>
                                            <a:ea typeface="Calibri"/>
                                            <a:cs typeface="Arial"/>
                                          </a:rPr>
                                          <m:t>Warto</m:t>
                                        </m:r>
                                        <m:r>
                                          <a:rPr lang="pl-PL" sz="1200">
                                            <a:effectLst/>
                                            <a:latin typeface="Cambria Math"/>
                                            <a:ea typeface="Calibri"/>
                                            <a:cs typeface="Arial"/>
                                          </a:rPr>
                                          <m:t>ść </m:t>
                                        </m:r>
                                        <m:r>
                                          <m:rPr>
                                            <m:sty m:val="p"/>
                                          </m:rPr>
                                          <a:rPr lang="pl-PL" sz="1200">
                                            <a:effectLst/>
                                            <a:latin typeface="Cambria Math"/>
                                            <a:ea typeface="Calibri"/>
                                            <a:cs typeface="Arial"/>
                                          </a:rPr>
                                          <m:t>wska</m:t>
                                        </m:r>
                                        <m:r>
                                          <a:rPr lang="pl-PL" sz="1200">
                                            <a:effectLst/>
                                            <a:latin typeface="Cambria Math"/>
                                            <a:ea typeface="Calibri"/>
                                            <a:cs typeface="Arial"/>
                                          </a:rPr>
                                          <m:t>ź</m:t>
                                        </m:r>
                                        <m:r>
                                          <m:rPr>
                                            <m:sty m:val="p"/>
                                          </m:rPr>
                                          <a:rPr lang="pl-PL" sz="1200">
                                            <a:effectLst/>
                                            <a:latin typeface="Cambria Math"/>
                                            <a:ea typeface="Calibri"/>
                                            <a:cs typeface="Arial"/>
                                          </a:rPr>
                                          <m:t>nika</m:t>
                                        </m:r>
                                        <m:r>
                                          <a:rPr lang="pl-PL" sz="1200">
                                            <a:effectLst/>
                                            <a:latin typeface="Cambria Math"/>
                                            <a:ea typeface="Calibri"/>
                                            <a:cs typeface="Arial"/>
                                          </a:rPr>
                                          <m:t> </m:t>
                                        </m:r>
                                        <m:r>
                                          <m:rPr>
                                            <m:sty m:val="p"/>
                                          </m:rPr>
                                          <a:rPr lang="pl-PL" sz="1200">
                                            <a:effectLst/>
                                            <a:latin typeface="Cambria Math"/>
                                            <a:ea typeface="Calibri"/>
                                            <a:cs typeface="Arial"/>
                                          </a:rPr>
                                          <m:t>rezultatu</m:t>
                                        </m:r>
                                        <m:r>
                                          <a:rPr lang="pl-PL" sz="1200">
                                            <a:effectLst/>
                                            <a:latin typeface="Cambria Math"/>
                                            <a:ea typeface="Calibri"/>
                                            <a:cs typeface="Arial"/>
                                          </a:rPr>
                                          <m:t>:</m:t>
                                        </m:r>
                                        <m:r>
                                          <m:rPr>
                                            <m:sty m:val="p"/>
                                          </m:rPr>
                                          <a:rPr lang="pl-PL" sz="1200">
                                            <a:effectLst/>
                                            <a:latin typeface="Cambria Math"/>
                                            <a:ea typeface="Calibri"/>
                                            <a:cs typeface="Arial"/>
                                          </a:rPr>
                                          <m:t>Liczba</m:t>
                                        </m:r>
                                        <m:r>
                                          <a:rPr lang="pl-PL" sz="1200">
                                            <a:effectLst/>
                                            <a:latin typeface="Cambria Math"/>
                                            <a:ea typeface="Calibri"/>
                                            <a:cs typeface="Arial"/>
                                          </a:rPr>
                                          <m:t> </m:t>
                                        </m:r>
                                        <m:r>
                                          <m:rPr>
                                            <m:sty m:val="p"/>
                                          </m:rPr>
                                          <a:rPr lang="pl-PL" sz="1200">
                                            <a:effectLst/>
                                            <a:latin typeface="Cambria Math"/>
                                            <a:ea typeface="Calibri"/>
                                            <a:cs typeface="Arial"/>
                                          </a:rPr>
                                          <m:t>wspartych</m:t>
                                        </m:r>
                                        <m:r>
                                          <a:rPr lang="pl-PL" sz="1200">
                                            <a:effectLst/>
                                            <a:latin typeface="Cambria Math"/>
                                            <a:ea typeface="Calibri"/>
                                            <a:cs typeface="Arial"/>
                                          </a:rPr>
                                          <m:t> </m:t>
                                        </m:r>
                                        <m:r>
                                          <m:rPr>
                                            <m:sty m:val="p"/>
                                          </m:rPr>
                                          <a:rPr lang="pl-PL" sz="1200">
                                            <a:effectLst/>
                                            <a:latin typeface="Cambria Math"/>
                                            <a:ea typeface="Calibri"/>
                                            <a:cs typeface="Arial"/>
                                          </a:rPr>
                                          <m:t>w</m:t>
                                        </m:r>
                                        <m:r>
                                          <a:rPr lang="pl-PL" sz="1200">
                                            <a:effectLst/>
                                            <a:latin typeface="Cambria Math"/>
                                            <a:ea typeface="Calibri"/>
                                            <a:cs typeface="Arial"/>
                                          </a:rPr>
                                          <m:t> </m:t>
                                        </m:r>
                                        <m:r>
                                          <m:rPr>
                                            <m:sty m:val="p"/>
                                          </m:rPr>
                                          <a:rPr lang="pl-PL" sz="1200">
                                            <a:effectLst/>
                                            <a:latin typeface="Cambria Math"/>
                                            <a:ea typeface="Calibri"/>
                                            <a:cs typeface="Arial"/>
                                          </a:rPr>
                                          <m:t>programie</m:t>
                                        </m:r>
                                        <m:r>
                                          <a:rPr lang="pl-PL" sz="1200">
                                            <a:effectLst/>
                                            <a:latin typeface="Cambria Math"/>
                                            <a:ea typeface="Calibri"/>
                                            <a:cs typeface="Arial"/>
                                          </a:rPr>
                                          <m:t> </m:t>
                                        </m:r>
                                      </m:e>
                                      <m:e>
                                        <m:r>
                                          <m:rPr>
                                            <m:sty m:val="p"/>
                                          </m:rPr>
                                          <a:rPr lang="pl-PL" sz="1200">
                                            <a:effectLst/>
                                            <a:latin typeface="Cambria Math"/>
                                            <a:ea typeface="Calibri"/>
                                            <a:cs typeface="Arial"/>
                                          </a:rPr>
                                          <m:t>miejsc</m:t>
                                        </m:r>
                                        <m:r>
                                          <a:rPr lang="pl-PL" sz="1200">
                                            <a:effectLst/>
                                            <a:latin typeface="Cambria Math"/>
                                            <a:ea typeface="Calibri"/>
                                            <a:cs typeface="Arial"/>
                                          </a:rPr>
                                          <m:t> ś</m:t>
                                        </m:r>
                                        <m:r>
                                          <m:rPr>
                                            <m:sty m:val="p"/>
                                          </m:rPr>
                                          <a:rPr lang="pl-PL" sz="1200">
                                            <a:effectLst/>
                                            <a:latin typeface="Cambria Math"/>
                                            <a:ea typeface="Calibri"/>
                                            <a:cs typeface="Arial"/>
                                          </a:rPr>
                                          <m:t>wiadczenia</m:t>
                                        </m:r>
                                        <m:r>
                                          <a:rPr lang="pl-PL" sz="1200">
                                            <a:effectLst/>
                                            <a:latin typeface="Cambria Math"/>
                                            <a:ea typeface="Calibri"/>
                                            <a:cs typeface="Arial"/>
                                          </a:rPr>
                                          <m:t>  </m:t>
                                        </m:r>
                                        <m:r>
                                          <m:rPr>
                                            <m:sty m:val="p"/>
                                          </m:rPr>
                                          <a:rPr lang="pl-PL" sz="1200">
                                            <a:effectLst/>
                                            <a:latin typeface="Cambria Math"/>
                                            <a:ea typeface="Calibri"/>
                                            <a:cs typeface="Arial"/>
                                          </a:rPr>
                                          <m:t>us</m:t>
                                        </m:r>
                                        <m:r>
                                          <a:rPr lang="pl-PL" sz="1200">
                                            <a:effectLst/>
                                            <a:latin typeface="Cambria Math"/>
                                            <a:ea typeface="Calibri"/>
                                            <a:cs typeface="Arial"/>
                                          </a:rPr>
                                          <m:t>ł</m:t>
                                        </m:r>
                                        <m:r>
                                          <m:rPr>
                                            <m:sty m:val="p"/>
                                          </m:rPr>
                                          <a:rPr lang="pl-PL" sz="1200">
                                            <a:effectLst/>
                                            <a:latin typeface="Cambria Math"/>
                                            <a:ea typeface="Calibri"/>
                                            <a:cs typeface="Arial"/>
                                          </a:rPr>
                                          <m:t>ug</m:t>
                                        </m:r>
                                        <m:r>
                                          <a:rPr lang="pl-PL" sz="1200">
                                            <a:effectLst/>
                                            <a:latin typeface="Cambria Math"/>
                                            <a:ea typeface="Calibri"/>
                                            <a:cs typeface="Arial"/>
                                          </a:rPr>
                                          <m:t> </m:t>
                                        </m:r>
                                        <m:r>
                                          <m:rPr>
                                            <m:sty m:val="p"/>
                                          </m:rPr>
                                          <a:rPr lang="pl-PL" sz="1200">
                                            <a:effectLst/>
                                            <a:latin typeface="Cambria Math"/>
                                            <a:ea typeface="Calibri"/>
                                            <a:cs typeface="Arial"/>
                                          </a:rPr>
                                          <m:t>spo</m:t>
                                        </m:r>
                                        <m:r>
                                          <a:rPr lang="pl-PL" sz="1200">
                                            <a:effectLst/>
                                            <a:latin typeface="Cambria Math"/>
                                            <a:ea typeface="Calibri"/>
                                            <a:cs typeface="Arial"/>
                                          </a:rPr>
                                          <m:t>ł</m:t>
                                        </m:r>
                                        <m:r>
                                          <m:rPr>
                                            <m:sty m:val="p"/>
                                          </m:rPr>
                                          <a:rPr lang="pl-PL" sz="1200">
                                            <a:effectLst/>
                                            <a:latin typeface="Cambria Math"/>
                                            <a:ea typeface="Calibri"/>
                                            <a:cs typeface="Arial"/>
                                          </a:rPr>
                                          <m:t>ecznych</m:t>
                                        </m:r>
                                        <m:r>
                                          <a:rPr lang="pl-PL" sz="1200">
                                            <a:effectLst/>
                                            <a:latin typeface="Cambria Math"/>
                                            <a:ea typeface="Calibri"/>
                                            <a:cs typeface="Arial"/>
                                          </a:rPr>
                                          <m:t> </m:t>
                                        </m:r>
                                      </m:e>
                                      <m:e>
                                        <m:r>
                                          <m:rPr>
                                            <m:sty m:val="p"/>
                                          </m:rPr>
                                          <a:rPr lang="pl-PL" sz="1200">
                                            <a:effectLst/>
                                            <a:latin typeface="Cambria Math"/>
                                            <a:ea typeface="Calibri"/>
                                            <a:cs typeface="Arial"/>
                                          </a:rPr>
                                          <m:t>istniej</m:t>
                                        </m:r>
                                        <m:r>
                                          <a:rPr lang="pl-PL" sz="1200">
                                            <a:effectLst/>
                                            <a:latin typeface="Cambria Math"/>
                                            <a:ea typeface="Calibri"/>
                                            <a:cs typeface="Arial"/>
                                          </a:rPr>
                                          <m:t>ą</m:t>
                                        </m:r>
                                        <m:r>
                                          <m:rPr>
                                            <m:sty m:val="p"/>
                                          </m:rPr>
                                          <a:rPr lang="pl-PL" sz="1200">
                                            <a:effectLst/>
                                            <a:latin typeface="Cambria Math"/>
                                            <a:ea typeface="Calibri"/>
                                            <a:cs typeface="Arial"/>
                                          </a:rPr>
                                          <m:t>cych</m:t>
                                        </m:r>
                                        <m:r>
                                          <a:rPr lang="pl-PL" sz="1200">
                                            <a:effectLst/>
                                            <a:latin typeface="Cambria Math"/>
                                            <a:ea typeface="Calibri"/>
                                            <a:cs typeface="Arial"/>
                                          </a:rPr>
                                          <m:t> </m:t>
                                        </m:r>
                                        <m:r>
                                          <m:rPr>
                                            <m:sty m:val="p"/>
                                          </m:rPr>
                                          <a:rPr lang="pl-PL" sz="1200">
                                            <a:effectLst/>
                                            <a:latin typeface="Cambria Math"/>
                                            <a:ea typeface="Calibri"/>
                                            <a:cs typeface="Arial"/>
                                          </a:rPr>
                                          <m:t>po</m:t>
                                        </m:r>
                                        <m:r>
                                          <a:rPr lang="pl-PL" sz="1200">
                                            <a:effectLst/>
                                            <a:latin typeface="Cambria Math"/>
                                            <a:ea typeface="Calibri"/>
                                            <a:cs typeface="Arial"/>
                                          </a:rPr>
                                          <m:t> </m:t>
                                        </m:r>
                                        <m:r>
                                          <m:rPr>
                                            <m:sty m:val="p"/>
                                          </m:rPr>
                                          <a:rPr lang="pl-PL" sz="1200">
                                            <a:effectLst/>
                                            <a:latin typeface="Cambria Math"/>
                                            <a:ea typeface="Calibri"/>
                                            <a:cs typeface="Arial"/>
                                          </a:rPr>
                                          <m:t>zako</m:t>
                                        </m:r>
                                        <m:r>
                                          <a:rPr lang="pl-PL" sz="1200">
                                            <a:effectLst/>
                                            <a:latin typeface="Cambria Math"/>
                                            <a:ea typeface="Calibri"/>
                                            <a:cs typeface="Arial"/>
                                          </a:rPr>
                                          <m:t>ń</m:t>
                                        </m:r>
                                        <m:r>
                                          <m:rPr>
                                            <m:sty m:val="p"/>
                                          </m:rPr>
                                          <a:rPr lang="pl-PL" sz="1200">
                                            <a:effectLst/>
                                            <a:latin typeface="Cambria Math"/>
                                            <a:ea typeface="Calibri"/>
                                            <a:cs typeface="Arial"/>
                                          </a:rPr>
                                          <m:t>czniu</m:t>
                                        </m:r>
                                        <m:r>
                                          <a:rPr lang="pl-PL" sz="1200">
                                            <a:effectLst/>
                                            <a:latin typeface="Cambria Math"/>
                                            <a:ea typeface="Calibri"/>
                                            <a:cs typeface="Arial"/>
                                          </a:rPr>
                                          <m:t> </m:t>
                                        </m:r>
                                        <m:r>
                                          <m:rPr>
                                            <m:sty m:val="p"/>
                                          </m:rPr>
                                          <a:rPr lang="pl-PL" sz="1200">
                                            <a:effectLst/>
                                            <a:latin typeface="Cambria Math"/>
                                            <a:ea typeface="Calibri"/>
                                            <a:cs typeface="Arial"/>
                                          </a:rPr>
                                          <m:t>projektu</m:t>
                                        </m:r>
                                        <m:r>
                                          <a:rPr lang="pl-PL" sz="1200">
                                            <a:effectLst/>
                                            <a:latin typeface="Cambria Math"/>
                                            <a:ea typeface="Calibri"/>
                                            <a:cs typeface="Arial"/>
                                          </a:rPr>
                                          <m:t> </m:t>
                                        </m:r>
                                      </m:e>
                                    </m:eqArr>
                                  </m:den>
                                </m:f>
                              </m:oMath>
                            </m:oMathPara>
                          </a14:m>
                          <a:endParaRPr lang="pl-PL" sz="1200" dirty="0">
                            <a:effectLst/>
                            <a:latin typeface="+mn-lt"/>
                            <a:ea typeface="Calibri"/>
                            <a:cs typeface="Times New Roman"/>
                          </a:endParaRPr>
                        </a:p>
                        <a:p>
                          <a:pPr>
                            <a:lnSpc>
                              <a:spcPct val="115000"/>
                            </a:lnSpc>
                            <a:spcBef>
                              <a:spcPts val="600"/>
                            </a:spcBef>
                            <a:spcAft>
                              <a:spcPts val="600"/>
                            </a:spcAft>
                          </a:pPr>
                          <a:r>
                            <a:rPr lang="pl-PL" sz="1200" kern="1200" dirty="0">
                              <a:effectLst/>
                              <a:latin typeface="+mn-lt"/>
                              <a:ea typeface="Times New Roman"/>
                              <a:cs typeface="Arial"/>
                            </a:rPr>
                            <a:t>We wskaźniku Liczba osób zagrożonych ubóstwem lub wykluczeniem społecznym objętych usługami społecznymi świadczonymi w interesie ogólnym w programie należy uwzględnić wyłącznie osoby, które otrzymują wsparcie w projekcie i jednocześnie należą do grupy osób zagrożonych ubóstwem lub wykluczeniem społecznym.</a:t>
                          </a:r>
                          <a:endParaRPr lang="pl-PL" sz="1200" dirty="0">
                            <a:effectLst/>
                            <a:latin typeface="+mn-lt"/>
                            <a:ea typeface="Calibri"/>
                            <a:cs typeface="Times New Roman"/>
                          </a:endParaRPr>
                        </a:p>
                        <a:p>
                          <a:pPr>
                            <a:lnSpc>
                              <a:spcPct val="115000"/>
                            </a:lnSpc>
                            <a:spcAft>
                              <a:spcPts val="0"/>
                            </a:spcAft>
                          </a:pPr>
                          <a:r>
                            <a:rPr lang="pl-PL" sz="1200" i="1" kern="1200" dirty="0">
                              <a:effectLst/>
                              <a:latin typeface="+mn-lt"/>
                              <a:ea typeface="Times New Roman"/>
                              <a:cs typeface="Arial"/>
                            </a:rPr>
                            <a:t>Przykładowo w przypadku, gdy projekt o wartości 1 200 000 PLN  trwa 24 miesiące i w tym czasie w ramach jego realizacji wsparciem zostanie objętych 50 uczestników to średni koszt wsparcia przypadający na uczestnika wynosi 1 000 i nie przekracza średniomiesięcznego kosztu wsparcia wskazanego w kryterium.</a:t>
                          </a:r>
                          <a:endParaRPr lang="pl-PL" sz="1200" dirty="0">
                            <a:effectLst/>
                            <a:latin typeface="+mn-lt"/>
                            <a:ea typeface="Calibri"/>
                            <a:cs typeface="Times New Roman"/>
                          </a:endParaRPr>
                        </a:p>
                        <a:p>
                          <a:pPr>
                            <a:lnSpc>
                              <a:spcPct val="115000"/>
                            </a:lnSpc>
                            <a:spcBef>
                              <a:spcPts val="600"/>
                            </a:spcBef>
                            <a:spcAft>
                              <a:spcPts val="600"/>
                            </a:spcAft>
                          </a:pPr>
                          <a:r>
                            <a:rPr lang="pl-PL" sz="1200" i="1" kern="1200" dirty="0">
                              <a:effectLst/>
                              <a:latin typeface="+mn-lt"/>
                              <a:ea typeface="Times New Roman"/>
                              <a:cs typeface="Arial"/>
                            </a:rPr>
                            <a:t>Na potrzeby niniejszego kryterium do ustalenia okresu realizacji projektu liczy się każdy rozpoczęty miesiąc kalendarzowy, np. przyjmuje się, że w przypadku projektu trwającego od 5.10.2018 r. </a:t>
                          </a:r>
                          <a:r>
                            <a:rPr lang="pl-PL" sz="1200" i="1" kern="1200" dirty="0" smtClean="0">
                              <a:effectLst/>
                              <a:latin typeface="+mn-lt"/>
                              <a:ea typeface="Times New Roman"/>
                              <a:cs typeface="Arial"/>
                            </a:rPr>
                            <a:t/>
                          </a:r>
                          <a:br>
                            <a:rPr lang="pl-PL" sz="1200" i="1" kern="1200" dirty="0" smtClean="0">
                              <a:effectLst/>
                              <a:latin typeface="+mn-lt"/>
                              <a:ea typeface="Times New Roman"/>
                              <a:cs typeface="Arial"/>
                            </a:rPr>
                          </a:br>
                          <a:r>
                            <a:rPr lang="pl-PL" sz="1200" i="1" kern="1200" dirty="0" smtClean="0">
                              <a:effectLst/>
                              <a:latin typeface="+mn-lt"/>
                              <a:ea typeface="Times New Roman"/>
                              <a:cs typeface="Arial"/>
                            </a:rPr>
                            <a:t>do </a:t>
                          </a:r>
                          <a:r>
                            <a:rPr lang="pl-PL" sz="1200" i="1" kern="1200" dirty="0">
                              <a:effectLst/>
                              <a:latin typeface="+mn-lt"/>
                              <a:ea typeface="Times New Roman"/>
                              <a:cs typeface="Arial"/>
                            </a:rPr>
                            <a:t>25.11.2019 r. okres realizacji wynosi 14 miesięcy.</a:t>
                          </a:r>
                          <a:endParaRPr lang="pl-PL" sz="1200" dirty="0">
                            <a:effectLst/>
                            <a:latin typeface="+mn-lt"/>
                            <a:ea typeface="Calibri"/>
                            <a:cs typeface="Times New Roman"/>
                          </a:endParaRPr>
                        </a:p>
                        <a:p>
                          <a:r>
                            <a:rPr lang="pl-PL" sz="1200" kern="1200" dirty="0">
                              <a:effectLst/>
                              <a:latin typeface="+mn-lt"/>
                              <a:ea typeface="Times New Roman"/>
                              <a:cs typeface="Arial"/>
                            </a:rPr>
                            <a:t>Spełnienie kryterium jest warunkiem koniecznym do otrzymania dofinansowania. Ocena kryterium jest 0/1. Uzyskanie oceny „0” jest jednoznaczne z odrzuceniem projektu.</a:t>
                          </a:r>
                          <a:endParaRPr lang="pl-PL" sz="1200" dirty="0">
                            <a:latin typeface="+mn-lt"/>
                          </a:endParaRPr>
                        </a:p>
                      </a:txBody>
                      <a:tcPr anchor="ctr" anchorCtr="1">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400" dirty="0" smtClean="0">
                              <a:latin typeface="+mn-lt"/>
                            </a:rPr>
                            <a:t>0/1</a:t>
                          </a:r>
                        </a:p>
                        <a:p>
                          <a:pPr>
                            <a:lnSpc>
                              <a:spcPct val="100000"/>
                            </a:lnSpc>
                          </a:pPr>
                          <a:endParaRPr lang="pl-PL" sz="1400" dirty="0">
                            <a:latin typeface="+mn-lt"/>
                          </a:endParaRPr>
                        </a:p>
                      </a:txBody>
                      <a:tcPr anchor="ctr" anchorCtr="1">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mc:Choice>
        <mc:Fallback xmlns="">
          <p:graphicFrame>
            <p:nvGraphicFramePr>
              <p:cNvPr id="2" name="Tabela 1"/>
              <p:cNvGraphicFramePr>
                <a:graphicFrameLocks noGrp="1"/>
              </p:cNvGraphicFramePr>
              <p:nvPr>
                <p:extLst>
                  <p:ext uri="{D42A27DB-BD31-4B8C-83A1-F6EECF244321}">
                    <p14:modId xmlns:p14="http://schemas.microsoft.com/office/powerpoint/2010/main" val="1650293825"/>
                  </p:ext>
                </p:extLst>
              </p:nvPr>
            </p:nvGraphicFramePr>
            <p:xfrm>
              <a:off x="83127" y="1346661"/>
              <a:ext cx="9002684" cy="5419899"/>
            </p:xfrm>
            <a:graphic>
              <a:graphicData uri="http://schemas.openxmlformats.org/drawingml/2006/table">
                <a:tbl>
                  <a:tblPr firstRow="1" bandRow="1">
                    <a:tableStyleId>{5C22544A-7EE6-4342-B048-85BDC9FD1C3A}</a:tableStyleId>
                  </a:tblPr>
                  <a:tblGrid>
                    <a:gridCol w="459476">
                      <a:extLst>
                        <a:ext uri="{9D8B030D-6E8A-4147-A177-3AD203B41FA5}">
                          <a16:colId xmlns="" xmlns:a16="http://schemas.microsoft.com/office/drawing/2014/main" val="20000"/>
                        </a:ext>
                      </a:extLst>
                    </a:gridCol>
                    <a:gridCol w="1568830">
                      <a:extLst>
                        <a:ext uri="{9D8B030D-6E8A-4147-A177-3AD203B41FA5}">
                          <a16:colId xmlns="" xmlns:a16="http://schemas.microsoft.com/office/drawing/2014/main" val="20001"/>
                        </a:ext>
                      </a:extLst>
                    </a:gridCol>
                    <a:gridCol w="6209607">
                      <a:extLst>
                        <a:ext uri="{9D8B030D-6E8A-4147-A177-3AD203B41FA5}">
                          <a16:colId xmlns="" xmlns:a16="http://schemas.microsoft.com/office/drawing/2014/main" val="20002"/>
                        </a:ext>
                      </a:extLst>
                    </a:gridCol>
                    <a:gridCol w="764771">
                      <a:extLst>
                        <a:ext uri="{9D8B030D-6E8A-4147-A177-3AD203B41FA5}">
                          <a16:colId xmlns="" xmlns:a16="http://schemas.microsoft.com/office/drawing/2014/main" val="20003"/>
                        </a:ext>
                      </a:extLst>
                    </a:gridCol>
                  </a:tblGrid>
                  <a:tr h="731520">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400" dirty="0" smtClean="0"/>
                        </a:p>
                      </a:txBody>
                      <a:tcPr anchor="ctr"/>
                    </a:tc>
                    <a:extLst>
                      <a:ext uri="{0D108BD9-81ED-4DB2-BD59-A6C34878D82A}">
                        <a16:rowId xmlns="" xmlns:a16="http://schemas.microsoft.com/office/drawing/2014/main" val="10000"/>
                      </a:ext>
                    </a:extLst>
                  </a:tr>
                  <a:tr h="4688379">
                    <a:tc>
                      <a:txBody>
                        <a:bodyPr/>
                        <a:lstStyle/>
                        <a:p>
                          <a:pPr algn="l"/>
                          <a:r>
                            <a:rPr lang="pl-PL" sz="1400" dirty="0" smtClean="0">
                              <a:latin typeface="+mn-lt"/>
                            </a:rPr>
                            <a:t>4</a:t>
                          </a:r>
                          <a:r>
                            <a:rPr lang="pl-PL" sz="1600" dirty="0" smtClean="0">
                              <a:latin typeface="+mn-lt"/>
                            </a:rPr>
                            <a:t>.</a:t>
                          </a:r>
                          <a:endParaRPr lang="pl-PL" sz="1600" dirty="0">
                            <a:latin typeface="+mn-lt"/>
                          </a:endParaRPr>
                        </a:p>
                      </a:txBody>
                      <a:tcPr anchor="ctr" anchorCtr="1">
                        <a:solidFill>
                          <a:schemeClr val="accent1">
                            <a:lumMod val="20000"/>
                            <a:lumOff val="80000"/>
                          </a:schemeClr>
                        </a:solidFill>
                      </a:tcPr>
                    </a:tc>
                    <a:tc>
                      <a:txBody>
                        <a:bodyPr/>
                        <a:lstStyle/>
                        <a:p>
                          <a:pPr algn="l">
                            <a:lnSpc>
                              <a:spcPct val="100000"/>
                            </a:lnSpc>
                          </a:pPr>
                          <a:r>
                            <a:rPr lang="pl-PL" sz="1200" kern="1200" dirty="0" smtClean="0">
                              <a:effectLst/>
                              <a:latin typeface="+mn-lt"/>
                              <a:ea typeface="Times New Roman"/>
                              <a:cs typeface="Arial"/>
                            </a:rPr>
                            <a:t>Średni miesięczny koszt wsparcia uczestnika (osoby  zagrożonej ubóstwem lub wykluczeniem społecznym) nie przekracza kwoty </a:t>
                          </a:r>
                          <a:br>
                            <a:rPr lang="pl-PL" sz="1200" kern="1200" dirty="0" smtClean="0">
                              <a:effectLst/>
                              <a:latin typeface="+mn-lt"/>
                              <a:ea typeface="Times New Roman"/>
                              <a:cs typeface="Arial"/>
                            </a:rPr>
                          </a:br>
                          <a:r>
                            <a:rPr lang="pl-PL" sz="1200" kern="1200" dirty="0" smtClean="0">
                              <a:effectLst/>
                              <a:latin typeface="+mn-lt"/>
                              <a:ea typeface="Times New Roman"/>
                              <a:cs typeface="Arial"/>
                            </a:rPr>
                            <a:t>1 400 PLN.</a:t>
                          </a:r>
                          <a:endParaRPr lang="pl-PL" sz="12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endParaRPr lang="pl-PL"/>
                        </a:p>
                      </a:txBody>
                      <a:tcPr anchor="ctr" anchorCtr="1">
                        <a:blipFill rotWithShape="1">
                          <a:blip r:embed="rId3"/>
                          <a:stretch>
                            <a:fillRect l="-32809" t="-15735" r="-1237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400" dirty="0" smtClean="0">
                              <a:latin typeface="+mn-lt"/>
                            </a:rPr>
                            <a:t>0/1</a:t>
                          </a:r>
                        </a:p>
                        <a:p>
                          <a:pPr>
                            <a:lnSpc>
                              <a:spcPct val="100000"/>
                            </a:lnSpc>
                          </a:pPr>
                          <a:endParaRPr lang="pl-PL" sz="1400" dirty="0">
                            <a:latin typeface="+mn-lt"/>
                          </a:endParaRPr>
                        </a:p>
                      </a:txBody>
                      <a:tcPr anchor="ctr" anchorCtr="1">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mc:Fallback>
      </mc:AlternateContent>
      <p:sp>
        <p:nvSpPr>
          <p:cNvPr id="3" name="Rectangle 1"/>
          <p:cNvSpPr>
            <a:spLocks noChangeArrowheads="1"/>
          </p:cNvSpPr>
          <p:nvPr/>
        </p:nvSpPr>
        <p:spPr bwMode="auto">
          <a:xfrm>
            <a:off x="223520" y="92992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Tree>
    <p:extLst>
      <p:ext uri="{BB962C8B-B14F-4D97-AF65-F5344CB8AC3E}">
        <p14:creationId xmlns:p14="http://schemas.microsoft.com/office/powerpoint/2010/main" val="3965247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886" y="933911"/>
            <a:ext cx="7886700" cy="396125"/>
          </a:xfrm>
        </p:spPr>
        <p:txBody>
          <a:bodyPr/>
          <a:lstStyle/>
          <a:p>
            <a:r>
              <a:rPr lang="pl-PL" sz="2000" b="1" dirty="0" smtClean="0"/>
              <a:t>KRYTERIA OCENIANE NA ETAPIE OCENY MERYTORYCZNEJ</a:t>
            </a:r>
            <a:endParaRPr lang="pl-PL" sz="2000" b="1"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3503" y="1977909"/>
            <a:ext cx="6995349" cy="40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ela 6"/>
          <p:cNvGraphicFramePr>
            <a:graphicFrameLocks noGrp="1"/>
          </p:cNvGraphicFramePr>
          <p:nvPr>
            <p:extLst>
              <p:ext uri="{D42A27DB-BD31-4B8C-83A1-F6EECF244321}">
                <p14:modId xmlns:p14="http://schemas.microsoft.com/office/powerpoint/2010/main" val="1531302846"/>
              </p:ext>
            </p:extLst>
          </p:nvPr>
        </p:nvGraphicFramePr>
        <p:xfrm>
          <a:off x="81281" y="1297784"/>
          <a:ext cx="8929714" cy="5425841"/>
        </p:xfrm>
        <a:graphic>
          <a:graphicData uri="http://schemas.openxmlformats.org/drawingml/2006/table">
            <a:tbl>
              <a:tblPr firstRow="1" bandRow="1">
                <a:tableStyleId>{5C22544A-7EE6-4342-B048-85BDC9FD1C3A}</a:tableStyleId>
              </a:tblPr>
              <a:tblGrid>
                <a:gridCol w="562580">
                  <a:extLst>
                    <a:ext uri="{9D8B030D-6E8A-4147-A177-3AD203B41FA5}">
                      <a16:colId xmlns:a16="http://schemas.microsoft.com/office/drawing/2014/main" xmlns="" val="20000"/>
                    </a:ext>
                  </a:extLst>
                </a:gridCol>
                <a:gridCol w="2030155">
                  <a:extLst>
                    <a:ext uri="{9D8B030D-6E8A-4147-A177-3AD203B41FA5}">
                      <a16:colId xmlns:a16="http://schemas.microsoft.com/office/drawing/2014/main" xmlns="" val="20001"/>
                    </a:ext>
                  </a:extLst>
                </a:gridCol>
                <a:gridCol w="5803250">
                  <a:extLst>
                    <a:ext uri="{9D8B030D-6E8A-4147-A177-3AD203B41FA5}">
                      <a16:colId xmlns:a16="http://schemas.microsoft.com/office/drawing/2014/main" xmlns="" val="20002"/>
                    </a:ext>
                  </a:extLst>
                </a:gridCol>
                <a:gridCol w="533729">
                  <a:extLst>
                    <a:ext uri="{9D8B030D-6E8A-4147-A177-3AD203B41FA5}">
                      <a16:colId xmlns:a16="http://schemas.microsoft.com/office/drawing/2014/main" xmlns="" val="20003"/>
                    </a:ext>
                  </a:extLst>
                </a:gridCol>
              </a:tblGrid>
              <a:tr h="259066">
                <a:tc>
                  <a:txBody>
                    <a:bodyPr/>
                    <a:lstStyle/>
                    <a:p>
                      <a:pPr algn="ctr"/>
                      <a:r>
                        <a:rPr lang="pl-PL" sz="1200" b="1" kern="1200" dirty="0" smtClean="0">
                          <a:solidFill>
                            <a:schemeClr val="lt1"/>
                          </a:solidFill>
                          <a:latin typeface="+mn-lt"/>
                          <a:ea typeface="+mn-ea"/>
                          <a:cs typeface="+mn-cs"/>
                        </a:rPr>
                        <a:t>Lp.</a:t>
                      </a:r>
                      <a:endParaRPr lang="pl-PL" sz="1200" dirty="0"/>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t>Opis kryterium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t>Pkt.</a:t>
                      </a:r>
                    </a:p>
                  </a:txBody>
                  <a:tcPr anchor="ctr"/>
                </a:tc>
                <a:extLst>
                  <a:ext uri="{0D108BD9-81ED-4DB2-BD59-A6C34878D82A}">
                    <a16:rowId xmlns:a16="http://schemas.microsoft.com/office/drawing/2014/main" xmlns="" val="10000"/>
                  </a:ext>
                </a:extLst>
              </a:tr>
              <a:tr h="5151521">
                <a:tc>
                  <a:txBody>
                    <a:bodyPr/>
                    <a:lstStyle/>
                    <a:p>
                      <a:pPr algn="ctr">
                        <a:lnSpc>
                          <a:spcPct val="100000"/>
                        </a:lnSpc>
                      </a:pPr>
                      <a:r>
                        <a:rPr lang="pl-PL" sz="1200" dirty="0" smtClean="0">
                          <a:latin typeface="+mn-lt"/>
                        </a:rPr>
                        <a:t>5.</a:t>
                      </a:r>
                      <a:endParaRPr lang="pl-PL" sz="1200" dirty="0">
                        <a:latin typeface="+mn-lt"/>
                      </a:endParaRPr>
                    </a:p>
                  </a:txBody>
                  <a:tcPr anchor="ctr" anchorCtr="1">
                    <a:solidFill>
                      <a:schemeClr val="accent1">
                        <a:lumMod val="20000"/>
                        <a:lumOff val="80000"/>
                      </a:schemeClr>
                    </a:solidFill>
                  </a:tcPr>
                </a:tc>
                <a:tc>
                  <a:txBody>
                    <a:bodyPr/>
                    <a:lstStyle/>
                    <a:p>
                      <a:pPr>
                        <a:lnSpc>
                          <a:spcPct val="115000"/>
                        </a:lnSpc>
                        <a:spcBef>
                          <a:spcPts val="600"/>
                        </a:spcBef>
                        <a:spcAft>
                          <a:spcPts val="600"/>
                        </a:spcAft>
                        <a:tabLst>
                          <a:tab pos="180340" algn="l"/>
                        </a:tabLst>
                      </a:pPr>
                      <a:r>
                        <a:rPr lang="pl-PL" sz="1300" dirty="0" smtClean="0">
                          <a:effectLst/>
                          <a:latin typeface="+mn-lt"/>
                          <a:ea typeface="Calibri"/>
                          <a:cs typeface="Arial"/>
                        </a:rPr>
                        <a:t>Wnioskodawca lub Partner na dzień złożenia wniosku </a:t>
                      </a:r>
                      <a:br>
                        <a:rPr lang="pl-PL" sz="1300" dirty="0" smtClean="0">
                          <a:effectLst/>
                          <a:latin typeface="+mn-lt"/>
                          <a:ea typeface="Calibri"/>
                          <a:cs typeface="Arial"/>
                        </a:rPr>
                      </a:br>
                      <a:r>
                        <a:rPr lang="pl-PL" sz="1300" dirty="0" smtClean="0">
                          <a:effectLst/>
                          <a:latin typeface="+mn-lt"/>
                          <a:ea typeface="Calibri"/>
                          <a:cs typeface="Arial"/>
                        </a:rPr>
                        <a:t>o dofinansowanie posiada co najmniej dwuletnie doświadczenie </a:t>
                      </a:r>
                      <a:br>
                        <a:rPr lang="pl-PL" sz="1300" dirty="0" smtClean="0">
                          <a:effectLst/>
                          <a:latin typeface="+mn-lt"/>
                          <a:ea typeface="Calibri"/>
                          <a:cs typeface="Arial"/>
                        </a:rPr>
                      </a:br>
                      <a:r>
                        <a:rPr lang="pl-PL" sz="1300" dirty="0" smtClean="0">
                          <a:effectLst/>
                          <a:latin typeface="+mn-lt"/>
                          <a:ea typeface="Calibri"/>
                          <a:cs typeface="Arial"/>
                        </a:rPr>
                        <a:t>w świadczeniu usług społecznych. Doświadczenie, którym legitymuje się projektodawca lub partner, musi pochodzić z okresu maksymalnie 5 lat przed dniem złożenia wniosku </a:t>
                      </a:r>
                      <a:br>
                        <a:rPr lang="pl-PL" sz="1300" dirty="0" smtClean="0">
                          <a:effectLst/>
                          <a:latin typeface="+mn-lt"/>
                          <a:ea typeface="Calibri"/>
                          <a:cs typeface="Arial"/>
                        </a:rPr>
                      </a:br>
                      <a:r>
                        <a:rPr lang="pl-PL" sz="1300" dirty="0" smtClean="0">
                          <a:effectLst/>
                          <a:latin typeface="+mn-lt"/>
                          <a:ea typeface="Calibri"/>
                          <a:cs typeface="Arial"/>
                        </a:rPr>
                        <a:t>o dofinansowanie</a:t>
                      </a:r>
                      <a:r>
                        <a:rPr lang="pl-PL" sz="1300" dirty="0" smtClean="0">
                          <a:effectLst/>
                          <a:latin typeface="+mn-lt"/>
                          <a:ea typeface="Times New Roman"/>
                          <a:cs typeface="Arial"/>
                        </a:rPr>
                        <a:t>.</a:t>
                      </a:r>
                      <a:endParaRPr lang="pl-PL" sz="1300" dirty="0" smtClean="0">
                        <a:effectLst/>
                        <a:latin typeface="+mn-lt"/>
                        <a:ea typeface="Calibri"/>
                        <a:cs typeface="Times New Roman"/>
                      </a:endParaRPr>
                    </a:p>
                    <a:p>
                      <a:pPr algn="l">
                        <a:lnSpc>
                          <a:spcPct val="100000"/>
                        </a:lnSpc>
                      </a:pPr>
                      <a:endParaRPr lang="pl-PL" sz="1400" kern="1200" dirty="0" smtClean="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a:lnSpc>
                          <a:spcPct val="115000"/>
                        </a:lnSpc>
                        <a:spcBef>
                          <a:spcPts val="600"/>
                        </a:spcBef>
                        <a:spcAft>
                          <a:spcPts val="600"/>
                        </a:spcAft>
                      </a:pPr>
                      <a:r>
                        <a:rPr lang="pl-PL" sz="1300" dirty="0" smtClean="0">
                          <a:effectLst/>
                          <a:latin typeface="+mn-lt"/>
                          <a:ea typeface="Times New Roman"/>
                          <a:cs typeface="Arial"/>
                        </a:rPr>
                        <a:t>Spełnienie kryterium będzie oceniane na podstawie zapisów we wniosku </a:t>
                      </a:r>
                      <a:br>
                        <a:rPr lang="pl-PL" sz="1300" dirty="0" smtClean="0">
                          <a:effectLst/>
                          <a:latin typeface="+mn-lt"/>
                          <a:ea typeface="Times New Roman"/>
                          <a:cs typeface="Arial"/>
                        </a:rPr>
                      </a:br>
                      <a:r>
                        <a:rPr lang="pl-PL" sz="1300" dirty="0" smtClean="0">
                          <a:effectLst/>
                          <a:latin typeface="+mn-lt"/>
                          <a:ea typeface="Times New Roman"/>
                          <a:cs typeface="Arial"/>
                        </a:rPr>
                        <a:t>do dofinansowanie.</a:t>
                      </a:r>
                      <a:endParaRPr lang="pl-PL" sz="1300" dirty="0" smtClean="0">
                        <a:effectLst/>
                        <a:latin typeface="+mn-lt"/>
                        <a:ea typeface="Calibri"/>
                        <a:cs typeface="Times New Roman"/>
                      </a:endParaRPr>
                    </a:p>
                    <a:p>
                      <a:pPr>
                        <a:lnSpc>
                          <a:spcPct val="115000"/>
                        </a:lnSpc>
                        <a:spcBef>
                          <a:spcPts val="600"/>
                        </a:spcBef>
                        <a:spcAft>
                          <a:spcPts val="600"/>
                        </a:spcAft>
                      </a:pPr>
                      <a:r>
                        <a:rPr lang="pl-PL" sz="1300" dirty="0" smtClean="0">
                          <a:effectLst/>
                          <a:latin typeface="+mn-lt"/>
                          <a:ea typeface="Calibri"/>
                          <a:cs typeface="Arial"/>
                        </a:rPr>
                        <a:t>Celem zastosowanie niniejszego kryterium jest zapewnienie efektywnego, celowego i gospodarnego wykorzystania środków poprzez realizację projektów przez podmioty posiadające wiedzę i doświadczenie w świadczeniu usług społecznych.</a:t>
                      </a:r>
                      <a:endParaRPr lang="pl-PL" sz="1300" dirty="0" smtClean="0">
                        <a:effectLst/>
                        <a:latin typeface="+mn-lt"/>
                        <a:ea typeface="Calibri"/>
                        <a:cs typeface="Times New Roman"/>
                      </a:endParaRPr>
                    </a:p>
                    <a:p>
                      <a:pPr>
                        <a:lnSpc>
                          <a:spcPct val="115000"/>
                        </a:lnSpc>
                        <a:spcBef>
                          <a:spcPts val="600"/>
                        </a:spcBef>
                        <a:spcAft>
                          <a:spcPts val="600"/>
                        </a:spcAft>
                      </a:pPr>
                      <a:r>
                        <a:rPr lang="pl-PL" sz="1300" dirty="0" smtClean="0">
                          <a:effectLst/>
                          <a:latin typeface="+mn-lt"/>
                          <a:ea typeface="Calibri"/>
                          <a:cs typeface="Arial"/>
                        </a:rPr>
                        <a:t>Usługi społeczne rozumiane zgodnie z Wytycznymi </a:t>
                      </a:r>
                      <a:r>
                        <a:rPr lang="pl-PL" sz="1300" kern="1200" dirty="0" smtClean="0">
                          <a:effectLst/>
                          <a:latin typeface="+mn-lt"/>
                          <a:ea typeface="Times New Roman"/>
                          <a:cs typeface="Arial"/>
                        </a:rPr>
                        <a:t>w zakresie realizacji przedsięwzięć w obszarze włączenia społecznego i zwalczania ubóstwa </a:t>
                      </a:r>
                      <a:br>
                        <a:rPr lang="pl-PL" sz="1300" kern="1200" dirty="0" smtClean="0">
                          <a:effectLst/>
                          <a:latin typeface="+mn-lt"/>
                          <a:ea typeface="Times New Roman"/>
                          <a:cs typeface="Arial"/>
                        </a:rPr>
                      </a:br>
                      <a:r>
                        <a:rPr lang="pl-PL" sz="1300" kern="1200" dirty="0" smtClean="0">
                          <a:effectLst/>
                          <a:latin typeface="+mn-lt"/>
                          <a:ea typeface="Times New Roman"/>
                          <a:cs typeface="Arial"/>
                        </a:rPr>
                        <a:t>z wykorzystaniem środków Europejskiego Funduszu Społecznego</a:t>
                      </a:r>
                      <a:br>
                        <a:rPr lang="pl-PL" sz="1300" kern="1200" dirty="0" smtClean="0">
                          <a:effectLst/>
                          <a:latin typeface="+mn-lt"/>
                          <a:ea typeface="Times New Roman"/>
                          <a:cs typeface="Arial"/>
                        </a:rPr>
                      </a:br>
                      <a:r>
                        <a:rPr lang="pl-PL" sz="1300" kern="1200" dirty="0" smtClean="0">
                          <a:effectLst/>
                          <a:latin typeface="+mn-lt"/>
                          <a:ea typeface="Times New Roman"/>
                          <a:cs typeface="Arial"/>
                        </a:rPr>
                        <a:t>i Europejskiego Funduszu Rozwoju Regionalnego na lata 2014-2020.</a:t>
                      </a:r>
                      <a:endParaRPr lang="pl-PL" sz="1300" dirty="0" smtClean="0">
                        <a:effectLst/>
                        <a:latin typeface="+mn-lt"/>
                        <a:ea typeface="Calibri"/>
                        <a:cs typeface="Times New Roman"/>
                      </a:endParaRPr>
                    </a:p>
                    <a:p>
                      <a:pPr>
                        <a:lnSpc>
                          <a:spcPct val="115000"/>
                        </a:lnSpc>
                        <a:spcBef>
                          <a:spcPts val="600"/>
                        </a:spcBef>
                        <a:spcAft>
                          <a:spcPts val="600"/>
                        </a:spcAft>
                      </a:pPr>
                      <a:r>
                        <a:rPr lang="pl-PL" sz="1300" dirty="0" smtClean="0">
                          <a:effectLst/>
                          <a:latin typeface="+mn-lt"/>
                          <a:ea typeface="Calibri"/>
                          <a:cs typeface="Arial"/>
                        </a:rPr>
                        <a:t>Wnioskodawca zobowiązany jest zawrzeć we wniosku zapisy wskazujące:</a:t>
                      </a:r>
                      <a:endParaRPr lang="pl-PL" sz="1300" dirty="0" smtClean="0">
                        <a:effectLst/>
                        <a:latin typeface="+mn-lt"/>
                        <a:ea typeface="Calibri"/>
                        <a:cs typeface="Times New Roman"/>
                      </a:endParaRPr>
                    </a:p>
                    <a:p>
                      <a:pPr marL="342900" lvl="0" indent="-342900">
                        <a:lnSpc>
                          <a:spcPct val="115000"/>
                        </a:lnSpc>
                        <a:spcBef>
                          <a:spcPts val="600"/>
                        </a:spcBef>
                        <a:spcAft>
                          <a:spcPts val="600"/>
                        </a:spcAft>
                        <a:buSzPts val="1000"/>
                        <a:buFont typeface="+mj-lt"/>
                        <a:buAutoNum type="arabicPeriod"/>
                      </a:pPr>
                      <a:r>
                        <a:rPr lang="pl-PL" sz="1300" dirty="0" smtClean="0">
                          <a:effectLst/>
                          <a:latin typeface="+mn-lt"/>
                          <a:ea typeface="Calibri"/>
                          <a:cs typeface="Arial"/>
                        </a:rPr>
                        <a:t>ilu letnie doświadczenie posiada projektodawca i/lub partner, wraz </a:t>
                      </a:r>
                      <a:br>
                        <a:rPr lang="pl-PL" sz="1300" dirty="0" smtClean="0">
                          <a:effectLst/>
                          <a:latin typeface="+mn-lt"/>
                          <a:ea typeface="Calibri"/>
                          <a:cs typeface="Arial"/>
                        </a:rPr>
                      </a:br>
                      <a:r>
                        <a:rPr lang="pl-PL" sz="1300" dirty="0" smtClean="0">
                          <a:effectLst/>
                          <a:latin typeface="+mn-lt"/>
                          <a:ea typeface="Calibri"/>
                          <a:cs typeface="Arial"/>
                        </a:rPr>
                        <a:t>z wykazaniem, że doświadczenie projektodawcy i/lub partnera, pochodzi </a:t>
                      </a:r>
                      <a:br>
                        <a:rPr lang="pl-PL" sz="1300" dirty="0" smtClean="0">
                          <a:effectLst/>
                          <a:latin typeface="+mn-lt"/>
                          <a:ea typeface="Calibri"/>
                          <a:cs typeface="Arial"/>
                        </a:rPr>
                      </a:br>
                      <a:r>
                        <a:rPr lang="pl-PL" sz="1300" dirty="0" smtClean="0">
                          <a:effectLst/>
                          <a:latin typeface="+mn-lt"/>
                          <a:ea typeface="Calibri"/>
                          <a:cs typeface="Arial"/>
                        </a:rPr>
                        <a:t>z okresu maksymalnie 5 lat przed dniem złożenia wniosku o dofinansowanie;</a:t>
                      </a:r>
                      <a:endParaRPr lang="pl-PL" sz="1300" dirty="0" smtClean="0">
                        <a:effectLst/>
                        <a:latin typeface="+mn-lt"/>
                        <a:ea typeface="Calibri"/>
                        <a:cs typeface="Times New Roman"/>
                      </a:endParaRPr>
                    </a:p>
                    <a:p>
                      <a:pPr marL="342900" lvl="0" indent="-342900">
                        <a:lnSpc>
                          <a:spcPct val="115000"/>
                        </a:lnSpc>
                        <a:spcBef>
                          <a:spcPts val="600"/>
                        </a:spcBef>
                        <a:spcAft>
                          <a:spcPts val="600"/>
                        </a:spcAft>
                        <a:buSzPts val="1000"/>
                        <a:buFont typeface="+mj-lt"/>
                        <a:buAutoNum type="arabicPeriod"/>
                      </a:pPr>
                      <a:r>
                        <a:rPr lang="pl-PL" sz="1300" dirty="0" smtClean="0">
                          <a:effectLst/>
                          <a:latin typeface="+mn-lt"/>
                          <a:ea typeface="Calibri"/>
                          <a:cs typeface="Arial"/>
                        </a:rPr>
                        <a:t>zakres/obszar merytoryczny prowadzonej działalności w zakresie usług społecznych.</a:t>
                      </a:r>
                      <a:endParaRPr lang="pl-PL" sz="1300" dirty="0" smtClean="0">
                        <a:effectLst/>
                        <a:latin typeface="+mn-lt"/>
                        <a:ea typeface="Calibri"/>
                        <a:cs typeface="Times New Roman"/>
                      </a:endParaRPr>
                    </a:p>
                    <a:p>
                      <a:pPr>
                        <a:lnSpc>
                          <a:spcPct val="115000"/>
                        </a:lnSpc>
                        <a:spcBef>
                          <a:spcPts val="600"/>
                        </a:spcBef>
                        <a:spcAft>
                          <a:spcPts val="600"/>
                        </a:spcAft>
                      </a:pPr>
                      <a:r>
                        <a:rPr lang="pl-PL" sz="1300" dirty="0" smtClean="0">
                          <a:effectLst/>
                          <a:latin typeface="+mn-lt"/>
                          <a:ea typeface="Calibri"/>
                          <a:cs typeface="Arial"/>
                        </a:rPr>
                        <a:t>Spełnienie kryterium jest warunkiem koniecznym do otrzymania dofinansowania. Ocena kryterium jest 0/1. Uzyskanie oceny „0”</a:t>
                      </a:r>
                      <a:r>
                        <a:rPr lang="pl-PL" sz="1300" kern="1200" dirty="0" smtClean="0">
                          <a:effectLst/>
                          <a:latin typeface="+mn-lt"/>
                          <a:ea typeface="Times New Roman"/>
                          <a:cs typeface="Arial"/>
                        </a:rPr>
                        <a:t> jest jednoznaczne z odrzuceniem projektu.</a:t>
                      </a:r>
                      <a:endParaRPr lang="pl-PL" sz="1300" dirty="0" smtClean="0">
                        <a:effectLst/>
                        <a:latin typeface="+mn-lt"/>
                        <a:ea typeface="Calibri"/>
                        <a:cs typeface="Times New Roman"/>
                      </a:endParaRPr>
                    </a:p>
                  </a:txBody>
                  <a:tcPr marL="68580" marR="6858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pl-PL" sz="1200" kern="1200" dirty="0" smtClean="0">
                          <a:solidFill>
                            <a:schemeClr val="dk1"/>
                          </a:solidFill>
                          <a:latin typeface="+mn-lt"/>
                          <a:ea typeface="+mn-ea"/>
                          <a:cs typeface="+mn-cs"/>
                        </a:rPr>
                        <a:t>0/1</a:t>
                      </a:r>
                    </a:p>
                    <a:p>
                      <a:pPr marL="0" marR="0" indent="0" algn="l" defTabSz="914400" rtl="0" eaLnBrk="1" fontAlgn="auto" latinLnBrk="0" hangingPunct="1">
                        <a:lnSpc>
                          <a:spcPct val="100000"/>
                        </a:lnSpc>
                        <a:spcBef>
                          <a:spcPts val="1200"/>
                        </a:spcBef>
                        <a:spcAft>
                          <a:spcPts val="0"/>
                        </a:spcAft>
                        <a:buClrTx/>
                        <a:buSzTx/>
                        <a:buFontTx/>
                        <a:buNone/>
                        <a:tabLst/>
                        <a:defRPr/>
                      </a:pPr>
                      <a:endParaRPr lang="pl-PL" sz="1600" dirty="0" smtClean="0">
                        <a:effectLst/>
                        <a:latin typeface="+mn-lt"/>
                        <a:ea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558775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60013287"/>
              </p:ext>
            </p:extLst>
          </p:nvPr>
        </p:nvGraphicFramePr>
        <p:xfrm>
          <a:off x="81280" y="1337488"/>
          <a:ext cx="8996218" cy="5416012"/>
        </p:xfrm>
        <a:graphic>
          <a:graphicData uri="http://schemas.openxmlformats.org/drawingml/2006/table">
            <a:tbl>
              <a:tblPr firstRow="1" bandRow="1">
                <a:tableStyleId>{5C22544A-7EE6-4342-B048-85BDC9FD1C3A}</a:tableStyleId>
              </a:tblPr>
              <a:tblGrid>
                <a:gridCol w="566769">
                  <a:extLst>
                    <a:ext uri="{9D8B030D-6E8A-4147-A177-3AD203B41FA5}">
                      <a16:colId xmlns:a16="http://schemas.microsoft.com/office/drawing/2014/main" xmlns="" val="20000"/>
                    </a:ext>
                  </a:extLst>
                </a:gridCol>
                <a:gridCol w="2243189">
                  <a:extLst>
                    <a:ext uri="{9D8B030D-6E8A-4147-A177-3AD203B41FA5}">
                      <a16:colId xmlns:a16="http://schemas.microsoft.com/office/drawing/2014/main" xmlns="" val="20001"/>
                    </a:ext>
                  </a:extLst>
                </a:gridCol>
                <a:gridCol w="5648556">
                  <a:extLst>
                    <a:ext uri="{9D8B030D-6E8A-4147-A177-3AD203B41FA5}">
                      <a16:colId xmlns:a16="http://schemas.microsoft.com/office/drawing/2014/main" xmlns="" val="20002"/>
                    </a:ext>
                  </a:extLst>
                </a:gridCol>
                <a:gridCol w="537704">
                  <a:extLst>
                    <a:ext uri="{9D8B030D-6E8A-4147-A177-3AD203B41FA5}">
                      <a16:colId xmlns:a16="http://schemas.microsoft.com/office/drawing/2014/main" xmlns="" val="20003"/>
                    </a:ext>
                  </a:extLst>
                </a:gridCol>
              </a:tblGrid>
              <a:tr h="270756">
                <a:tc>
                  <a:txBody>
                    <a:bodyPr/>
                    <a:lstStyle/>
                    <a:p>
                      <a:pPr algn="ctr"/>
                      <a:r>
                        <a:rPr lang="pl-PL" sz="1200" b="1" kern="1200" dirty="0" smtClean="0">
                          <a:solidFill>
                            <a:schemeClr val="lt1"/>
                          </a:solidFill>
                          <a:latin typeface="+mn-lt"/>
                          <a:ea typeface="+mn-ea"/>
                          <a:cs typeface="+mn-cs"/>
                        </a:rPr>
                        <a:t>Lp.</a:t>
                      </a:r>
                      <a:endParaRPr lang="pl-PL" sz="1200" dirty="0"/>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t>Opis kryterium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t>Pkt.</a:t>
                      </a:r>
                    </a:p>
                  </a:txBody>
                  <a:tcPr anchor="ctr"/>
                </a:tc>
                <a:extLst>
                  <a:ext uri="{0D108BD9-81ED-4DB2-BD59-A6C34878D82A}">
                    <a16:rowId xmlns:a16="http://schemas.microsoft.com/office/drawing/2014/main" xmlns="" val="10000"/>
                  </a:ext>
                </a:extLst>
              </a:tr>
              <a:tr h="5141692">
                <a:tc>
                  <a:txBody>
                    <a:bodyPr/>
                    <a:lstStyle/>
                    <a:p>
                      <a:pPr algn="ctr">
                        <a:lnSpc>
                          <a:spcPct val="100000"/>
                        </a:lnSpc>
                      </a:pPr>
                      <a:r>
                        <a:rPr lang="pl-PL" sz="1400" dirty="0" smtClean="0">
                          <a:latin typeface="+mn-lt"/>
                        </a:rPr>
                        <a:t>6.</a:t>
                      </a:r>
                      <a:endParaRPr lang="pl-PL" sz="1400" dirty="0">
                        <a:latin typeface="+mn-lt"/>
                      </a:endParaRPr>
                    </a:p>
                  </a:txBody>
                  <a:tcPr anchor="ctr" anchorCtr="1">
                    <a:solidFill>
                      <a:schemeClr val="accent1">
                        <a:lumMod val="20000"/>
                        <a:lumOff val="80000"/>
                      </a:schemeClr>
                    </a:solidFill>
                  </a:tcPr>
                </a:tc>
                <a:tc>
                  <a:txBody>
                    <a:bodyPr/>
                    <a:lstStyle/>
                    <a:p>
                      <a:pPr>
                        <a:lnSpc>
                          <a:spcPct val="115000"/>
                        </a:lnSpc>
                        <a:spcBef>
                          <a:spcPts val="600"/>
                        </a:spcBef>
                        <a:spcAft>
                          <a:spcPts val="600"/>
                        </a:spcAft>
                      </a:pPr>
                      <a:r>
                        <a:rPr lang="pl-PL" sz="1200" dirty="0" smtClean="0">
                          <a:effectLst/>
                          <a:latin typeface="+mn-lt"/>
                          <a:ea typeface="Times New Roman"/>
                          <a:cs typeface="Arial"/>
                        </a:rPr>
                        <a:t>Projekt prowadzi do zwiększenia liczby osób objętych wsparciem oraz  zwiększenia liczby miejsc świadczenia usług społecznych </a:t>
                      </a:r>
                      <a:br>
                        <a:rPr lang="pl-PL" sz="1200" dirty="0" smtClean="0">
                          <a:effectLst/>
                          <a:latin typeface="+mn-lt"/>
                          <a:ea typeface="Times New Roman"/>
                          <a:cs typeface="Arial"/>
                        </a:rPr>
                      </a:br>
                      <a:r>
                        <a:rPr lang="pl-PL" sz="1200" dirty="0" smtClean="0">
                          <a:effectLst/>
                          <a:latin typeface="+mn-lt"/>
                          <a:ea typeface="Times New Roman"/>
                          <a:cs typeface="Arial"/>
                        </a:rPr>
                        <a:t>w stosunku do danych z roku poprzedzającego rok złożenia wniosku o dofinansowanie.</a:t>
                      </a:r>
                      <a:endParaRPr lang="pl-PL" sz="1600" dirty="0" smtClean="0">
                        <a:effectLst/>
                        <a:latin typeface="+mn-lt"/>
                        <a:ea typeface="Calibri"/>
                        <a:cs typeface="Times New Roman"/>
                      </a:endParaRPr>
                    </a:p>
                    <a:p>
                      <a:pPr>
                        <a:lnSpc>
                          <a:spcPct val="115000"/>
                        </a:lnSpc>
                        <a:spcBef>
                          <a:spcPts val="600"/>
                        </a:spcBef>
                        <a:spcAft>
                          <a:spcPts val="600"/>
                        </a:spcAft>
                      </a:pPr>
                      <a:r>
                        <a:rPr lang="pl-PL" sz="1200" dirty="0" smtClean="0">
                          <a:effectLst/>
                          <a:latin typeface="+mn-lt"/>
                          <a:ea typeface="Times New Roman"/>
                          <a:cs typeface="Arial"/>
                        </a:rPr>
                        <a:t>Liczba osób objętych wsparciem oraz liczba miejsc świadczenia usług społecznych są zwiększane wyłącznie w ramach usług świadczonych w społeczności lokalnej.</a:t>
                      </a:r>
                      <a:endParaRPr lang="pl-PL" sz="1600" dirty="0" smtClean="0">
                        <a:effectLst/>
                        <a:latin typeface="+mn-lt"/>
                        <a:ea typeface="Calibri"/>
                        <a:cs typeface="Times New Roman"/>
                      </a:endParaRPr>
                    </a:p>
                    <a:p>
                      <a:pPr algn="l">
                        <a:lnSpc>
                          <a:spcPct val="100000"/>
                        </a:lnSpc>
                      </a:pPr>
                      <a:endParaRPr lang="pl-PL" sz="1200" kern="1200" dirty="0" smtClean="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a:lnSpc>
                          <a:spcPct val="100000"/>
                        </a:lnSpc>
                        <a:spcBef>
                          <a:spcPts val="600"/>
                        </a:spcBef>
                        <a:spcAft>
                          <a:spcPts val="600"/>
                        </a:spcAft>
                      </a:pPr>
                      <a:r>
                        <a:rPr lang="pl-PL" sz="1100" kern="1200" dirty="0" smtClean="0">
                          <a:effectLst/>
                          <a:latin typeface="+mn-lt"/>
                          <a:ea typeface="Times New Roman"/>
                          <a:cs typeface="Arial"/>
                        </a:rPr>
                        <a:t>Spełnienie kryterium będzie oceniane na postawie zapisów we wniosku </a:t>
                      </a:r>
                      <a:br>
                        <a:rPr lang="pl-PL" sz="1100" kern="1200" dirty="0" smtClean="0">
                          <a:effectLst/>
                          <a:latin typeface="+mn-lt"/>
                          <a:ea typeface="Times New Roman"/>
                          <a:cs typeface="Arial"/>
                        </a:rPr>
                      </a:br>
                      <a:r>
                        <a:rPr lang="pl-PL" sz="1100" kern="1200" dirty="0" smtClean="0">
                          <a:effectLst/>
                          <a:latin typeface="+mn-lt"/>
                          <a:ea typeface="Times New Roman"/>
                          <a:cs typeface="Arial"/>
                        </a:rPr>
                        <a:t>o dofinasowanie.</a:t>
                      </a:r>
                      <a:endParaRPr lang="pl-PL" sz="1100" dirty="0" smtClean="0">
                        <a:effectLst/>
                        <a:latin typeface="+mn-lt"/>
                        <a:ea typeface="Calibri"/>
                        <a:cs typeface="Times New Roman"/>
                      </a:endParaRPr>
                    </a:p>
                    <a:p>
                      <a:pPr>
                        <a:lnSpc>
                          <a:spcPct val="100000"/>
                        </a:lnSpc>
                        <a:spcBef>
                          <a:spcPts val="600"/>
                        </a:spcBef>
                        <a:spcAft>
                          <a:spcPts val="600"/>
                        </a:spcAft>
                      </a:pPr>
                      <a:r>
                        <a:rPr lang="pl-PL" sz="1100" kern="1200" dirty="0" smtClean="0">
                          <a:effectLst/>
                          <a:latin typeface="+mn-lt"/>
                          <a:ea typeface="Times New Roman"/>
                          <a:cs typeface="Arial"/>
                        </a:rPr>
                        <a:t>Wnioskodawca jest zobowiązany do wskazania we wniosku o dofinansowanie liczby osób, które obejmował wsparciem oraz liczby miejsc, które prowadził w roku poprzedzającym złożenie wniosku o dofinansowani ( średniorocznie). Wnioskodawca wskazuje również liczbę osób, które obejmie wsparciem oraz liczbę miejsc, które będzie prowadził w ramach projektu.</a:t>
                      </a:r>
                      <a:endParaRPr lang="pl-PL" sz="1100" dirty="0" smtClean="0">
                        <a:effectLst/>
                        <a:latin typeface="+mn-lt"/>
                        <a:ea typeface="Calibri"/>
                        <a:cs typeface="Times New Roman"/>
                      </a:endParaRPr>
                    </a:p>
                    <a:p>
                      <a:pPr>
                        <a:lnSpc>
                          <a:spcPct val="100000"/>
                        </a:lnSpc>
                        <a:spcBef>
                          <a:spcPts val="600"/>
                        </a:spcBef>
                        <a:spcAft>
                          <a:spcPts val="600"/>
                        </a:spcAft>
                      </a:pPr>
                      <a:r>
                        <a:rPr lang="pl-PL" sz="1100" dirty="0" smtClean="0">
                          <a:effectLst/>
                          <a:latin typeface="+mn-lt"/>
                          <a:ea typeface="Times New Roman"/>
                          <a:cs typeface="Arial"/>
                        </a:rPr>
                        <a:t>Obowiązek zwiększania liczby miejsc i liczby osób dotyczy zarówno Lidera jak i Partnera projektu w przypadku, gdy obydwaj prowadzą usługi społeczne. </a:t>
                      </a:r>
                      <a:endParaRPr lang="pl-PL" sz="1100" dirty="0" smtClean="0">
                        <a:effectLst/>
                        <a:latin typeface="+mn-lt"/>
                        <a:ea typeface="Calibri"/>
                        <a:cs typeface="Times New Roman"/>
                      </a:endParaRPr>
                    </a:p>
                    <a:p>
                      <a:pPr>
                        <a:lnSpc>
                          <a:spcPct val="100000"/>
                        </a:lnSpc>
                        <a:spcBef>
                          <a:spcPts val="600"/>
                        </a:spcBef>
                        <a:spcAft>
                          <a:spcPts val="600"/>
                        </a:spcAft>
                      </a:pPr>
                      <a:r>
                        <a:rPr lang="pl-PL" sz="1100" dirty="0" smtClean="0">
                          <a:effectLst/>
                          <a:latin typeface="+mn-lt"/>
                          <a:ea typeface="Times New Roman"/>
                          <a:cs typeface="Arial"/>
                        </a:rPr>
                        <a:t>Miejsce świadczenia usługi społecznej to:</a:t>
                      </a:r>
                      <a:endParaRPr lang="pl-PL" sz="1100" dirty="0" smtClean="0">
                        <a:effectLst/>
                        <a:latin typeface="+mn-lt"/>
                        <a:ea typeface="Calibri"/>
                        <a:cs typeface="Times New Roman"/>
                      </a:endParaRPr>
                    </a:p>
                    <a:p>
                      <a:pPr marL="342900" lvl="0" indent="-342900">
                        <a:lnSpc>
                          <a:spcPct val="100000"/>
                        </a:lnSpc>
                        <a:spcBef>
                          <a:spcPts val="600"/>
                        </a:spcBef>
                        <a:spcAft>
                          <a:spcPts val="600"/>
                        </a:spcAft>
                        <a:buFont typeface="+mj-lt"/>
                        <a:buAutoNum type="arabicPeriod"/>
                      </a:pPr>
                      <a:r>
                        <a:rPr lang="pl-PL" sz="1100" dirty="0" smtClean="0">
                          <a:effectLst/>
                          <a:latin typeface="+mn-lt"/>
                          <a:ea typeface="Times New Roman"/>
                          <a:cs typeface="Arial"/>
                        </a:rPr>
                        <a:t>miejsce wsparte ze środków EFS, na którym świadczona jest usługa społeczna</a:t>
                      </a:r>
                      <a:r>
                        <a:rPr lang="pl-PL" sz="1100" dirty="0" smtClean="0">
                          <a:effectLst/>
                          <a:latin typeface="+mn-lt"/>
                          <a:ea typeface="Calibri"/>
                          <a:cs typeface="Times New Roman"/>
                        </a:rPr>
                        <a:t> </a:t>
                      </a:r>
                      <a:r>
                        <a:rPr lang="pl-PL" sz="1100" dirty="0" smtClean="0">
                          <a:effectLst/>
                          <a:latin typeface="+mn-lt"/>
                          <a:ea typeface="Times New Roman"/>
                          <a:cs typeface="Arial"/>
                        </a:rPr>
                        <a:t>w trakcie realizacji projektu  lub miejsce gotowe do świadczenia usługi społecznej po zakończeniu projektu; są to miejsca m. in. w placówkach dziennego pobytu, świetlicach, mieszkaniach </a:t>
                      </a:r>
                      <a:br>
                        <a:rPr lang="pl-PL" sz="1100" dirty="0" smtClean="0">
                          <a:effectLst/>
                          <a:latin typeface="+mn-lt"/>
                          <a:ea typeface="Times New Roman"/>
                          <a:cs typeface="Arial"/>
                        </a:rPr>
                      </a:br>
                      <a:r>
                        <a:rPr lang="pl-PL" sz="1100" dirty="0" smtClean="0">
                          <a:effectLst/>
                          <a:latin typeface="+mn-lt"/>
                          <a:ea typeface="Times New Roman"/>
                          <a:cs typeface="Arial"/>
                        </a:rPr>
                        <a:t>o charakterze wspomaganym.</a:t>
                      </a:r>
                      <a:endParaRPr lang="pl-PL" sz="1100" dirty="0" smtClean="0">
                        <a:effectLst/>
                        <a:latin typeface="+mn-lt"/>
                        <a:ea typeface="Calibri"/>
                        <a:cs typeface="Times New Roman"/>
                      </a:endParaRPr>
                    </a:p>
                    <a:p>
                      <a:pPr marL="342900" lvl="0" indent="-342900">
                        <a:lnSpc>
                          <a:spcPct val="100000"/>
                        </a:lnSpc>
                        <a:spcBef>
                          <a:spcPts val="600"/>
                        </a:spcBef>
                        <a:spcAft>
                          <a:spcPts val="600"/>
                        </a:spcAft>
                        <a:buFont typeface="+mj-lt"/>
                        <a:buAutoNum type="arabicPeriod"/>
                      </a:pPr>
                      <a:r>
                        <a:rPr lang="pl-PL" sz="1100" dirty="0" smtClean="0">
                          <a:effectLst/>
                          <a:latin typeface="+mn-lt"/>
                          <a:ea typeface="Times New Roman"/>
                          <a:cs typeface="Arial"/>
                        </a:rPr>
                        <a:t>osoba, np. asystent czy opiekun osób niesamodzielnych, który otrzymał wsparcie EFS </a:t>
                      </a:r>
                      <a:br>
                        <a:rPr lang="pl-PL" sz="1100" dirty="0" smtClean="0">
                          <a:effectLst/>
                          <a:latin typeface="+mn-lt"/>
                          <a:ea typeface="Times New Roman"/>
                          <a:cs typeface="Arial"/>
                        </a:rPr>
                      </a:br>
                      <a:r>
                        <a:rPr lang="pl-PL" sz="1100" dirty="0" smtClean="0">
                          <a:effectLst/>
                          <a:latin typeface="+mn-lt"/>
                          <a:ea typeface="Times New Roman"/>
                          <a:cs typeface="Arial"/>
                        </a:rPr>
                        <a:t>(np. szkolenie), świadcząca w trakcie realizacji projektu  lub gotowa do świadczenia usługi społecznej po zakończeniu projektu.</a:t>
                      </a:r>
                      <a:endParaRPr lang="pl-PL" sz="1100" dirty="0" smtClean="0">
                        <a:effectLst/>
                        <a:latin typeface="+mn-lt"/>
                        <a:ea typeface="Calibri"/>
                        <a:cs typeface="Times New Roman"/>
                      </a:endParaRPr>
                    </a:p>
                    <a:p>
                      <a:pPr>
                        <a:lnSpc>
                          <a:spcPct val="100000"/>
                        </a:lnSpc>
                        <a:spcBef>
                          <a:spcPts val="600"/>
                        </a:spcBef>
                        <a:spcAft>
                          <a:spcPts val="600"/>
                        </a:spcAft>
                      </a:pPr>
                      <a:r>
                        <a:rPr lang="pl-PL" sz="1100" dirty="0" smtClean="0">
                          <a:effectLst/>
                          <a:latin typeface="+mn-lt"/>
                          <a:ea typeface="Calibri"/>
                          <a:cs typeface="Arial"/>
                        </a:rPr>
                        <a:t>Obowiązek zwiększania liczby miejsc oraz liczby osób objętych usługami nie dotyczy wsparcia </a:t>
                      </a:r>
                      <a:br>
                        <a:rPr lang="pl-PL" sz="1100" dirty="0" smtClean="0">
                          <a:effectLst/>
                          <a:latin typeface="+mn-lt"/>
                          <a:ea typeface="Calibri"/>
                          <a:cs typeface="Arial"/>
                        </a:rPr>
                      </a:br>
                      <a:r>
                        <a:rPr lang="pl-PL" sz="1100" dirty="0" smtClean="0">
                          <a:effectLst/>
                          <a:latin typeface="+mn-lt"/>
                          <a:ea typeface="Calibri"/>
                          <a:cs typeface="Arial"/>
                        </a:rPr>
                        <a:t>dla usług opiekuńczych świadczonych przez opiekunów faktycznych.</a:t>
                      </a:r>
                      <a:endParaRPr lang="pl-PL" sz="1100" dirty="0" smtClean="0">
                        <a:effectLst/>
                        <a:latin typeface="+mn-lt"/>
                        <a:ea typeface="Calibri"/>
                        <a:cs typeface="Times New Roman"/>
                      </a:endParaRPr>
                    </a:p>
                    <a:p>
                      <a:pPr>
                        <a:lnSpc>
                          <a:spcPct val="100000"/>
                        </a:lnSpc>
                        <a:spcBef>
                          <a:spcPts val="600"/>
                        </a:spcBef>
                        <a:spcAft>
                          <a:spcPts val="600"/>
                        </a:spcAft>
                      </a:pPr>
                      <a:r>
                        <a:rPr lang="pl-PL" sz="1100" kern="1200" dirty="0" smtClean="0">
                          <a:effectLst/>
                          <a:latin typeface="+mn-lt"/>
                          <a:ea typeface="Times New Roman"/>
                          <a:cs typeface="Arial"/>
                        </a:rPr>
                        <a:t>Kryterium wynika z Wytycznych w zakresie realizacji przedsięwzięć w obszarze włączenia społecznego i zwalczania ubóstwa z wykorzystaniem środków Europejskiego Funduszu Społecznego</a:t>
                      </a:r>
                      <a:r>
                        <a:rPr lang="pl-PL" sz="1100" kern="1200" baseline="0" dirty="0" smtClean="0">
                          <a:effectLst/>
                          <a:latin typeface="+mn-lt"/>
                          <a:ea typeface="Times New Roman"/>
                          <a:cs typeface="Arial"/>
                        </a:rPr>
                        <a:t> </a:t>
                      </a:r>
                      <a:r>
                        <a:rPr lang="pl-PL" sz="1100" kern="1200" dirty="0" smtClean="0">
                          <a:effectLst/>
                          <a:latin typeface="+mn-lt"/>
                          <a:ea typeface="Times New Roman"/>
                          <a:cs typeface="Arial"/>
                        </a:rPr>
                        <a:t>i Europejskiego Funduszu Rozwoju Regionalnego na lata 2014-2020.</a:t>
                      </a:r>
                      <a:endParaRPr lang="pl-PL" sz="1100" dirty="0" smtClean="0">
                        <a:effectLst/>
                        <a:latin typeface="+mn-lt"/>
                        <a:ea typeface="Calibri"/>
                        <a:cs typeface="Times New Roman"/>
                      </a:endParaRPr>
                    </a:p>
                    <a:p>
                      <a:pPr>
                        <a:lnSpc>
                          <a:spcPct val="100000"/>
                        </a:lnSpc>
                      </a:pPr>
                      <a:r>
                        <a:rPr lang="pl-PL" sz="1100" kern="1200" dirty="0" smtClean="0">
                          <a:effectLst/>
                          <a:latin typeface="+mn-lt"/>
                          <a:ea typeface="Times New Roman"/>
                          <a:cs typeface="Arial"/>
                        </a:rPr>
                        <a:t>Spełnienie kryterium jest warunkiem koniecznym do otrzymania dofinansowania. Ocena kryterium jest 0/1. Uzyskanie oceny „0” jest jednoznaczne z odrzuceniem projektu.</a:t>
                      </a:r>
                      <a:endParaRPr lang="pl-PL" sz="1100" dirty="0" smtClean="0">
                        <a:effectLst/>
                        <a:latin typeface="+mn-lt"/>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pl-PL" sz="1200" kern="1200" dirty="0" smtClean="0">
                          <a:solidFill>
                            <a:schemeClr val="dk1"/>
                          </a:solidFill>
                          <a:latin typeface="+mn-lt"/>
                          <a:ea typeface="+mn-ea"/>
                          <a:cs typeface="+mn-cs"/>
                        </a:rPr>
                        <a:t>0/1</a:t>
                      </a:r>
                    </a:p>
                    <a:p>
                      <a:pPr marL="0" marR="0" indent="0" algn="l" defTabSz="914400" rtl="0" eaLnBrk="1" fontAlgn="auto" latinLnBrk="0" hangingPunct="1">
                        <a:lnSpc>
                          <a:spcPct val="100000"/>
                        </a:lnSpc>
                        <a:spcBef>
                          <a:spcPts val="1200"/>
                        </a:spcBef>
                        <a:spcAft>
                          <a:spcPts val="0"/>
                        </a:spcAft>
                        <a:buClrTx/>
                        <a:buSzTx/>
                        <a:buFontTx/>
                        <a:buNone/>
                        <a:tabLst/>
                        <a:defRPr/>
                      </a:pPr>
                      <a:endParaRPr lang="pl-PL" sz="1600" dirty="0" smtClean="0">
                        <a:effectLst/>
                        <a:latin typeface="+mn-lt"/>
                        <a:ea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3" name="Rectangle 1"/>
          <p:cNvSpPr>
            <a:spLocks noChangeArrowheads="1"/>
          </p:cNvSpPr>
          <p:nvPr/>
        </p:nvSpPr>
        <p:spPr bwMode="auto">
          <a:xfrm>
            <a:off x="157018" y="979920"/>
            <a:ext cx="6285346"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a:t>
            </a:r>
            <a:r>
              <a:rPr lang="pl-PL" sz="2000" b="1" dirty="0" smtClean="0">
                <a:latin typeface="Calibri" pitchFamily="34" charset="0"/>
                <a:cs typeface="Calibri" pitchFamily="34" charset="0"/>
              </a:rPr>
              <a:t>OCENIANE NA ETAPIE OCENY MERYTORYCZNEJ</a:t>
            </a:r>
            <a:endParaRPr lang="pl-PL" sz="3200" dirty="0">
              <a:latin typeface="Calibri" pitchFamily="34" charset="0"/>
            </a:endParaRPr>
          </a:p>
        </p:txBody>
      </p:sp>
    </p:spTree>
    <p:extLst>
      <p:ext uri="{BB962C8B-B14F-4D97-AF65-F5344CB8AC3E}">
        <p14:creationId xmlns:p14="http://schemas.microsoft.com/office/powerpoint/2010/main" val="1084443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unduszeEuropejskiePrezentacjaTemplate.potx" id="{E1C8E9E8-192D-4AF6-9B43-48AB8A3797D1}" vid="{92000801-0B03-4AC3-8040-626073FD01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FunduszeEuropejskiePrezentacjaTemplate</Template>
  <TotalTime>4573</TotalTime>
  <Words>893</Words>
  <Application>Microsoft Office PowerPoint</Application>
  <PresentationFormat>Pokaz na ekranie (4:3)</PresentationFormat>
  <Paragraphs>210</Paragraphs>
  <Slides>19</Slides>
  <Notes>4</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KRYTERIA OCENIANE NA ETAPIE OCENY MERYTORYCZNEJ</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Krall</dc:creator>
  <cp:lastModifiedBy>Pawluczuk Małgorzata</cp:lastModifiedBy>
  <cp:revision>704</cp:revision>
  <dcterms:created xsi:type="dcterms:W3CDTF">2015-04-20T12:46:14Z</dcterms:created>
  <dcterms:modified xsi:type="dcterms:W3CDTF">2017-12-04T11:49:55Z</dcterms:modified>
</cp:coreProperties>
</file>