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415" r:id="rId10"/>
    <p:sldId id="408" r:id="rId11"/>
    <p:sldId id="410" r:id="rId12"/>
    <p:sldId id="411" r:id="rId13"/>
    <p:sldId id="412" r:id="rId14"/>
    <p:sldId id="413" r:id="rId15"/>
    <p:sldId id="414" r:id="rId16"/>
    <p:sldId id="387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2017-02-06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10 lutego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72669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1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skierowany  wyłącznie do osób z jednej lub kilku z niżej wymienionych grup: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doświadczające wielokrotnego wykluczenia,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o znacznym lub umiarkowanym stopniu niepełnosprawności,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z niepełnosprawnością sprzężoną,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osoby z zaburzeniami psychicznymi, 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tym osoby z niepełnosprawnością intelektualną i osoby z całościowymi zaburzeniami rozwojowymi,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zamieszkujące na obszarach (w gminach) poniżej progu defaworyzacji określonego w Mazowieckim barometrze ubóstwa i wykluczenia społecznego.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 wyłącznie do osób: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doświadczających wielokrotnego wykluczenia, o znacznym lub umiarkowanym stopniu niepełnosprawności, z niepełnosprawnością sprzężoną, z zaburzeniami psychicznymi, w tym z niepełnosprawnością intelektualną i z całościowymi zaburzeniami rozwojowymi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10 pkt,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zamieszkujących na obszarach (w gminach) poniżej progu defaworyzacji określonego w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Mazowieckim barometrze ubóstwa </a:t>
                      </a:r>
                      <a:b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wykluczenia społecznego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18616"/>
              </p:ext>
            </p:extLst>
          </p:nvPr>
        </p:nvGraphicFramePr>
        <p:xfrm>
          <a:off x="205739" y="1488249"/>
          <a:ext cx="8677002" cy="5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226388"/>
                <a:gridCol w="1165608"/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 (publiczny, prywatny, społeczny).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sektorów: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Za partnerstwo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trzech różnych sektorów -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Za partnerstwo podmiotów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dwóch różnych sektorów–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21250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634584"/>
                <a:gridCol w="4396728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problemowymi)-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11564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/>
                <a:gridCol w="3398185"/>
                <a:gridCol w="3821388"/>
                <a:gridCol w="877208"/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zwalidowane produkty finalne (rozwiązania, instrumenty, narzędzia i metody pracy) wypracowane w ramach projektów innowacyjnych w Programie Operacyjnym Kapitał Ludzki.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Programu Operacyjnego Kapitał Ludzki– 5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31862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programem rewitalizacji obowiązującym na obszarze, na którym jest realizowany.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- 3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62584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kompleksowe wsparcie polegające zarówno na aktywizacji społeczno – zawodowej, jak również realizacji działań wspierających pracodawców w tworzeniu miejsc pracy dla osób z niepełnosprawnościami.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kompleksowe wsparcie polegające zarówno na aktywizacji społecznej – zawodowej jak również realizację działań wspierających pracodawców w tworzeniu miejsc pracy dla osób z niepełnosprawnościami –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 smtClean="0">
                <a:latin typeface="+mn-lt"/>
              </a:rPr>
              <a:t>Integracja </a:t>
            </a:r>
            <a:r>
              <a:rPr lang="pl-PL" sz="2400" b="1" dirty="0">
                <a:latin typeface="+mn-lt"/>
              </a:rPr>
              <a:t>społeczna i aktywizacja zawodowa osób zagrożonych wykluczeniem społecznym ze szczególnym uwzględnieniem osób z </a:t>
            </a:r>
            <a:r>
              <a:rPr lang="pl-PL" sz="2400" b="1" dirty="0" smtClean="0">
                <a:latin typeface="+mn-lt"/>
              </a:rPr>
              <a:t>niepełnosprawnościami.</a:t>
            </a:r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04805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/>
                <a:gridCol w="1732349"/>
                <a:gridCol w="5374640"/>
                <a:gridCol w="1026159"/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będzie oceniane na podstawie zapisów we wniosku o dofinansowanie (punkt A6. Planowany okres realizacji projektu).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jest warunkiem koniecznym do otrzymania dofinansowania.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 Ocena kryterium jest 0/1. Uzyskanie oceny „0” jest jednoznaczne z odrzuceniem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08178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/>
                <a:gridCol w="1751149"/>
                <a:gridCol w="5390168"/>
                <a:gridCol w="995682"/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kwoty 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PLN.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6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będzie oceniane na podstawie budżetu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W ramach kryterium weryfikowany jest średni koszt przypadający na jednego uczestnika projektu. Średni koszt wsparcia  stanowi iloraz wartości projektu (w tym również wkład własny  i koszty  pośrednie) i liczby uczestników projektu.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Zastosowanie kryterium wynika z zapisów Regionalnego Programu Operacyjnego Województwa Mazowieckiego 2014-2020.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46971"/>
              </p:ext>
            </p:extLst>
          </p:nvPr>
        </p:nvGraphicFramePr>
        <p:xfrm>
          <a:off x="223520" y="1425289"/>
          <a:ext cx="867664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32"/>
                <a:gridCol w="1766419"/>
                <a:gridCol w="5307249"/>
                <a:gridCol w="955041"/>
              </a:tblGrid>
              <a:tr h="5120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684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każdego uczestnika projektu odbywa się na podstawie ścieżki reintegracji z wykorzystaniem kontraktu socjalnego lub umowy na wzór kontraktu socjalnego.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będzie oceniane na podstawie deklaracji Wnioskodawcy.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Ścieżka reintegracji powinna zostać stworzona indywidualnie dla każdej osoby i uwzględniać diagnozę sytuacji problemowej, zasobów, potencjału, predyspozycji, potrzeb uczestnika.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Kontrakt socjalny obowiązkowo zawierają podmioty zobowiązane do tego przepisami prawa krajowego. </a:t>
                      </a:r>
                      <a:b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 pozostałych przypadkach zawierana umowa na wzór kontraktu socjalnego określająca uprawnienia i zobowiązania stron umowy w ramach wspólnie podejmowanych działań zmierzających do przezwyciężenia trudnej sytuacji życiowej uczestnika. Celem zastosowania kryterium jest zapewnienie </a:t>
                      </a:r>
                      <a:r>
                        <a:rPr lang="pl-PL" sz="1600" smtClean="0">
                          <a:solidFill>
                            <a:schemeClr val="tx1"/>
                          </a:solidFill>
                          <a:latin typeface="+mn-lt"/>
                        </a:rPr>
                        <a:t>zindywidualizowanego 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 kompleksowego wsparcia dla konkretnej osoby.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09505"/>
              </p:ext>
            </p:extLst>
          </p:nvPr>
        </p:nvGraphicFramePr>
        <p:xfrm>
          <a:off x="223520" y="1330039"/>
          <a:ext cx="875791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/>
                <a:gridCol w="2169605"/>
                <a:gridCol w="5192454"/>
                <a:gridCol w="948876"/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4</a:t>
                      </a:r>
                      <a:r>
                        <a:rPr lang="pl-PL" sz="1600" dirty="0" smtClean="0">
                          <a:latin typeface="+mn-lt"/>
                        </a:rPr>
                        <a:t>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korzystające z Programu Operacyjnego Pomoc Żywnościowa 2014-2020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PŻ).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Wnioskodawca jest zobowiązany do zawarcia we wniosku o dofinansowanie deklaracji dotyczącej zapewnienia, że preferowane do objęcia wsparciem w ramach projektu są osoby korzystające z Programu Operacyjnego Pomoc Żywnościowa 2014-2020 (PO PŻ). Kryterium wynika z RPO WM 2014-2020 oraz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Należy pamiętać, że zakres wsparcia dla osób korzystających z PO PŻ nie może powielać działań, które dana osoba otrzymała lub otrzymuje z PO PŻ w ramach działań towarzyszących, o których mowa w PO PŻ.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Katalog usług realizowanych w ramach PO PŻ oraz podmioty uczestniczące w jego realizacji zostaną wymienione w Regulaminie konkursu.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4184"/>
              </p:ext>
            </p:extLst>
          </p:nvPr>
        </p:nvGraphicFramePr>
        <p:xfrm>
          <a:off x="132080" y="1425289"/>
          <a:ext cx="876807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"/>
                <a:gridCol w="2186304"/>
                <a:gridCol w="4989827"/>
                <a:gridCol w="1039552"/>
              </a:tblGrid>
              <a:tr h="5148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3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niepełnosprawnością stanowią, co najmniej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uczestników projektu.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Spełnienie kryterium będzie oceniane na podstawie deklaracji Wnioskodawcy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Osoby z niepełnosprawnością zostały zidentyfikowane jako jedna  z grup docelowych znajdujących się w szczególnie trudnej sytuacji na rynku pracy i w związku z tym narażonych na ryzyko wykluczenia społecznego. Grupę tę charakteryzuje bardzo niski poziom aktywności społecznej i zawodowej, przy stosunkowo wysokim poziomie bezrobocia.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11874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  <a:endParaRPr lang="pl-PL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osiągnięcie wśród uczestników projektu wskaźników efektywności społecznej  i efektywności zatrudnieniowej: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zagrożonych ubóstwem lub wykluczeniem społecznym minimalny poziom efektywności społecznej wynosi 34%, a minimalny poziom efektywności zatrudnieniowej wynosi 22%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znacznym stopniu niepełnosprawności,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 intelektualną oraz osób z niepełnosprawnościami sprzężonymi minimalny poziom efektywności społecznej wynosi 34%,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minimalny poziom efektywności zatrudnieniowej wynosi 12%.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wartości następujących wskaźników: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podjęły zatrudnienie (efektywność zatrudnieniowa).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podjęły zatrudnienie (efektywność zatrudnieniowa).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 z niepełnosprawnością intelektualną i osób z niepełnosprawnościami sprzężonymi.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Wytycznych w zakresie realizacji przedsięwzięć 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 poziomy efektywności społecznej i efektywności zatrudnieniowej zostały określone przez Ministerstwo Rozwoju.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4314</TotalTime>
  <Words>1262</Words>
  <Application>Microsoft Office PowerPoint</Application>
  <PresentationFormat>Pokaz na ekranie (4:3)</PresentationFormat>
  <Paragraphs>172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673</cp:revision>
  <dcterms:created xsi:type="dcterms:W3CDTF">2015-04-20T12:46:14Z</dcterms:created>
  <dcterms:modified xsi:type="dcterms:W3CDTF">2017-02-06T11:10:26Z</dcterms:modified>
</cp:coreProperties>
</file>