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1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49" r:id="rId2"/>
    <p:sldMasterId id="2147483656" r:id="rId3"/>
    <p:sldMasterId id="2147483652" r:id="rId4"/>
    <p:sldMasterId id="2147483651" r:id="rId5"/>
    <p:sldMasterId id="2147483654" r:id="rId6"/>
    <p:sldMasterId id="2147483725" r:id="rId7"/>
    <p:sldMasterId id="2147483806" r:id="rId8"/>
    <p:sldMasterId id="2147483900" r:id="rId9"/>
    <p:sldMasterId id="2147483912" r:id="rId10"/>
    <p:sldMasterId id="2147483926" r:id="rId11"/>
    <p:sldMasterId id="2147483938" r:id="rId12"/>
  </p:sldMasterIdLst>
  <p:notesMasterIdLst>
    <p:notesMasterId r:id="rId50"/>
  </p:notesMasterIdLst>
  <p:handoutMasterIdLst>
    <p:handoutMasterId r:id="rId51"/>
  </p:handoutMasterIdLst>
  <p:sldIdLst>
    <p:sldId id="714" r:id="rId13"/>
    <p:sldId id="726" r:id="rId14"/>
    <p:sldId id="701" r:id="rId15"/>
    <p:sldId id="731" r:id="rId16"/>
    <p:sldId id="708" r:id="rId17"/>
    <p:sldId id="707" r:id="rId18"/>
    <p:sldId id="710" r:id="rId19"/>
    <p:sldId id="712" r:id="rId20"/>
    <p:sldId id="724" r:id="rId21"/>
    <p:sldId id="744" r:id="rId22"/>
    <p:sldId id="745" r:id="rId23"/>
    <p:sldId id="753" r:id="rId24"/>
    <p:sldId id="763" r:id="rId25"/>
    <p:sldId id="764" r:id="rId26"/>
    <p:sldId id="765" r:id="rId27"/>
    <p:sldId id="766" r:id="rId28"/>
    <p:sldId id="715" r:id="rId29"/>
    <p:sldId id="730" r:id="rId30"/>
    <p:sldId id="734" r:id="rId31"/>
    <p:sldId id="762" r:id="rId32"/>
    <p:sldId id="716" r:id="rId33"/>
    <p:sldId id="751" r:id="rId34"/>
    <p:sldId id="756" r:id="rId35"/>
    <p:sldId id="757" r:id="rId36"/>
    <p:sldId id="748" r:id="rId37"/>
    <p:sldId id="758" r:id="rId38"/>
    <p:sldId id="752" r:id="rId39"/>
    <p:sldId id="759" r:id="rId40"/>
    <p:sldId id="750" r:id="rId41"/>
    <p:sldId id="761" r:id="rId42"/>
    <p:sldId id="760" r:id="rId43"/>
    <p:sldId id="746" r:id="rId44"/>
    <p:sldId id="728" r:id="rId45"/>
    <p:sldId id="697" r:id="rId46"/>
    <p:sldId id="698" r:id="rId47"/>
    <p:sldId id="700" r:id="rId48"/>
    <p:sldId id="706" r:id="rId49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73">
          <p15:clr>
            <a:srgbClr val="A4A3A4"/>
          </p15:clr>
        </p15:guide>
        <p15:guide id="2" pos="28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ijałkowski Maciej" initials="FM" lastIdx="8" clrIdx="0"/>
  <p:cmAuthor id="1" name="Tomasz Wolpe" initials="TW" lastIdx="14" clrIdx="1">
    <p:extLst/>
  </p:cmAuthor>
  <p:cmAuthor id="2" name="Ziółkowski Piotr" initials="ZP" lastIdx="5" clrIdx="2">
    <p:extLst/>
  </p:cmAuthor>
  <p:cmAuthor id="3" name="Siedliska Dorota" initials="SD" lastIdx="2" clrIdx="3">
    <p:extLst/>
  </p:cmAuthor>
  <p:cmAuthor id="4" name="Kucińska Małgorzata" initials="KM" lastIdx="11" clrIdx="4">
    <p:extLst/>
  </p:cmAuthor>
  <p:cmAuthor id="5" name="Bobruk Piotr" initials="BP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99CC"/>
    <a:srgbClr val="FF3300"/>
    <a:srgbClr val="008000"/>
    <a:srgbClr val="0000CC"/>
    <a:srgbClr val="005000"/>
    <a:srgbClr val="797979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yl pośredni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Styl ciemny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Styl ciemny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62" autoAdjust="0"/>
    <p:restoredTop sz="87373" autoAdjust="0"/>
  </p:normalViewPr>
  <p:slideViewPr>
    <p:cSldViewPr snapToObjects="1">
      <p:cViewPr varScale="1">
        <p:scale>
          <a:sx n="65" d="100"/>
          <a:sy n="65" d="100"/>
        </p:scale>
        <p:origin x="1422" y="66"/>
      </p:cViewPr>
      <p:guideLst>
        <p:guide orient="horz" pos="2273"/>
        <p:guide pos="2852"/>
      </p:guideLst>
    </p:cSldViewPr>
  </p:slideViewPr>
  <p:outlineViewPr>
    <p:cViewPr>
      <p:scale>
        <a:sx n="33" d="100"/>
        <a:sy n="33" d="100"/>
      </p:scale>
      <p:origin x="0" y="172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2" d="100"/>
          <a:sy n="62" d="100"/>
        </p:scale>
        <p:origin x="-3354" y="-84"/>
      </p:cViewPr>
      <p:guideLst>
        <p:guide orient="horz" pos="3127"/>
        <p:guide pos="214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731" eaLnBrk="1" hangingPunct="1">
              <a:spcBef>
                <a:spcPct val="0"/>
              </a:spcBef>
              <a:buFontTx/>
              <a:buNone/>
              <a:defRPr sz="1300" b="0" baseline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731" eaLnBrk="1" hangingPunct="1">
              <a:spcBef>
                <a:spcPct val="0"/>
              </a:spcBef>
              <a:buFontTx/>
              <a:buNone/>
              <a:defRPr sz="1300" b="0" baseline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235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731" eaLnBrk="1" hangingPunct="1">
              <a:spcBef>
                <a:spcPct val="0"/>
              </a:spcBef>
              <a:buFontTx/>
              <a:buNone/>
              <a:defRPr sz="1300" b="0" baseline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235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731" eaLnBrk="1" hangingPunct="1">
              <a:spcBef>
                <a:spcPct val="0"/>
              </a:spcBef>
              <a:buFontTx/>
              <a:buNone/>
              <a:defRPr sz="1300" b="0" baseline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591176D-2DEF-4E0A-8EE8-BD2EC1EA8A1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34691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731" eaLnBrk="1" hangingPunct="1">
              <a:spcBef>
                <a:spcPct val="0"/>
              </a:spcBef>
              <a:buFontTx/>
              <a:buNone/>
              <a:defRPr sz="1300" b="0" baseline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731" eaLnBrk="1" hangingPunct="1">
              <a:spcBef>
                <a:spcPct val="0"/>
              </a:spcBef>
              <a:buFontTx/>
              <a:buNone/>
              <a:defRPr sz="1300" b="0" baseline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55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noProof="0"/>
              <a:t>Kliknij, aby edytować style wzorca tekstu</a:t>
            </a:r>
          </a:p>
          <a:p>
            <a:pPr lvl="1"/>
            <a:r>
              <a:rPr lang="pl-PL" altLang="pl-PL" noProof="0"/>
              <a:t>Drugi poziom</a:t>
            </a:r>
          </a:p>
          <a:p>
            <a:pPr lvl="2"/>
            <a:r>
              <a:rPr lang="pl-PL" altLang="pl-PL" noProof="0"/>
              <a:t>Trzeci poziom</a:t>
            </a:r>
          </a:p>
          <a:p>
            <a:pPr lvl="3"/>
            <a:r>
              <a:rPr lang="pl-PL" altLang="pl-PL" noProof="0"/>
              <a:t>Czwarty poziom</a:t>
            </a:r>
          </a:p>
          <a:p>
            <a:pPr lvl="4"/>
            <a:r>
              <a:rPr lang="pl-PL" altLang="pl-PL" noProof="0"/>
              <a:t>Piąty poziom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731" eaLnBrk="1" hangingPunct="1">
              <a:spcBef>
                <a:spcPct val="0"/>
              </a:spcBef>
              <a:buFontTx/>
              <a:buNone/>
              <a:defRPr sz="1300" b="0" baseline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731" eaLnBrk="1" hangingPunct="1">
              <a:spcBef>
                <a:spcPct val="0"/>
              </a:spcBef>
              <a:buFontTx/>
              <a:buNone/>
              <a:defRPr sz="1300" b="0" baseline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42B5ABD-C6DF-44E9-860B-6935725034B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670360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2B5ABD-C6DF-44E9-860B-6935725034B4}" type="slidenum">
              <a:rPr lang="pl-PL" altLang="pl-PL" smtClean="0"/>
              <a:pPr>
                <a:defRPr/>
              </a:pPr>
              <a:t>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99600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5F8AEF-13BD-41A5-B9D1-14F05E5E49BD}" type="slidenum">
              <a:rPr lang="pl-PL" altLang="pl-PL" smtClean="0"/>
              <a:pPr>
                <a:defRPr/>
              </a:pPr>
              <a:t>13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40447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5F8AEF-13BD-41A5-B9D1-14F05E5E49BD}" type="slidenum">
              <a:rPr lang="pl-PL" altLang="pl-PL" smtClean="0"/>
              <a:pPr>
                <a:defRPr/>
              </a:pPr>
              <a:t>14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56708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5F8AEF-13BD-41A5-B9D1-14F05E5E49BD}" type="slidenum">
              <a:rPr lang="pl-PL" altLang="pl-PL" smtClean="0"/>
              <a:pPr>
                <a:defRPr/>
              </a:pPr>
              <a:t>15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29871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5F8AEF-13BD-41A5-B9D1-14F05E5E49BD}" type="slidenum">
              <a:rPr lang="pl-PL" altLang="pl-PL" smtClean="0"/>
              <a:pPr>
                <a:defRPr/>
              </a:pPr>
              <a:t>16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52524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5F8AEF-13BD-41A5-B9D1-14F05E5E49BD}" type="slidenum">
              <a:rPr lang="pl-PL" altLang="pl-PL" smtClean="0"/>
              <a:pPr>
                <a:defRPr/>
              </a:pPr>
              <a:t>17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530823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5F8AEF-13BD-41A5-B9D1-14F05E5E49BD}" type="slidenum">
              <a:rPr lang="pl-PL" altLang="pl-PL" smtClean="0"/>
              <a:pPr>
                <a:defRPr/>
              </a:pPr>
              <a:t>18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0814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5F8AEF-13BD-41A5-B9D1-14F05E5E49BD}" type="slidenum">
              <a:rPr lang="pl-PL" altLang="pl-PL" smtClean="0"/>
              <a:pPr>
                <a:defRPr/>
              </a:pPr>
              <a:t>19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709848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5F8AEF-13BD-41A5-B9D1-14F05E5E49BD}" type="slidenum">
              <a:rPr lang="pl-PL" altLang="pl-PL" smtClean="0"/>
              <a:pPr>
                <a:defRPr/>
              </a:pPr>
              <a:t>21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955927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5F8AEF-13BD-41A5-B9D1-14F05E5E49BD}" type="slidenum">
              <a:rPr lang="pl-PL" altLang="pl-PL" smtClean="0"/>
              <a:pPr>
                <a:defRPr/>
              </a:pPr>
              <a:t>22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969976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5F8AEF-13BD-41A5-B9D1-14F05E5E49BD}" type="slidenum">
              <a:rPr lang="pl-PL" altLang="pl-PL" smtClean="0"/>
              <a:pPr>
                <a:defRPr/>
              </a:pPr>
              <a:t>23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01127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2B5ABD-C6DF-44E9-860B-6935725034B4}" type="slidenum">
              <a:rPr lang="pl-PL" altLang="pl-PL" smtClean="0"/>
              <a:pPr>
                <a:defRPr/>
              </a:pPr>
              <a:t>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198556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5F8AEF-13BD-41A5-B9D1-14F05E5E49BD}" type="slidenum">
              <a:rPr lang="pl-PL" altLang="pl-PL" smtClean="0"/>
              <a:pPr>
                <a:defRPr/>
              </a:pPr>
              <a:t>24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832165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5F8AEF-13BD-41A5-B9D1-14F05E5E49BD}" type="slidenum">
              <a:rPr lang="pl-PL" altLang="pl-PL" smtClean="0"/>
              <a:pPr>
                <a:defRPr/>
              </a:pPr>
              <a:t>25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716628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5F8AEF-13BD-41A5-B9D1-14F05E5E49BD}" type="slidenum">
              <a:rPr lang="pl-PL" altLang="pl-PL" smtClean="0"/>
              <a:pPr>
                <a:defRPr/>
              </a:pPr>
              <a:t>26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06349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5F8AEF-13BD-41A5-B9D1-14F05E5E49BD}" type="slidenum">
              <a:rPr lang="pl-PL" altLang="pl-PL" smtClean="0"/>
              <a:pPr>
                <a:defRPr/>
              </a:pPr>
              <a:t>27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076275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5F8AEF-13BD-41A5-B9D1-14F05E5E49BD}" type="slidenum">
              <a:rPr lang="pl-PL" altLang="pl-PL" smtClean="0"/>
              <a:pPr>
                <a:defRPr/>
              </a:pPr>
              <a:t>28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019058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5F8AEF-13BD-41A5-B9D1-14F05E5E49BD}" type="slidenum">
              <a:rPr lang="pl-PL" altLang="pl-PL" smtClean="0"/>
              <a:pPr>
                <a:defRPr/>
              </a:pPr>
              <a:t>29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289600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5F8AEF-13BD-41A5-B9D1-14F05E5E49BD}" type="slidenum">
              <a:rPr lang="pl-PL" altLang="pl-PL" smtClean="0"/>
              <a:pPr>
                <a:defRPr/>
              </a:pPr>
              <a:t>30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759583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5F8AEF-13BD-41A5-B9D1-14F05E5E49BD}" type="slidenum">
              <a:rPr lang="pl-PL" altLang="pl-PL" smtClean="0"/>
              <a:pPr>
                <a:defRPr/>
              </a:pPr>
              <a:t>31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739143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5F8AEF-13BD-41A5-B9D1-14F05E5E49BD}" type="slidenum">
              <a:rPr lang="pl-PL" altLang="pl-PL" smtClean="0"/>
              <a:pPr>
                <a:defRPr/>
              </a:pPr>
              <a:t>33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938829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2B5ABD-C6DF-44E9-860B-6935725034B4}" type="slidenum">
              <a:rPr lang="pl-PL" altLang="pl-PL" smtClean="0"/>
              <a:pPr>
                <a:defRPr/>
              </a:pPr>
              <a:t>34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37995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2B5ABD-C6DF-44E9-860B-6935725034B4}" type="slidenum">
              <a:rPr lang="pl-PL" altLang="pl-PL" smtClean="0"/>
              <a:pPr>
                <a:defRPr/>
              </a:pPr>
              <a:t>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693628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2B5ABD-C6DF-44E9-860B-6935725034B4}" type="slidenum">
              <a:rPr lang="pl-PL" altLang="pl-PL" smtClean="0"/>
              <a:pPr>
                <a:defRPr/>
              </a:pPr>
              <a:t>35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507825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2B5ABD-C6DF-44E9-860B-6935725034B4}" type="slidenum">
              <a:rPr lang="pl-PL" altLang="pl-PL" smtClean="0"/>
              <a:pPr>
                <a:defRPr/>
              </a:pPr>
              <a:t>36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885177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5F8AEF-13BD-41A5-B9D1-14F05E5E49BD}" type="slidenum">
              <a:rPr lang="pl-PL" altLang="pl-PL" smtClean="0"/>
              <a:pPr>
                <a:defRPr/>
              </a:pPr>
              <a:t>37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13561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2B5ABD-C6DF-44E9-860B-6935725034B4}" type="slidenum">
              <a:rPr lang="pl-PL" altLang="pl-PL" smtClean="0"/>
              <a:pPr>
                <a:defRPr/>
              </a:pPr>
              <a:t>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47578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2B5ABD-C6DF-44E9-860B-6935725034B4}" type="slidenum">
              <a:rPr lang="pl-PL" altLang="pl-PL" smtClean="0"/>
              <a:pPr>
                <a:defRPr/>
              </a:pPr>
              <a:t>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75392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2B5ABD-C6DF-44E9-860B-6935725034B4}" type="slidenum">
              <a:rPr lang="pl-PL" altLang="pl-PL" smtClean="0"/>
              <a:pPr>
                <a:defRPr/>
              </a:pPr>
              <a:t>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16864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2B5ABD-C6DF-44E9-860B-6935725034B4}" type="slidenum">
              <a:rPr lang="pl-PL" altLang="pl-PL" smtClean="0"/>
              <a:pPr>
                <a:defRPr/>
              </a:pPr>
              <a:t>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33455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2B5ABD-C6DF-44E9-860B-6935725034B4}" type="slidenum">
              <a:rPr lang="pl-PL" altLang="pl-PL" smtClean="0"/>
              <a:pPr>
                <a:defRPr/>
              </a:pPr>
              <a:t>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07576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2B5ABD-C6DF-44E9-860B-6935725034B4}" type="slidenum">
              <a:rPr lang="pl-PL" altLang="pl-PL" smtClean="0"/>
              <a:pPr>
                <a:defRPr/>
              </a:pPr>
              <a:t>11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97405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pl-PL" noProof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AA127-128A-456E-B67F-670C12FD09C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E1A31-9899-4089-863E-055D657D2A4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1C399-BB68-4506-837B-F923E95305B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08699-058E-45EB-AA53-EC06B9C07DC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1C9C6-86ED-4D47-AEE5-79813AD882D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E3F57-90DD-4DCF-BFF1-89E0112D31F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9A45F-04A7-4DD9-B7F2-0A394A3EA2B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46A2C-FC17-4744-B7E6-D4BCA47AD25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C1F81-2237-4676-B6CE-1DE98C6B6E5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F8939-1B26-4088-AEE7-EEB2AAF6D53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9936E-470E-4F58-A4B5-6863F959D8D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pl-PL" noProof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pl-PL" noProof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pl-PL" noProof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image" Target="../media/image2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4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4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48" r:id="rId2"/>
    <p:sldLayoutId id="2147483947" r:id="rId3"/>
    <p:sldLayoutId id="2147483946" r:id="rId4"/>
    <p:sldLayoutId id="2147483945" r:id="rId5"/>
    <p:sldLayoutId id="2147483944" r:id="rId6"/>
    <p:sldLayoutId id="2147483943" r:id="rId7"/>
    <p:sldLayoutId id="2147483942" r:id="rId8"/>
    <p:sldLayoutId id="2147483941" r:id="rId9"/>
    <p:sldLayoutId id="2147483940" r:id="rId10"/>
    <p:sldLayoutId id="21474839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ChangeArrowheads="1"/>
          </p:cNvSpPr>
          <p:nvPr userDrawn="1"/>
        </p:nvSpPr>
        <p:spPr bwMode="auto">
          <a:xfrm>
            <a:off x="8748713" y="0"/>
            <a:ext cx="395287" cy="458152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pl-PL" altLang="pl-PL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099" name="Rectangle 9"/>
          <p:cNvSpPr>
            <a:spLocks noChangeArrowheads="1"/>
          </p:cNvSpPr>
          <p:nvPr userDrawn="1"/>
        </p:nvSpPr>
        <p:spPr bwMode="auto">
          <a:xfrm>
            <a:off x="8748713" y="4581525"/>
            <a:ext cx="395287" cy="2276475"/>
          </a:xfrm>
          <a:prstGeom prst="rect">
            <a:avLst/>
          </a:prstGeom>
          <a:solidFill>
            <a:srgbClr val="CC3333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pl-PL" altLang="pl-PL" b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116740" name="Picture 10"/>
          <p:cNvPicPr>
            <a:picLocks noChangeArrowheads="1"/>
          </p:cNvPicPr>
          <p:nvPr userDrawn="1"/>
        </p:nvPicPr>
        <p:blipFill>
          <a:blip r:embed="rId15" cstate="print"/>
          <a:srcRect r="70831"/>
          <a:stretch>
            <a:fillRect/>
          </a:stretch>
        </p:blipFill>
        <p:spPr bwMode="auto">
          <a:xfrm>
            <a:off x="0" y="0"/>
            <a:ext cx="1323975" cy="180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4" r:id="rId2"/>
    <p:sldLayoutId id="2147484053" r:id="rId3"/>
    <p:sldLayoutId id="2147484052" r:id="rId4"/>
    <p:sldLayoutId id="2147484051" r:id="rId5"/>
    <p:sldLayoutId id="2147484050" r:id="rId6"/>
    <p:sldLayoutId id="2147484049" r:id="rId7"/>
    <p:sldLayoutId id="2147484048" r:id="rId8"/>
    <p:sldLayoutId id="2147484047" r:id="rId9"/>
    <p:sldLayoutId id="2147484046" r:id="rId10"/>
    <p:sldLayoutId id="2147484045" r:id="rId11"/>
    <p:sldLayoutId id="2147484044" r:id="rId12"/>
    <p:sldLayoutId id="214748404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ChangeArrowheads="1"/>
          </p:cNvSpPr>
          <p:nvPr userDrawn="1"/>
        </p:nvSpPr>
        <p:spPr bwMode="auto">
          <a:xfrm>
            <a:off x="0" y="4581525"/>
            <a:ext cx="9144000" cy="2276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altLang="pl-PL" sz="1400" b="0" baseline="-25000">
              <a:solidFill>
                <a:srgbClr val="000000"/>
              </a:solidFill>
              <a:cs typeface="+mn-cs"/>
            </a:endParaRPr>
          </a:p>
        </p:txBody>
      </p:sp>
      <p:sp>
        <p:nvSpPr>
          <p:cNvPr id="9219" name="Rectangle 11"/>
          <p:cNvSpPr>
            <a:spLocks noChangeArrowheads="1"/>
          </p:cNvSpPr>
          <p:nvPr userDrawn="1"/>
        </p:nvSpPr>
        <p:spPr bwMode="auto">
          <a:xfrm>
            <a:off x="8748713" y="0"/>
            <a:ext cx="395287" cy="458152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altLang="pl-PL" sz="1400" b="0" baseline="-25000">
              <a:solidFill>
                <a:srgbClr val="000000"/>
              </a:solidFill>
              <a:cs typeface="+mn-cs"/>
            </a:endParaRPr>
          </a:p>
        </p:txBody>
      </p:sp>
      <p:sp>
        <p:nvSpPr>
          <p:cNvPr id="9220" name="Rectangle 12"/>
          <p:cNvSpPr>
            <a:spLocks noChangeArrowheads="1"/>
          </p:cNvSpPr>
          <p:nvPr userDrawn="1"/>
        </p:nvSpPr>
        <p:spPr bwMode="auto">
          <a:xfrm>
            <a:off x="8748713" y="4581525"/>
            <a:ext cx="395287" cy="2276475"/>
          </a:xfrm>
          <a:prstGeom prst="rect">
            <a:avLst/>
          </a:prstGeom>
          <a:solidFill>
            <a:srgbClr val="CC3333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altLang="pl-PL" sz="1400" b="0" baseline="-25000">
              <a:solidFill>
                <a:srgbClr val="000000"/>
              </a:solidFill>
              <a:cs typeface="+mn-cs"/>
            </a:endParaRPr>
          </a:p>
        </p:txBody>
      </p:sp>
      <p:pic>
        <p:nvPicPr>
          <p:cNvPr id="131077" name="Picture 18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1925" y="6294438"/>
            <a:ext cx="3708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8" name="Picture 2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4733925"/>
            <a:ext cx="3519488" cy="140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1079" name="Picture 27" descr="x-black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1925" y="6210300"/>
            <a:ext cx="61198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5" r:id="rId2"/>
    <p:sldLayoutId id="2147484064" r:id="rId3"/>
    <p:sldLayoutId id="2147484063" r:id="rId4"/>
    <p:sldLayoutId id="2147484062" r:id="rId5"/>
    <p:sldLayoutId id="2147484061" r:id="rId6"/>
    <p:sldLayoutId id="2147484060" r:id="rId7"/>
    <p:sldLayoutId id="2147484059" r:id="rId8"/>
    <p:sldLayoutId id="2147484058" r:id="rId9"/>
    <p:sldLayoutId id="2147484057" r:id="rId10"/>
    <p:sldLayoutId id="21474840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9"/>
          <p:cNvSpPr>
            <a:spLocks noChangeArrowheads="1"/>
          </p:cNvSpPr>
          <p:nvPr userDrawn="1"/>
        </p:nvSpPr>
        <p:spPr bwMode="auto">
          <a:xfrm>
            <a:off x="0" y="4581525"/>
            <a:ext cx="9144000" cy="227647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 sz="1400" b="0" baseline="-25000">
              <a:solidFill>
                <a:srgbClr val="000000"/>
              </a:solidFill>
              <a:cs typeface="+mn-cs"/>
            </a:endParaRPr>
          </a:p>
        </p:txBody>
      </p:sp>
      <p:sp>
        <p:nvSpPr>
          <p:cNvPr id="12291" name="Rectangle 11"/>
          <p:cNvSpPr>
            <a:spLocks noChangeArrowheads="1"/>
          </p:cNvSpPr>
          <p:nvPr userDrawn="1"/>
        </p:nvSpPr>
        <p:spPr bwMode="auto">
          <a:xfrm>
            <a:off x="8748713" y="0"/>
            <a:ext cx="395287" cy="4581525"/>
          </a:xfrm>
          <a:prstGeom prst="rect">
            <a:avLst/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 sz="1400" b="0" baseline="-25000">
              <a:solidFill>
                <a:srgbClr val="000000"/>
              </a:solidFill>
              <a:cs typeface="+mn-cs"/>
            </a:endParaRPr>
          </a:p>
        </p:txBody>
      </p:sp>
      <p:sp>
        <p:nvSpPr>
          <p:cNvPr id="12292" name="Rectangle 12"/>
          <p:cNvSpPr>
            <a:spLocks noChangeArrowheads="1"/>
          </p:cNvSpPr>
          <p:nvPr userDrawn="1"/>
        </p:nvSpPr>
        <p:spPr bwMode="auto">
          <a:xfrm>
            <a:off x="8748713" y="4581525"/>
            <a:ext cx="395287" cy="2276475"/>
          </a:xfrm>
          <a:prstGeom prst="rect">
            <a:avLst/>
          </a:prstGeom>
          <a:solidFill>
            <a:srgbClr val="CC333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 sz="1400" b="0" baseline="-25000">
              <a:solidFill>
                <a:srgbClr val="000000"/>
              </a:solidFill>
              <a:cs typeface="+mn-cs"/>
            </a:endParaRPr>
          </a:p>
        </p:txBody>
      </p:sp>
      <p:pic>
        <p:nvPicPr>
          <p:cNvPr id="143365" name="Picture 18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1925" y="6294438"/>
            <a:ext cx="3708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6" name="Picture 2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4733925"/>
            <a:ext cx="3519488" cy="140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3367" name="Picture 27" descr="x-black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1925" y="6210300"/>
            <a:ext cx="61198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6" r:id="rId2"/>
    <p:sldLayoutId id="2147484075" r:id="rId3"/>
    <p:sldLayoutId id="2147484074" r:id="rId4"/>
    <p:sldLayoutId id="2147484073" r:id="rId5"/>
    <p:sldLayoutId id="2147484072" r:id="rId6"/>
    <p:sldLayoutId id="2147484071" r:id="rId7"/>
    <p:sldLayoutId id="2147484070" r:id="rId8"/>
    <p:sldLayoutId id="2147484069" r:id="rId9"/>
    <p:sldLayoutId id="2147484068" r:id="rId10"/>
    <p:sldLayoutId id="21474840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ChangeArrowheads="1"/>
          </p:cNvSpPr>
          <p:nvPr userDrawn="1"/>
        </p:nvSpPr>
        <p:spPr bwMode="auto">
          <a:xfrm>
            <a:off x="0" y="4581525"/>
            <a:ext cx="9144000" cy="2276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pl-PL" altLang="pl-PL" b="0">
              <a:cs typeface="+mn-cs"/>
            </a:endParaRPr>
          </a:p>
        </p:txBody>
      </p:sp>
      <p:sp>
        <p:nvSpPr>
          <p:cNvPr id="2051" name="Rectangle 11"/>
          <p:cNvSpPr>
            <a:spLocks noChangeArrowheads="1"/>
          </p:cNvSpPr>
          <p:nvPr userDrawn="1"/>
        </p:nvSpPr>
        <p:spPr bwMode="auto">
          <a:xfrm>
            <a:off x="8748713" y="0"/>
            <a:ext cx="395287" cy="458152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pl-PL" altLang="pl-PL" b="0">
              <a:cs typeface="+mn-cs"/>
            </a:endParaRPr>
          </a:p>
        </p:txBody>
      </p:sp>
      <p:sp>
        <p:nvSpPr>
          <p:cNvPr id="2052" name="Rectangle 12"/>
          <p:cNvSpPr>
            <a:spLocks noChangeArrowheads="1"/>
          </p:cNvSpPr>
          <p:nvPr userDrawn="1"/>
        </p:nvSpPr>
        <p:spPr bwMode="auto">
          <a:xfrm>
            <a:off x="8748713" y="4581525"/>
            <a:ext cx="395287" cy="2276475"/>
          </a:xfrm>
          <a:prstGeom prst="rect">
            <a:avLst/>
          </a:prstGeom>
          <a:solidFill>
            <a:srgbClr val="CC3333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pl-PL" altLang="pl-PL" b="0">
              <a:cs typeface="+mn-cs"/>
            </a:endParaRPr>
          </a:p>
        </p:txBody>
      </p:sp>
      <p:pic>
        <p:nvPicPr>
          <p:cNvPr id="13317" name="Picture 18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1925" y="6294438"/>
            <a:ext cx="3708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4733925"/>
            <a:ext cx="3519488" cy="140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319" name="Picture 23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98863" y="6302375"/>
            <a:ext cx="3465512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59" r:id="rId2"/>
    <p:sldLayoutId id="2147483958" r:id="rId3"/>
    <p:sldLayoutId id="2147483957" r:id="rId4"/>
    <p:sldLayoutId id="2147483956" r:id="rId5"/>
    <p:sldLayoutId id="2147483955" r:id="rId6"/>
    <p:sldLayoutId id="2147483954" r:id="rId7"/>
    <p:sldLayoutId id="2147483953" r:id="rId8"/>
    <p:sldLayoutId id="2147483952" r:id="rId9"/>
    <p:sldLayoutId id="2147483951" r:id="rId10"/>
    <p:sldLayoutId id="21474839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 b="0" baseline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 b="0" baseline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400" b="0" baseline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6630A59-A8AA-4B79-83E8-19CD12B1F2B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pic>
        <p:nvPicPr>
          <p:cNvPr id="25607" name="Picture 7"/>
          <p:cNvPicPr>
            <a:picLocks noChangeArrowheads="1"/>
          </p:cNvPicPr>
          <p:nvPr userDrawn="1"/>
        </p:nvPicPr>
        <p:blipFill>
          <a:blip r:embed="rId13" cstate="print"/>
          <a:srcRect r="70831"/>
          <a:stretch>
            <a:fillRect/>
          </a:stretch>
        </p:blipFill>
        <p:spPr bwMode="auto">
          <a:xfrm>
            <a:off x="0" y="0"/>
            <a:ext cx="1323975" cy="180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0" r:id="rId2"/>
    <p:sldLayoutId id="2147483969" r:id="rId3"/>
    <p:sldLayoutId id="2147483968" r:id="rId4"/>
    <p:sldLayoutId id="2147483967" r:id="rId5"/>
    <p:sldLayoutId id="2147483966" r:id="rId6"/>
    <p:sldLayoutId id="2147483965" r:id="rId7"/>
    <p:sldLayoutId id="2147483964" r:id="rId8"/>
    <p:sldLayoutId id="2147483963" r:id="rId9"/>
    <p:sldLayoutId id="2147483962" r:id="rId10"/>
    <p:sldLayoutId id="21474839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ChangeArrowheads="1"/>
          </p:cNvSpPr>
          <p:nvPr userDrawn="1"/>
        </p:nvSpPr>
        <p:spPr bwMode="auto">
          <a:xfrm>
            <a:off x="8748713" y="0"/>
            <a:ext cx="395287" cy="458152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pl-PL" altLang="pl-PL" b="0">
              <a:cs typeface="+mn-cs"/>
            </a:endParaRPr>
          </a:p>
        </p:txBody>
      </p:sp>
      <p:sp>
        <p:nvSpPr>
          <p:cNvPr id="4099" name="Rectangle 9"/>
          <p:cNvSpPr>
            <a:spLocks noChangeArrowheads="1"/>
          </p:cNvSpPr>
          <p:nvPr userDrawn="1"/>
        </p:nvSpPr>
        <p:spPr bwMode="auto">
          <a:xfrm>
            <a:off x="8748713" y="4581525"/>
            <a:ext cx="395287" cy="2276475"/>
          </a:xfrm>
          <a:prstGeom prst="rect">
            <a:avLst/>
          </a:prstGeom>
          <a:solidFill>
            <a:srgbClr val="CC3333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pl-PL" altLang="pl-PL" b="0">
              <a:cs typeface="+mn-cs"/>
            </a:endParaRPr>
          </a:p>
        </p:txBody>
      </p:sp>
      <p:pic>
        <p:nvPicPr>
          <p:cNvPr id="37892" name="Picture 10"/>
          <p:cNvPicPr>
            <a:picLocks noChangeArrowheads="1"/>
          </p:cNvPicPr>
          <p:nvPr userDrawn="1"/>
        </p:nvPicPr>
        <p:blipFill>
          <a:blip r:embed="rId15" cstate="print"/>
          <a:srcRect r="70831"/>
          <a:stretch>
            <a:fillRect/>
          </a:stretch>
        </p:blipFill>
        <p:spPr bwMode="auto">
          <a:xfrm>
            <a:off x="0" y="0"/>
            <a:ext cx="1323975" cy="180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3" r:id="rId2"/>
    <p:sldLayoutId id="2147483982" r:id="rId3"/>
    <p:sldLayoutId id="2147483981" r:id="rId4"/>
    <p:sldLayoutId id="2147483980" r:id="rId5"/>
    <p:sldLayoutId id="2147483979" r:id="rId6"/>
    <p:sldLayoutId id="2147483978" r:id="rId7"/>
    <p:sldLayoutId id="2147483977" r:id="rId8"/>
    <p:sldLayoutId id="2147483976" r:id="rId9"/>
    <p:sldLayoutId id="2147483975" r:id="rId10"/>
    <p:sldLayoutId id="2147483974" r:id="rId11"/>
    <p:sldLayoutId id="2147483973" r:id="rId12"/>
    <p:sldLayoutId id="214748397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ChangeArrowheads="1"/>
          </p:cNvSpPr>
          <p:nvPr userDrawn="1"/>
        </p:nvSpPr>
        <p:spPr bwMode="auto">
          <a:xfrm>
            <a:off x="8748713" y="0"/>
            <a:ext cx="395287" cy="458152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pl-PL" altLang="pl-PL" b="0">
              <a:cs typeface="+mn-cs"/>
            </a:endParaRPr>
          </a:p>
        </p:txBody>
      </p:sp>
      <p:sp>
        <p:nvSpPr>
          <p:cNvPr id="5123" name="Rectangle 12"/>
          <p:cNvSpPr>
            <a:spLocks noChangeArrowheads="1"/>
          </p:cNvSpPr>
          <p:nvPr userDrawn="1"/>
        </p:nvSpPr>
        <p:spPr bwMode="auto">
          <a:xfrm>
            <a:off x="8748713" y="4581525"/>
            <a:ext cx="395287" cy="2276475"/>
          </a:xfrm>
          <a:prstGeom prst="rect">
            <a:avLst/>
          </a:prstGeom>
          <a:solidFill>
            <a:srgbClr val="CC3333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pl-PL" altLang="pl-PL" b="0">
              <a:cs typeface="+mn-cs"/>
            </a:endParaRPr>
          </a:p>
        </p:txBody>
      </p:sp>
      <p:pic>
        <p:nvPicPr>
          <p:cNvPr id="52228" name="Picture 13"/>
          <p:cNvPicPr>
            <a:picLocks noChangeArrowheads="1"/>
          </p:cNvPicPr>
          <p:nvPr userDrawn="1"/>
        </p:nvPicPr>
        <p:blipFill>
          <a:blip r:embed="rId13" cstate="print"/>
          <a:srcRect r="70831"/>
          <a:stretch>
            <a:fillRect/>
          </a:stretch>
        </p:blipFill>
        <p:spPr bwMode="auto">
          <a:xfrm>
            <a:off x="0" y="0"/>
            <a:ext cx="1323975" cy="180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4" r:id="rId2"/>
    <p:sldLayoutId id="2147483993" r:id="rId3"/>
    <p:sldLayoutId id="2147483992" r:id="rId4"/>
    <p:sldLayoutId id="2147483991" r:id="rId5"/>
    <p:sldLayoutId id="2147483990" r:id="rId6"/>
    <p:sldLayoutId id="2147483989" r:id="rId7"/>
    <p:sldLayoutId id="2147483988" r:id="rId8"/>
    <p:sldLayoutId id="2147483987" r:id="rId9"/>
    <p:sldLayoutId id="2147483986" r:id="rId10"/>
    <p:sldLayoutId id="21474839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8" descr="DZIEKUJEMY_RGB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19250" y="2205038"/>
            <a:ext cx="575945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10"/>
          <p:cNvPicPr>
            <a:picLocks noChangeArrowheads="1"/>
          </p:cNvPicPr>
          <p:nvPr userDrawn="1"/>
        </p:nvPicPr>
        <p:blipFill>
          <a:blip r:embed="rId14" cstate="print"/>
          <a:srcRect r="70831"/>
          <a:stretch>
            <a:fillRect/>
          </a:stretch>
        </p:blipFill>
        <p:spPr bwMode="auto">
          <a:xfrm>
            <a:off x="7820025" y="5057775"/>
            <a:ext cx="1323975" cy="180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5" r:id="rId2"/>
    <p:sldLayoutId id="2147484004" r:id="rId3"/>
    <p:sldLayoutId id="2147484003" r:id="rId4"/>
    <p:sldLayoutId id="2147484002" r:id="rId5"/>
    <p:sldLayoutId id="2147484001" r:id="rId6"/>
    <p:sldLayoutId id="2147484000" r:id="rId7"/>
    <p:sldLayoutId id="2147483999" r:id="rId8"/>
    <p:sldLayoutId id="2147483998" r:id="rId9"/>
    <p:sldLayoutId id="2147483997" r:id="rId10"/>
    <p:sldLayoutId id="21474839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ChangeArrowheads="1"/>
          </p:cNvSpPr>
          <p:nvPr userDrawn="1"/>
        </p:nvSpPr>
        <p:spPr bwMode="auto">
          <a:xfrm>
            <a:off x="8748713" y="0"/>
            <a:ext cx="395287" cy="4581525"/>
          </a:xfrm>
          <a:prstGeom prst="rect">
            <a:avLst/>
          </a:prstGeom>
          <a:solidFill>
            <a:srgbClr val="FF990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 sz="3200" baseline="0">
              <a:solidFill>
                <a:srgbClr val="333399"/>
              </a:solidFill>
              <a:cs typeface="+mn-cs"/>
            </a:endParaRPr>
          </a:p>
        </p:txBody>
      </p:sp>
      <p:sp>
        <p:nvSpPr>
          <p:cNvPr id="7171" name="Rectangle 9"/>
          <p:cNvSpPr>
            <a:spLocks noChangeArrowheads="1"/>
          </p:cNvSpPr>
          <p:nvPr userDrawn="1"/>
        </p:nvSpPr>
        <p:spPr bwMode="auto">
          <a:xfrm>
            <a:off x="8748713" y="4581525"/>
            <a:ext cx="395287" cy="2276475"/>
          </a:xfrm>
          <a:prstGeom prst="rect">
            <a:avLst/>
          </a:prstGeom>
          <a:solidFill>
            <a:srgbClr val="CC3333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 sz="3200" baseline="0">
              <a:solidFill>
                <a:srgbClr val="333399"/>
              </a:solidFill>
              <a:cs typeface="+mn-cs"/>
            </a:endParaRPr>
          </a:p>
        </p:txBody>
      </p:sp>
      <p:pic>
        <p:nvPicPr>
          <p:cNvPr id="76804" name="Picture 10"/>
          <p:cNvPicPr>
            <a:picLocks noChangeArrowheads="1"/>
          </p:cNvPicPr>
          <p:nvPr userDrawn="1"/>
        </p:nvPicPr>
        <p:blipFill>
          <a:blip r:embed="rId14" cstate="print"/>
          <a:srcRect r="70831"/>
          <a:stretch>
            <a:fillRect/>
          </a:stretch>
        </p:blipFill>
        <p:spPr bwMode="auto">
          <a:xfrm>
            <a:off x="0" y="0"/>
            <a:ext cx="1323975" cy="180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7" r:id="rId2"/>
    <p:sldLayoutId id="2147484016" r:id="rId3"/>
    <p:sldLayoutId id="2147484015" r:id="rId4"/>
    <p:sldLayoutId id="2147484014" r:id="rId5"/>
    <p:sldLayoutId id="2147484013" r:id="rId6"/>
    <p:sldLayoutId id="2147484012" r:id="rId7"/>
    <p:sldLayoutId id="2147484011" r:id="rId8"/>
    <p:sldLayoutId id="2147484010" r:id="rId9"/>
    <p:sldLayoutId id="2147484009" r:id="rId10"/>
    <p:sldLayoutId id="2147484008" r:id="rId11"/>
    <p:sldLayoutId id="214748400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ChangeArrowheads="1"/>
          </p:cNvSpPr>
          <p:nvPr userDrawn="1"/>
        </p:nvSpPr>
        <p:spPr bwMode="auto">
          <a:xfrm>
            <a:off x="8748713" y="0"/>
            <a:ext cx="395287" cy="458152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pl-PL" altLang="pl-PL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099" name="Rectangle 9"/>
          <p:cNvSpPr>
            <a:spLocks noChangeArrowheads="1"/>
          </p:cNvSpPr>
          <p:nvPr userDrawn="1"/>
        </p:nvSpPr>
        <p:spPr bwMode="auto">
          <a:xfrm>
            <a:off x="8748713" y="4581525"/>
            <a:ext cx="395287" cy="2276475"/>
          </a:xfrm>
          <a:prstGeom prst="rect">
            <a:avLst/>
          </a:prstGeom>
          <a:solidFill>
            <a:srgbClr val="CC3333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pl-PL" altLang="pl-PL" b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90116" name="Picture 10"/>
          <p:cNvPicPr>
            <a:picLocks noChangeArrowheads="1"/>
          </p:cNvPicPr>
          <p:nvPr userDrawn="1"/>
        </p:nvPicPr>
        <p:blipFill>
          <a:blip r:embed="rId15" cstate="print"/>
          <a:srcRect r="70831"/>
          <a:stretch>
            <a:fillRect/>
          </a:stretch>
        </p:blipFill>
        <p:spPr bwMode="auto">
          <a:xfrm>
            <a:off x="0" y="0"/>
            <a:ext cx="1323975" cy="180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0" r:id="rId2"/>
    <p:sldLayoutId id="2147484029" r:id="rId3"/>
    <p:sldLayoutId id="2147484028" r:id="rId4"/>
    <p:sldLayoutId id="2147484027" r:id="rId5"/>
    <p:sldLayoutId id="2147484026" r:id="rId6"/>
    <p:sldLayoutId id="2147484025" r:id="rId7"/>
    <p:sldLayoutId id="2147484024" r:id="rId8"/>
    <p:sldLayoutId id="2147484023" r:id="rId9"/>
    <p:sldLayoutId id="2147484022" r:id="rId10"/>
    <p:sldLayoutId id="2147484021" r:id="rId11"/>
    <p:sldLayoutId id="2147484020" r:id="rId12"/>
    <p:sldLayoutId id="214748401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ChangeArrowheads="1"/>
          </p:cNvSpPr>
          <p:nvPr userDrawn="1"/>
        </p:nvSpPr>
        <p:spPr bwMode="auto">
          <a:xfrm>
            <a:off x="0" y="4581525"/>
            <a:ext cx="9144000" cy="227647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 sz="1400" b="0" baseline="-25000">
              <a:solidFill>
                <a:srgbClr val="000000"/>
              </a:solidFill>
              <a:cs typeface="+mn-cs"/>
            </a:endParaRPr>
          </a:p>
        </p:txBody>
      </p:sp>
      <p:sp>
        <p:nvSpPr>
          <p:cNvPr id="9219" name="Rectangle 11"/>
          <p:cNvSpPr>
            <a:spLocks noChangeArrowheads="1"/>
          </p:cNvSpPr>
          <p:nvPr userDrawn="1"/>
        </p:nvSpPr>
        <p:spPr bwMode="auto">
          <a:xfrm>
            <a:off x="8748713" y="0"/>
            <a:ext cx="395287" cy="4581525"/>
          </a:xfrm>
          <a:prstGeom prst="rect">
            <a:avLst/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 sz="1400" b="0" baseline="-25000">
              <a:solidFill>
                <a:srgbClr val="000000"/>
              </a:solidFill>
              <a:cs typeface="+mn-cs"/>
            </a:endParaRPr>
          </a:p>
        </p:txBody>
      </p:sp>
      <p:sp>
        <p:nvSpPr>
          <p:cNvPr id="9220" name="Rectangle 12"/>
          <p:cNvSpPr>
            <a:spLocks noChangeArrowheads="1"/>
          </p:cNvSpPr>
          <p:nvPr userDrawn="1"/>
        </p:nvSpPr>
        <p:spPr bwMode="auto">
          <a:xfrm>
            <a:off x="8748713" y="4581525"/>
            <a:ext cx="395287" cy="2276475"/>
          </a:xfrm>
          <a:prstGeom prst="rect">
            <a:avLst/>
          </a:prstGeom>
          <a:solidFill>
            <a:srgbClr val="CC333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 sz="1400" b="0" baseline="-25000">
              <a:solidFill>
                <a:srgbClr val="000000"/>
              </a:solidFill>
              <a:cs typeface="+mn-cs"/>
            </a:endParaRPr>
          </a:p>
        </p:txBody>
      </p:sp>
      <p:pic>
        <p:nvPicPr>
          <p:cNvPr id="104453" name="Picture 18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1925" y="6294438"/>
            <a:ext cx="3708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2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4733925"/>
            <a:ext cx="3519488" cy="140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4455" name="Picture 27" descr="x-black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1925" y="6210300"/>
            <a:ext cx="61198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1" r:id="rId2"/>
    <p:sldLayoutId id="2147484040" r:id="rId3"/>
    <p:sldLayoutId id="2147484039" r:id="rId4"/>
    <p:sldLayoutId id="2147484038" r:id="rId5"/>
    <p:sldLayoutId id="2147484037" r:id="rId6"/>
    <p:sldLayoutId id="2147484036" r:id="rId7"/>
    <p:sldLayoutId id="2147484035" r:id="rId8"/>
    <p:sldLayoutId id="2147484034" r:id="rId9"/>
    <p:sldLayoutId id="2147484033" r:id="rId10"/>
    <p:sldLayoutId id="21474840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9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zit@um.warszawa.pl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1"/>
          <p:cNvSpPr txBox="1">
            <a:spLocks noChangeArrowheads="1"/>
          </p:cNvSpPr>
          <p:nvPr/>
        </p:nvSpPr>
        <p:spPr bwMode="auto">
          <a:xfrm>
            <a:off x="3330542" y="4879115"/>
            <a:ext cx="5356368" cy="91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88900">
              <a:defRPr sz="1400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3200" dirty="0">
                <a:solidFill>
                  <a:schemeClr val="bg1"/>
                </a:solidFill>
              </a:rPr>
              <a:t>Zaangażowanie IP ZIT WOF </a:t>
            </a:r>
            <a:br>
              <a:rPr lang="pl-PL" altLang="pl-PL" sz="3200" dirty="0">
                <a:solidFill>
                  <a:schemeClr val="bg1"/>
                </a:solidFill>
              </a:rPr>
            </a:br>
            <a:r>
              <a:rPr lang="pl-PL" altLang="pl-PL" sz="3200" dirty="0">
                <a:solidFill>
                  <a:schemeClr val="bg1"/>
                </a:solidFill>
              </a:rPr>
              <a:t>we wdrażanie RPO WM 2014-2020</a:t>
            </a:r>
            <a:endParaRPr lang="pl-PL" altLang="pl-PL" sz="3200" baseline="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9219" name="Rectangle 34"/>
          <p:cNvSpPr>
            <a:spLocks noChangeArrowheads="1"/>
          </p:cNvSpPr>
          <p:nvPr/>
        </p:nvSpPr>
        <p:spPr bwMode="auto">
          <a:xfrm>
            <a:off x="-414338" y="-396875"/>
            <a:ext cx="9558338" cy="535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 b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9220" name="Picture 44" descr="Obszar Zintegrowanych Inwestycji Terytorialnych_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88" y="0"/>
            <a:ext cx="4868862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14"/>
          <p:cNvSpPr>
            <a:spLocks noChangeArrowheads="1"/>
          </p:cNvSpPr>
          <p:nvPr/>
        </p:nvSpPr>
        <p:spPr bwMode="auto">
          <a:xfrm>
            <a:off x="7075488" y="5527675"/>
            <a:ext cx="16573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b"/>
          <a:lstStyle>
            <a:lvl1pPr>
              <a:defRPr sz="1400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l-PL" altLang="pl-PL" sz="1600" b="0" dirty="0">
                <a:solidFill>
                  <a:srgbClr val="FFFFFF"/>
                </a:solidFill>
                <a:cs typeface="+mn-cs"/>
              </a:rPr>
              <a:t>Warszawa  13.01.2017 r. </a:t>
            </a:r>
          </a:p>
        </p:txBody>
      </p:sp>
      <p:grpSp>
        <p:nvGrpSpPr>
          <p:cNvPr id="9222" name="Grupa 3"/>
          <p:cNvGrpSpPr>
            <a:grpSpLocks/>
          </p:cNvGrpSpPr>
          <p:nvPr/>
        </p:nvGrpSpPr>
        <p:grpSpPr bwMode="auto">
          <a:xfrm>
            <a:off x="0" y="6196013"/>
            <a:ext cx="8758238" cy="827087"/>
            <a:chOff x="0" y="6195938"/>
            <a:chExt cx="8758238" cy="827547"/>
          </a:xfrm>
        </p:grpSpPr>
        <p:sp>
          <p:nvSpPr>
            <p:cNvPr id="9223" name="Prostokąt 2"/>
            <p:cNvSpPr>
              <a:spLocks noChangeArrowheads="1"/>
            </p:cNvSpPr>
            <p:nvPr/>
          </p:nvSpPr>
          <p:spPr bwMode="auto">
            <a:xfrm>
              <a:off x="0" y="6195938"/>
              <a:ext cx="8758238" cy="6620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88900">
                <a:defRPr sz="1400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l-PL" altLang="pl-PL" b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9224" name="Group 10"/>
            <p:cNvGrpSpPr>
              <a:grpSpLocks/>
            </p:cNvGrpSpPr>
            <p:nvPr/>
          </p:nvGrpSpPr>
          <p:grpSpPr bwMode="auto">
            <a:xfrm>
              <a:off x="674726" y="6197985"/>
              <a:ext cx="7239000" cy="825500"/>
              <a:chOff x="480" y="1584"/>
              <a:chExt cx="4560" cy="520"/>
            </a:xfrm>
          </p:grpSpPr>
          <p:pic>
            <p:nvPicPr>
              <p:cNvPr id="9225" name="Obraz 1" descr="Logotyp RPO WM 2014-2020 (bezbarwne tło) (3)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2386"/>
              <a:stretch>
                <a:fillRect/>
              </a:stretch>
            </p:blipFill>
            <p:spPr bwMode="auto">
              <a:xfrm>
                <a:off x="480" y="1584"/>
                <a:ext cx="978" cy="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26" name="Obraz 1" descr="Logotyp RPO WM 2014-2020 (bezbarwne tło) (3)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590"/>
              <a:stretch>
                <a:fillRect/>
              </a:stretch>
            </p:blipFill>
            <p:spPr bwMode="auto">
              <a:xfrm>
                <a:off x="3792" y="1584"/>
                <a:ext cx="1248" cy="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27" name="Obraz 1" descr="Logotyp RPO WM 2014-2020 (bezbarwne tło) (3)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829" t="7381" r="28954"/>
              <a:stretch>
                <a:fillRect/>
              </a:stretch>
            </p:blipFill>
            <p:spPr bwMode="auto">
              <a:xfrm>
                <a:off x="1248" y="1632"/>
                <a:ext cx="1704" cy="4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28" name="Picture 8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680"/>
                <a:ext cx="912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6203596" y="6189663"/>
            <a:ext cx="2951820" cy="30995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pl-PL" sz="1400" dirty="0">
                <a:solidFill>
                  <a:schemeClr val="bg1"/>
                </a:solidFill>
              </a:rPr>
              <a:t>Warszawa 16 grudnia 2016 r.</a:t>
            </a:r>
          </a:p>
        </p:txBody>
      </p:sp>
    </p:spTree>
    <p:extLst>
      <p:ext uri="{BB962C8B-B14F-4D97-AF65-F5344CB8AC3E}">
        <p14:creationId xmlns:p14="http://schemas.microsoft.com/office/powerpoint/2010/main" val="157033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spect="1" noChangeArrowheads="1"/>
          </p:cNvSpPr>
          <p:nvPr/>
        </p:nvSpPr>
        <p:spPr bwMode="auto">
          <a:xfrm>
            <a:off x="2141730" y="279400"/>
            <a:ext cx="6478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l-PL" altLang="pl-PL" sz="2000" dirty="0">
                <a:solidFill>
                  <a:schemeClr val="accent2"/>
                </a:solidFill>
              </a:rPr>
              <a:t>Zadania gminnych koordynatorów ZIT</a:t>
            </a:r>
          </a:p>
        </p:txBody>
      </p:sp>
      <p:sp>
        <p:nvSpPr>
          <p:cNvPr id="5" name="Symbol zastępczy zawartości 5"/>
          <p:cNvSpPr>
            <a:spLocks noGrp="1"/>
          </p:cNvSpPr>
          <p:nvPr>
            <p:ph idx="4294967295"/>
          </p:nvPr>
        </p:nvSpPr>
        <p:spPr bwMode="auto">
          <a:xfrm>
            <a:off x="326537" y="1538790"/>
            <a:ext cx="8174037" cy="4725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just">
              <a:buNone/>
              <a:defRPr/>
            </a:pPr>
            <a:r>
              <a:rPr lang="pl-PL" sz="1800" dirty="0"/>
              <a:t>Koordynacja merytoryczna zadań związanych z ZIT na terenie poszczególnych gmin (zarówno programowych, jak i wdrożeniowych), w tym w szczególności:</a:t>
            </a:r>
          </a:p>
          <a:p>
            <a:pPr marL="0" indent="0" algn="just">
              <a:buNone/>
              <a:defRPr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+mj-lt"/>
              <a:buAutoNum type="arabicPeriod"/>
            </a:pPr>
            <a:r>
              <a:rPr lang="pl-PL" sz="1800" dirty="0"/>
              <a:t>Zapewnienie przygotowania odpowiedniej jakości projektów wpisujących się w Strategię ZIT WOF,</a:t>
            </a:r>
          </a:p>
          <a:p>
            <a:pPr lvl="0" algn="just">
              <a:buFont typeface="+mj-lt"/>
              <a:buAutoNum type="arabicPeriod"/>
            </a:pPr>
            <a:r>
              <a:rPr lang="pl-PL" sz="1800" dirty="0"/>
              <a:t>Zapewnienie optymalnego dostosowania sposobów i zakresu wdrażania ZIT do warunków lokalnych, tym:</a:t>
            </a:r>
          </a:p>
          <a:p>
            <a:pPr lvl="1" algn="just">
              <a:buFont typeface="+mj-lt"/>
              <a:buAutoNum type="alphaLcPeriod"/>
            </a:pPr>
            <a:r>
              <a:rPr lang="pl-PL" sz="1700" dirty="0"/>
              <a:t>współpraca przy opracowaniu i aktualizacji Strategii ZIT WOF,</a:t>
            </a:r>
          </a:p>
          <a:p>
            <a:pPr lvl="1" algn="just">
              <a:buFont typeface="+mj-lt"/>
              <a:buAutoNum type="alphaLcPeriod"/>
            </a:pPr>
            <a:r>
              <a:rPr lang="pl-PL" sz="1700" dirty="0"/>
              <a:t>współpraca przy opracowaniu kryteriów oceny projektów ZIT</a:t>
            </a:r>
          </a:p>
          <a:p>
            <a:pPr lvl="1" algn="just">
              <a:buFont typeface="+mj-lt"/>
              <a:buAutoNum type="alphaLcPeriod"/>
            </a:pPr>
            <a:r>
              <a:rPr lang="pl-PL" sz="1700" dirty="0"/>
              <a:t>przekazywanie informacji zwrotnej w zakresie jakości opublikowanej dokumentacji konkursowej i harmonogramu konkursów,</a:t>
            </a:r>
          </a:p>
          <a:p>
            <a:pPr lvl="1" algn="just">
              <a:buFont typeface="+mj-lt"/>
              <a:buAutoNum type="alphaLcPeriod"/>
            </a:pPr>
            <a:r>
              <a:rPr lang="pl-PL" sz="1700" dirty="0"/>
              <a:t>analiza i opiniowanie dokumentów eksperckich/planistycznych dotyczących rozwoju WOF w odniesieniu do reprezentowanej gminy,</a:t>
            </a:r>
          </a:p>
          <a:p>
            <a:pPr lvl="1" algn="just">
              <a:buFont typeface="+mj-lt"/>
              <a:buAutoNum type="alphaLcPeriod"/>
            </a:pPr>
            <a:r>
              <a:rPr lang="pl-PL" sz="1700" dirty="0"/>
              <a:t>informacja zwrotna w zakresie dopasowania zakresu interwencji w ramach ZIT do aktualnych warunków lokalnych.</a:t>
            </a:r>
          </a:p>
        </p:txBody>
      </p:sp>
    </p:spTree>
    <p:extLst>
      <p:ext uri="{BB962C8B-B14F-4D97-AF65-F5344CB8AC3E}">
        <p14:creationId xmlns:p14="http://schemas.microsoft.com/office/powerpoint/2010/main" val="290202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spect="1" noChangeArrowheads="1"/>
          </p:cNvSpPr>
          <p:nvPr/>
        </p:nvSpPr>
        <p:spPr bwMode="auto">
          <a:xfrm>
            <a:off x="2141730" y="279400"/>
            <a:ext cx="6478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l-PL" altLang="pl-PL" sz="2000" dirty="0" smtClean="0">
                <a:solidFill>
                  <a:schemeClr val="accent2"/>
                </a:solidFill>
              </a:rPr>
              <a:t>Zadania gminnych </a:t>
            </a:r>
            <a:r>
              <a:rPr lang="pl-PL" altLang="pl-PL" sz="2000" dirty="0">
                <a:solidFill>
                  <a:schemeClr val="accent2"/>
                </a:solidFill>
              </a:rPr>
              <a:t>koordynatorów ZIT</a:t>
            </a:r>
          </a:p>
        </p:txBody>
      </p:sp>
      <p:sp>
        <p:nvSpPr>
          <p:cNvPr id="5" name="Symbol zastępczy zawartości 5"/>
          <p:cNvSpPr>
            <a:spLocks noGrp="1"/>
          </p:cNvSpPr>
          <p:nvPr>
            <p:ph idx="4294967295"/>
          </p:nvPr>
        </p:nvSpPr>
        <p:spPr bwMode="auto">
          <a:xfrm>
            <a:off x="331042" y="1628800"/>
            <a:ext cx="8174037" cy="4725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just">
              <a:buNone/>
              <a:defRPr/>
            </a:pPr>
            <a:r>
              <a:rPr lang="pl-PL" sz="1800" dirty="0"/>
              <a:t>Koordynacja merytoryczna zadań związanych z ZIT na terenie poszczególnych gmin (zarówno programowych, jak i wdrożeniowych), w tym w szczególności:</a:t>
            </a:r>
          </a:p>
          <a:p>
            <a:pPr marL="0" indent="0" algn="just">
              <a:buNone/>
              <a:defRPr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+mj-lt"/>
              <a:buAutoNum type="arabicPeriod" startAt="3"/>
            </a:pPr>
            <a:r>
              <a:rPr lang="pl-PL" sz="1800" dirty="0" smtClean="0"/>
              <a:t>Upowszechnianie </a:t>
            </a:r>
            <a:r>
              <a:rPr lang="pl-PL" sz="1800" dirty="0"/>
              <a:t>informacji o ZIT na poziomie lokalnym (koordynatorzy gminni ZIT zapewniają dostęp do informacji o ZIT mieszkańcom, przedsiębiorcom, radnym gminnym i urzędnikom w poszczególnych gminach wspomagając w ten sposób działania IP ZIT) </a:t>
            </a:r>
          </a:p>
          <a:p>
            <a:pPr lvl="0" algn="just">
              <a:buFont typeface="+mj-lt"/>
              <a:buAutoNum type="arabicPeriod" startAt="3"/>
            </a:pPr>
            <a:r>
              <a:rPr lang="pl-PL" sz="1800" dirty="0" smtClean="0"/>
              <a:t>Zapewnienie </a:t>
            </a:r>
            <a:r>
              <a:rPr lang="pl-PL" sz="1800" dirty="0"/>
              <a:t>obsługi merytorycznej wójtów/burmistrzów/prezydentów swoich jednostek</a:t>
            </a:r>
          </a:p>
          <a:p>
            <a:pPr lvl="0" algn="just">
              <a:buFont typeface="+mj-lt"/>
              <a:buAutoNum type="arabicPeriod" startAt="3"/>
            </a:pPr>
            <a:r>
              <a:rPr lang="pl-PL" sz="1800" dirty="0"/>
              <a:t>Zapewnienie spełnienia wymogów informacyjno-promocyjnych związanych z realizacją ZIT</a:t>
            </a:r>
          </a:p>
          <a:p>
            <a:pPr lvl="0" algn="just">
              <a:buFont typeface="+mj-lt"/>
              <a:buAutoNum type="arabicPeriod" startAt="3"/>
            </a:pPr>
            <a:r>
              <a:rPr lang="pl-PL" sz="1800" dirty="0"/>
              <a:t>Przygotowanie dokumentacji niezbędnej dla rozliczenia dotacji </a:t>
            </a:r>
            <a:br>
              <a:rPr lang="pl-PL" sz="1800" dirty="0"/>
            </a:br>
            <a:r>
              <a:rPr lang="pl-PL" sz="1800" dirty="0"/>
              <a:t>z PO PT</a:t>
            </a:r>
          </a:p>
        </p:txBody>
      </p:sp>
    </p:spTree>
    <p:extLst>
      <p:ext uri="{BB962C8B-B14F-4D97-AF65-F5344CB8AC3E}">
        <p14:creationId xmlns:p14="http://schemas.microsoft.com/office/powerpoint/2010/main" val="385494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spect="1" noChangeArrowheads="1"/>
          </p:cNvSpPr>
          <p:nvPr/>
        </p:nvSpPr>
        <p:spPr bwMode="auto">
          <a:xfrm>
            <a:off x="1511660" y="279400"/>
            <a:ext cx="710865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l-PL" altLang="pl-PL" sz="2000" dirty="0">
                <a:solidFill>
                  <a:schemeClr val="accent2"/>
                </a:solidFill>
              </a:rPr>
              <a:t>Proponowane zmiany dla </a:t>
            </a:r>
            <a:r>
              <a:rPr lang="pl-PL" altLang="pl-PL" sz="2000" dirty="0" smtClean="0">
                <a:solidFill>
                  <a:schemeClr val="accent2"/>
                </a:solidFill>
              </a:rPr>
              <a:t>gminnych koordynatorów </a:t>
            </a:r>
            <a:r>
              <a:rPr lang="pl-PL" altLang="pl-PL" sz="2000" dirty="0">
                <a:solidFill>
                  <a:schemeClr val="accent2"/>
                </a:solidFill>
              </a:rPr>
              <a:t>ZIT</a:t>
            </a:r>
          </a:p>
        </p:txBody>
      </p:sp>
      <p:sp>
        <p:nvSpPr>
          <p:cNvPr id="5" name="Symbol zastępczy zawartości 5"/>
          <p:cNvSpPr>
            <a:spLocks noGrp="1"/>
          </p:cNvSpPr>
          <p:nvPr>
            <p:ph idx="4294967295"/>
          </p:nvPr>
        </p:nvSpPr>
        <p:spPr bwMode="auto">
          <a:xfrm>
            <a:off x="331042" y="1988840"/>
            <a:ext cx="8174037" cy="4725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0" algn="just">
              <a:buFont typeface="+mj-lt"/>
              <a:buAutoNum type="arabicPeriod"/>
            </a:pPr>
            <a:r>
              <a:rPr lang="pl-PL" sz="1800" b="1" dirty="0" smtClean="0"/>
              <a:t>Przekazywanie </a:t>
            </a:r>
            <a:r>
              <a:rPr lang="pl-PL" sz="1800" b="1" dirty="0"/>
              <a:t>danych niezbędnych do pogłębionego </a:t>
            </a:r>
            <a:r>
              <a:rPr lang="pl-PL" sz="1800" b="1" dirty="0" smtClean="0"/>
              <a:t>monitoringu </a:t>
            </a:r>
            <a:r>
              <a:rPr lang="pl-PL" sz="1800" b="1" dirty="0"/>
              <a:t>rzeczowego i finansowego oraz danych z realizacji wskaźników</a:t>
            </a:r>
            <a:r>
              <a:rPr lang="pl-PL" sz="1800" dirty="0"/>
              <a:t> produktu i rezultatu </a:t>
            </a:r>
            <a:r>
              <a:rPr lang="pl-PL" sz="1800" dirty="0" smtClean="0"/>
              <a:t>bezpośredniego</a:t>
            </a:r>
          </a:p>
          <a:p>
            <a:pPr lvl="0" algn="just">
              <a:buFont typeface="+mj-lt"/>
              <a:buAutoNum type="arabicPeriod"/>
            </a:pPr>
            <a:r>
              <a:rPr lang="pl-PL" sz="1800" b="1" dirty="0" smtClean="0"/>
              <a:t>Koordynacja </a:t>
            </a:r>
            <a:r>
              <a:rPr lang="pl-PL" sz="1800" b="1" dirty="0"/>
              <a:t>monitoringu </a:t>
            </a:r>
            <a:r>
              <a:rPr lang="pl-PL" sz="1800" dirty="0"/>
              <a:t>na poziomie swojej </a:t>
            </a:r>
            <a:r>
              <a:rPr lang="pl-PL" sz="1800" dirty="0" smtClean="0"/>
              <a:t>gminy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13266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130659" y="373595"/>
            <a:ext cx="66351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solidFill>
                  <a:schemeClr val="accent2"/>
                </a:solidFill>
              </a:rPr>
              <a:t>Zobowiązania ZIT WOF na podstawie </a:t>
            </a:r>
            <a:r>
              <a:rPr lang="pl-PL" sz="2000" dirty="0" smtClean="0">
                <a:solidFill>
                  <a:schemeClr val="accent2"/>
                </a:solidFill>
              </a:rPr>
              <a:t/>
            </a:r>
            <a:br>
              <a:rPr lang="pl-PL" sz="2000" dirty="0" smtClean="0">
                <a:solidFill>
                  <a:schemeClr val="accent2"/>
                </a:solidFill>
              </a:rPr>
            </a:br>
            <a:r>
              <a:rPr lang="pl-PL" sz="2000" dirty="0" smtClean="0">
                <a:solidFill>
                  <a:schemeClr val="accent2"/>
                </a:solidFill>
              </a:rPr>
              <a:t>Porozumienia z IZ RPO WM</a:t>
            </a:r>
            <a:endParaRPr lang="pl-PL" sz="2000" dirty="0">
              <a:solidFill>
                <a:schemeClr val="accent2"/>
              </a:solidFill>
            </a:endParaRPr>
          </a:p>
          <a:p>
            <a:pPr algn="ctr"/>
            <a:endParaRPr lang="pl-PL" altLang="pl-PL" sz="2000" dirty="0">
              <a:solidFill>
                <a:schemeClr val="accent2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181509" y="1538790"/>
          <a:ext cx="8584335" cy="4450843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7003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52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45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29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7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2297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76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199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2465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01920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dirty="0">
                          <a:effectLst/>
                          <a:latin typeface="+mn-lt"/>
                        </a:rPr>
                        <a:t>Fundusz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dirty="0">
                          <a:effectLst/>
                          <a:latin typeface="+mn-lt"/>
                        </a:rPr>
                        <a:t>Oś Priorytetowa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dirty="0">
                          <a:effectLst/>
                          <a:latin typeface="+mn-lt"/>
                        </a:rPr>
                        <a:t>Cel Tematyczny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dirty="0">
                          <a:effectLst/>
                          <a:latin typeface="+mn-lt"/>
                        </a:rPr>
                        <a:t>Priorytet Inwestycyjny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dirty="0">
                          <a:effectLst/>
                          <a:latin typeface="+mn-lt"/>
                        </a:rPr>
                        <a:t>Poddziałanie nr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dirty="0">
                          <a:effectLst/>
                          <a:latin typeface="+mn-lt"/>
                        </a:rPr>
                        <a:t>Wskaźnik produktu i rezultatu bezpośredniego oraz wskaźniki postępu finansowego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dirty="0">
                          <a:effectLst/>
                          <a:latin typeface="+mn-lt"/>
                        </a:rPr>
                        <a:t>Jedn. miary</a:t>
                      </a:r>
                      <a:endParaRPr lang="pl-PL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dirty="0">
                          <a:effectLst/>
                          <a:latin typeface="+mn-lt"/>
                        </a:rPr>
                        <a:t>Cel pośredni na 2018 r.</a:t>
                      </a:r>
                      <a:endParaRPr lang="pl-PL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dirty="0">
                          <a:effectLst/>
                          <a:latin typeface="+mn-lt"/>
                        </a:rPr>
                        <a:t>Cel końcowy na 2023 r.</a:t>
                      </a:r>
                      <a:endParaRPr lang="pl-PL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920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+mn-lt"/>
                        </a:rPr>
                        <a:t>EFRR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+mn-lt"/>
                        </a:rPr>
                        <a:t>II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+mn-lt"/>
                        </a:rPr>
                        <a:t>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+mn-lt"/>
                        </a:rPr>
                        <a:t>2c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+mn-lt"/>
                        </a:rPr>
                        <a:t>2.1.2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Liczba jednostek sektora publicznego korzystających z utworzonych aplikacji lub usług teleinformatycznych 	</a:t>
                      </a:r>
                    </a:p>
                  </a:txBody>
                  <a:tcPr marL="7190" marR="7190" marT="719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effectLst/>
                          <a:latin typeface="+mn-lt"/>
                        </a:rPr>
                        <a:t>szt.</a:t>
                      </a:r>
                    </a:p>
                  </a:txBody>
                  <a:tcPr marL="7190" marR="7190" marT="719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190" marR="7190" marT="719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7190" marR="7190" marT="719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9352">
                <a:tc vMerge="1">
                  <a:txBody>
                    <a:bodyPr/>
                    <a:lstStyle/>
                    <a:p>
                      <a:pPr algn="ctr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  <a:latin typeface="+mn-lt"/>
                        </a:rPr>
                        <a:t>Liczba podmiotów, które udostępniły on-line informacje sektora publicznego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+mn-lt"/>
                        </a:rPr>
                        <a:t>szt.</a:t>
                      </a:r>
                      <a:endParaRPr lang="pl-PL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  <a:latin typeface="+mn-lt"/>
                        </a:rPr>
                        <a:t>-</a:t>
                      </a:r>
                      <a:endParaRPr lang="pl-PL" sz="1400" b="0" i="0" u="none" strike="noStrike">
                        <a:effectLst/>
                        <a:latin typeface="+mn-lt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pl-PL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1920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  <a:latin typeface="+mn-lt"/>
                        </a:rPr>
                        <a:t>Liczba usług publicznych udostępnionych on-line o stopniu dojrzałości 3 - dwustronna interakcja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+mn-lt"/>
                        </a:rPr>
                        <a:t>szt.</a:t>
                      </a:r>
                      <a:endParaRPr lang="pl-PL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+mn-lt"/>
                        </a:rPr>
                        <a:t>-</a:t>
                      </a:r>
                      <a:endParaRPr lang="pl-PL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+mn-lt"/>
                        </a:rPr>
                        <a:t>41</a:t>
                      </a:r>
                      <a:endParaRPr lang="pl-PL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386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  <a:latin typeface="+mn-lt"/>
                        </a:rPr>
                        <a:t>Całkowita kwota certyfikowanych wydatków kwalifikowanych</a:t>
                      </a:r>
                      <a:endParaRPr lang="pl-PL" sz="1400" b="0" i="0" u="none" strike="noStrike">
                        <a:effectLst/>
                        <a:latin typeface="+mn-lt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  <a:latin typeface="+mn-lt"/>
                        </a:rPr>
                        <a:t>EUR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+mn-lt"/>
                        </a:rPr>
                        <a:t>1 736 950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+mn-lt"/>
                        </a:rPr>
                        <a:t>34 864 343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119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139196" y="1538790"/>
          <a:ext cx="8662186" cy="4277481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6993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43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36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19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60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12114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505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7785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5712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80972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Fundusz</a:t>
                      </a:r>
                    </a:p>
                  </a:txBody>
                  <a:tcPr marL="7190" marR="7190" marT="719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Oś Priorytetowa</a:t>
                      </a:r>
                    </a:p>
                  </a:txBody>
                  <a:tcPr marL="7190" marR="7190" marT="719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 Tematyczny</a:t>
                      </a:r>
                    </a:p>
                  </a:txBody>
                  <a:tcPr marL="7190" marR="7190" marT="719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Priorytet Inwestycyjny</a:t>
                      </a:r>
                    </a:p>
                  </a:txBody>
                  <a:tcPr marL="7190" marR="7190" marT="719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Poddziałanie nr</a:t>
                      </a:r>
                    </a:p>
                  </a:txBody>
                  <a:tcPr marL="7190" marR="7190" marT="719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Wskaźnik produktu i rezultatu bezpośredniego oraz wskaźniki postępu finansowego</a:t>
                      </a:r>
                    </a:p>
                  </a:txBody>
                  <a:tcPr marL="7190" marR="7190" marT="719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Jedn. miary</a:t>
                      </a:r>
                    </a:p>
                  </a:txBody>
                  <a:tcPr marL="7190" marR="7190" marT="719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 pośredni na 2018 r.</a:t>
                      </a:r>
                    </a:p>
                  </a:txBody>
                  <a:tcPr marL="7190" marR="7190" marT="719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 końcowy na 2023 r.</a:t>
                      </a:r>
                    </a:p>
                  </a:txBody>
                  <a:tcPr marL="7190" marR="7190" marT="719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330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EFRR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III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3a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3.1.1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Powierzchnia przygotowanych terenów inwestycyjnych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ha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-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*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355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Liczba inwestycji zlokalizowanych na przygotowanych terenach inwestycyjnych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szt.</a:t>
                      </a:r>
                      <a:endParaRPr lang="pl-PL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-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*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330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Wzrost zatrudnienia we wspieranych przedsiębiorstwach</a:t>
                      </a:r>
                      <a:endParaRPr lang="pl-PL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EPC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-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*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330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Całkowita kwota certyfikowanych wydatków kwalifikowanych</a:t>
                      </a:r>
                      <a:endParaRPr lang="pl-PL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EUR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2 822 812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14 474 185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89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EFRR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III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3b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3.2.1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Liczba wspartych przedsięwzięć informacyjno-promocyjnych o charakterze międzynarodowym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szt.</a:t>
                      </a:r>
                      <a:endParaRPr lang="pl-PL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-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5</a:t>
                      </a:r>
                      <a:endParaRPr lang="pl-PL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330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Całkowita kwota certyfikowanych wydatków kwalifikowanych</a:t>
                      </a:r>
                      <a:endParaRPr lang="pl-PL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 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219 649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7 100 758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99457" y="6389744"/>
            <a:ext cx="8741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0" dirty="0">
                <a:solidFill>
                  <a:prstClr val="black"/>
                </a:solidFill>
              </a:rPr>
              <a:t>*wartość docelowa wskaźnika zostanie ustalona w drodze uzgodnień pomiędzy Stronami i będzie uzależniona od uzgodnień z KE, jeśli zaistnieje taka konieczność.</a:t>
            </a:r>
          </a:p>
        </p:txBody>
      </p:sp>
      <p:sp>
        <p:nvSpPr>
          <p:cNvPr id="8" name="Prostokąt 7"/>
          <p:cNvSpPr/>
          <p:nvPr/>
        </p:nvSpPr>
        <p:spPr>
          <a:xfrm>
            <a:off x="2130659" y="373595"/>
            <a:ext cx="66351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solidFill>
                  <a:schemeClr val="accent2"/>
                </a:solidFill>
              </a:rPr>
              <a:t>Zobowiązania ZIT WOF na podstawie </a:t>
            </a:r>
            <a:r>
              <a:rPr lang="pl-PL" sz="2000" dirty="0" smtClean="0">
                <a:solidFill>
                  <a:schemeClr val="accent2"/>
                </a:solidFill>
              </a:rPr>
              <a:t/>
            </a:r>
            <a:br>
              <a:rPr lang="pl-PL" sz="2000" dirty="0" smtClean="0">
                <a:solidFill>
                  <a:schemeClr val="accent2"/>
                </a:solidFill>
              </a:rPr>
            </a:br>
            <a:r>
              <a:rPr lang="pl-PL" sz="2000" dirty="0" smtClean="0">
                <a:solidFill>
                  <a:schemeClr val="accent2"/>
                </a:solidFill>
              </a:rPr>
              <a:t>Porozumienia z IZ RPO WM</a:t>
            </a:r>
            <a:endParaRPr lang="pl-PL" sz="2000" dirty="0">
              <a:solidFill>
                <a:schemeClr val="accent2"/>
              </a:solidFill>
            </a:endParaRPr>
          </a:p>
          <a:p>
            <a:pPr algn="ctr"/>
            <a:endParaRPr lang="pl-PL" altLang="pl-PL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14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133620" y="1538791"/>
          <a:ext cx="8667454" cy="432537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657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33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72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76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13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99807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76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9866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0542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73162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dirty="0">
                          <a:effectLst/>
                        </a:rPr>
                        <a:t>Fundusz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dirty="0">
                          <a:effectLst/>
                        </a:rPr>
                        <a:t>Oś Priorytetowa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dirty="0">
                          <a:effectLst/>
                        </a:rPr>
                        <a:t>Cel Tematyczny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dirty="0">
                          <a:effectLst/>
                        </a:rPr>
                        <a:t>Priorytet Inwestycyjny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dirty="0">
                          <a:effectLst/>
                        </a:rPr>
                        <a:t>Poddziałanie nr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dirty="0">
                          <a:effectLst/>
                        </a:rPr>
                        <a:t>Wskaźnik produktu i rezultatu bezpośredniego oraz wskaźniki postępu finansowego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dirty="0">
                          <a:effectLst/>
                        </a:rPr>
                        <a:t>Jedn. miary</a:t>
                      </a:r>
                      <a:endParaRPr lang="pl-PL" sz="13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dirty="0">
                          <a:effectLst/>
                        </a:rPr>
                        <a:t>Cel pośredni na 2018 r.</a:t>
                      </a:r>
                      <a:endParaRPr lang="pl-PL" sz="13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dirty="0">
                          <a:effectLst/>
                        </a:rPr>
                        <a:t>Cel końcowy na 2023 r.</a:t>
                      </a:r>
                      <a:endParaRPr lang="pl-PL" sz="13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92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EFRR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IV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4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4e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4.3.2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Długość ścieżek rowerowych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km</a:t>
                      </a:r>
                      <a:endParaRPr lang="pl-PL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17</a:t>
                      </a:r>
                      <a:endParaRPr lang="pl-PL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136</a:t>
                      </a:r>
                      <a:endParaRPr lang="pl-PL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127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Liczba wybudowanych obiektów  „parkuj i jedź”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szt.</a:t>
                      </a:r>
                      <a:endParaRPr lang="pl-PL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pl-PL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9</a:t>
                      </a:r>
                      <a:endParaRPr lang="pl-PL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Liczba miejsc postojowych w wybudowanych obiektach „parkuj i jedź”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szt.</a:t>
                      </a:r>
                      <a:endParaRPr lang="pl-PL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endParaRPr lang="pl-PL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950</a:t>
                      </a:r>
                      <a:endParaRPr lang="pl-PL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036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Całkowita kwota certyfikowanych wydatków kwalifikowanych</a:t>
                      </a:r>
                      <a:endParaRPr lang="pl-PL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EUR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solidFill>
                            <a:schemeClr val="tx2"/>
                          </a:solidFill>
                          <a:effectLst/>
                        </a:rPr>
                        <a:t>34 610 427</a:t>
                      </a:r>
                      <a:endParaRPr lang="pl-PL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121 131 979</a:t>
                      </a:r>
                      <a:endParaRPr lang="pl-PL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036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EFS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VIII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8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8iv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8.3.2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Liczba utworzonych miejsc opieki nad dziećmi w wieku do lat 3</a:t>
                      </a:r>
                      <a:endParaRPr lang="pl-PL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szt.</a:t>
                      </a:r>
                      <a:endParaRPr lang="pl-PL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endParaRPr lang="pl-PL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*</a:t>
                      </a:r>
                      <a:endParaRPr lang="pl-PL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033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Liczba osób, które powróciły na rynek pracy po przerwie związanej z urodzeniem/ wychowaniem dziecka, po opuszczeniu programu</a:t>
                      </a:r>
                      <a:endParaRPr lang="pl-PL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osoby</a:t>
                      </a:r>
                      <a:endParaRPr lang="pl-PL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endParaRPr lang="pl-PL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80%</a:t>
                      </a:r>
                      <a:endParaRPr lang="pl-PL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036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Całkowita kwota certyfikowanych wydatków kwalifikowanych</a:t>
                      </a:r>
                      <a:endParaRPr lang="pl-PL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EUR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solidFill>
                            <a:schemeClr val="tx2"/>
                          </a:solidFill>
                          <a:effectLst/>
                        </a:rPr>
                        <a:t>3 307 480</a:t>
                      </a:r>
                      <a:endParaRPr lang="pl-PL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15 970 653</a:t>
                      </a:r>
                      <a:endParaRPr lang="pl-PL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59718" y="6396335"/>
            <a:ext cx="8741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0" dirty="0">
                <a:solidFill>
                  <a:prstClr val="black"/>
                </a:solidFill>
              </a:rPr>
              <a:t>*wartość docelowa wskaźnika zostanie ustalona w drodze uzgodnień pomiędzy Stronami i będzie uzależniona od uzgodnień z KE, jeśli zaistnieje taka konieczność.</a:t>
            </a:r>
          </a:p>
        </p:txBody>
      </p:sp>
      <p:sp>
        <p:nvSpPr>
          <p:cNvPr id="8" name="Prostokąt 7"/>
          <p:cNvSpPr/>
          <p:nvPr/>
        </p:nvSpPr>
        <p:spPr>
          <a:xfrm>
            <a:off x="2130659" y="373595"/>
            <a:ext cx="66351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solidFill>
                  <a:schemeClr val="accent2"/>
                </a:solidFill>
              </a:rPr>
              <a:t>Zobowiązania ZIT WOF na podstawie </a:t>
            </a:r>
            <a:r>
              <a:rPr lang="pl-PL" sz="2000" dirty="0" smtClean="0">
                <a:solidFill>
                  <a:schemeClr val="accent2"/>
                </a:solidFill>
              </a:rPr>
              <a:t/>
            </a:r>
            <a:br>
              <a:rPr lang="pl-PL" sz="2000" dirty="0" smtClean="0">
                <a:solidFill>
                  <a:schemeClr val="accent2"/>
                </a:solidFill>
              </a:rPr>
            </a:br>
            <a:r>
              <a:rPr lang="pl-PL" sz="2000" dirty="0" smtClean="0">
                <a:solidFill>
                  <a:schemeClr val="accent2"/>
                </a:solidFill>
              </a:rPr>
              <a:t>Porozumienia </a:t>
            </a:r>
            <a:r>
              <a:rPr lang="pl-PL" sz="2000" dirty="0">
                <a:solidFill>
                  <a:schemeClr val="accent2"/>
                </a:solidFill>
              </a:rPr>
              <a:t>z </a:t>
            </a:r>
            <a:r>
              <a:rPr lang="pl-PL" sz="2000" dirty="0" smtClean="0">
                <a:solidFill>
                  <a:schemeClr val="accent2"/>
                </a:solidFill>
              </a:rPr>
              <a:t>IZ RPO WM</a:t>
            </a:r>
            <a:endParaRPr lang="pl-PL" sz="2000" dirty="0">
              <a:solidFill>
                <a:schemeClr val="accent2"/>
              </a:solidFill>
            </a:endParaRPr>
          </a:p>
          <a:p>
            <a:pPr algn="ctr"/>
            <a:endParaRPr lang="pl-PL" altLang="pl-PL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93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34502" y="1718810"/>
          <a:ext cx="8753680" cy="4089851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6648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73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31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08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02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4331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3389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0895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119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94245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dirty="0">
                          <a:effectLst/>
                        </a:rPr>
                        <a:t>Fundusz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dirty="0">
                          <a:effectLst/>
                        </a:rPr>
                        <a:t>Oś Priorytetowa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dirty="0">
                          <a:effectLst/>
                        </a:rPr>
                        <a:t>Cel Tematyczny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dirty="0">
                          <a:effectLst/>
                        </a:rPr>
                        <a:t>Priorytet Inwestycyjny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dirty="0">
                          <a:effectLst/>
                        </a:rPr>
                        <a:t>Poddziałanie nr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dirty="0">
                          <a:effectLst/>
                        </a:rPr>
                        <a:t>Wskaźnik produktu i rezultatu bezpośredniego oraz wskaźniki postępu finansowego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dirty="0">
                          <a:effectLst/>
                        </a:rPr>
                        <a:t>Jedn. miary</a:t>
                      </a:r>
                      <a:endParaRPr lang="pl-PL" sz="13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dirty="0">
                          <a:effectLst/>
                        </a:rPr>
                        <a:t>Cel pośredni na 2018 r.</a:t>
                      </a:r>
                      <a:endParaRPr lang="pl-PL" sz="13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dirty="0">
                          <a:effectLst/>
                        </a:rPr>
                        <a:t>Cel końcowy na 2023 r.</a:t>
                      </a:r>
                      <a:endParaRPr lang="pl-PL" sz="13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073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EFS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X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10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10i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10.1.2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Liczba uczniów objętych wsparciem w zakresie rozwijania kompetencji kluczowych w programie</a:t>
                      </a:r>
                      <a:endParaRPr lang="pl-PL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osoby</a:t>
                      </a:r>
                      <a:endParaRPr lang="pl-PL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*</a:t>
                      </a:r>
                      <a:endParaRPr lang="pl-PL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8 093</a:t>
                      </a:r>
                      <a:endParaRPr lang="pl-PL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927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Liczba uczniów, którzy nabyli kompetencje kluczowe po opuszczeniu programu</a:t>
                      </a:r>
                      <a:endParaRPr lang="pl-PL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%</a:t>
                      </a:r>
                      <a:endParaRPr lang="pl-PL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endParaRPr lang="pl-PL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97%</a:t>
                      </a:r>
                      <a:endParaRPr lang="pl-PL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927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Całkowita kwota certyfikowanych wydatków kwalifikowanych</a:t>
                      </a:r>
                      <a:endParaRPr lang="pl-PL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EUR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2 556 851</a:t>
                      </a:r>
                      <a:endParaRPr lang="pl-PL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10 528 858</a:t>
                      </a:r>
                      <a:endParaRPr lang="pl-PL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073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10iv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10.3.3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Liczba szkół i placówek objętych wsparciem w zakresie realizacji zadań w obszarze doradztwa edukacyjno - zawodowego</a:t>
                      </a:r>
                      <a:endParaRPr lang="pl-PL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szt.</a:t>
                      </a:r>
                      <a:endParaRPr lang="pl-PL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endParaRPr lang="pl-PL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119</a:t>
                      </a:r>
                      <a:endParaRPr lang="pl-PL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927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Całkowita kwota certyfikowanych wydatków kwalifikowanych</a:t>
                      </a:r>
                      <a:endParaRPr lang="pl-PL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EUR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758 882</a:t>
                      </a:r>
                      <a:endParaRPr lang="pl-PL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3 125 000</a:t>
                      </a:r>
                      <a:endParaRPr lang="pl-PL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7" marR="5397" marT="5397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119933" y="6212833"/>
            <a:ext cx="8741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0" dirty="0">
                <a:solidFill>
                  <a:prstClr val="black"/>
                </a:solidFill>
              </a:rPr>
              <a:t>*wartość docelowa wskaźnika zostanie ustalona w drodze uzgodnień pomiędzy Stronami i będzie uzależniona od uzgodnień z KE, jeśli zaistnieje taka konieczność.</a:t>
            </a:r>
          </a:p>
        </p:txBody>
      </p:sp>
      <p:sp>
        <p:nvSpPr>
          <p:cNvPr id="8" name="Prostokąt 7"/>
          <p:cNvSpPr/>
          <p:nvPr/>
        </p:nvSpPr>
        <p:spPr>
          <a:xfrm>
            <a:off x="2130659" y="373595"/>
            <a:ext cx="66351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solidFill>
                  <a:schemeClr val="accent2"/>
                </a:solidFill>
              </a:rPr>
              <a:t>Zobowiązania ZIT WOF na podstawie </a:t>
            </a:r>
            <a:r>
              <a:rPr lang="pl-PL" sz="2000" dirty="0" smtClean="0">
                <a:solidFill>
                  <a:schemeClr val="accent2"/>
                </a:solidFill>
              </a:rPr>
              <a:t/>
            </a:r>
            <a:br>
              <a:rPr lang="pl-PL" sz="2000" dirty="0" smtClean="0">
                <a:solidFill>
                  <a:schemeClr val="accent2"/>
                </a:solidFill>
              </a:rPr>
            </a:br>
            <a:r>
              <a:rPr lang="pl-PL" sz="2000" dirty="0" smtClean="0">
                <a:solidFill>
                  <a:schemeClr val="accent2"/>
                </a:solidFill>
              </a:rPr>
              <a:t>Porozumienia </a:t>
            </a:r>
            <a:r>
              <a:rPr lang="pl-PL" sz="2000" dirty="0">
                <a:solidFill>
                  <a:schemeClr val="accent2"/>
                </a:solidFill>
              </a:rPr>
              <a:t>z </a:t>
            </a:r>
            <a:r>
              <a:rPr lang="pl-PL" sz="2000" dirty="0" smtClean="0">
                <a:solidFill>
                  <a:schemeClr val="accent2"/>
                </a:solidFill>
              </a:rPr>
              <a:t>IZ RPO WM</a:t>
            </a:r>
            <a:endParaRPr lang="pl-PL" sz="2000" dirty="0">
              <a:solidFill>
                <a:schemeClr val="accent2"/>
              </a:solidFill>
            </a:endParaRPr>
          </a:p>
          <a:p>
            <a:pPr algn="ctr"/>
            <a:endParaRPr lang="pl-PL" altLang="pl-PL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64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86535" y="2033845"/>
            <a:ext cx="8281215" cy="3060340"/>
          </a:xfrm>
        </p:spPr>
        <p:txBody>
          <a:bodyPr/>
          <a:lstStyle/>
          <a:p>
            <a:pPr algn="l">
              <a:spcBef>
                <a:spcPct val="0"/>
              </a:spcBef>
              <a:defRPr/>
            </a:pPr>
            <a:r>
              <a:rPr lang="pl-PL" sz="2000" b="1" kern="1200" dirty="0">
                <a:cs typeface="Arial" charset="0"/>
              </a:rPr>
              <a:t>Ogłoszone nabory w 2016 r.:</a:t>
            </a:r>
          </a:p>
          <a:p>
            <a:pPr marL="914400" lvl="1" indent="-457200" algn="l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pl-PL" sz="1800" dirty="0">
                <a:cs typeface="Arial" pitchFamily="34" charset="0"/>
              </a:rPr>
              <a:t>Poddziałanie 10.1.2 (kompetencje kluczowe) – </a:t>
            </a:r>
            <a:r>
              <a:rPr lang="pl-PL" sz="1800" kern="1200" dirty="0">
                <a:cs typeface="Arial" charset="0"/>
              </a:rPr>
              <a:t>styczeń, </a:t>
            </a:r>
          </a:p>
          <a:p>
            <a:pPr marL="914400" lvl="1" indent="-457200" algn="l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pl-PL" sz="1800" dirty="0">
                <a:cs typeface="Arial" pitchFamily="34" charset="0"/>
              </a:rPr>
              <a:t>Poddziałanie 4.3.2 (ścieżki rowerowe) – </a:t>
            </a:r>
            <a:r>
              <a:rPr lang="pl-PL" sz="1800" kern="1200" dirty="0">
                <a:cs typeface="Arial" charset="0"/>
              </a:rPr>
              <a:t>luty, </a:t>
            </a:r>
          </a:p>
          <a:p>
            <a:pPr marL="914400" lvl="1" indent="-457200" algn="l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pl-PL" sz="1800" dirty="0">
                <a:cs typeface="Arial" pitchFamily="34" charset="0"/>
              </a:rPr>
              <a:t>Poddziałanie 4.3.2 (P+R) – </a:t>
            </a:r>
            <a:r>
              <a:rPr lang="pl-PL" sz="1800" kern="1200" dirty="0">
                <a:cs typeface="Arial" charset="0"/>
              </a:rPr>
              <a:t>luty,</a:t>
            </a:r>
          </a:p>
          <a:p>
            <a:pPr marL="914400" lvl="1" indent="-457200" algn="l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pl-PL" sz="1800" dirty="0">
                <a:cs typeface="Arial" pitchFamily="34" charset="0"/>
              </a:rPr>
              <a:t>Poddziałanie 3.1.1 (tereny inwestycyjne) – </a:t>
            </a:r>
            <a:r>
              <a:rPr lang="pl-PL" sz="1800" kern="1200" dirty="0">
                <a:cs typeface="Arial" charset="0"/>
              </a:rPr>
              <a:t>marzec, </a:t>
            </a:r>
          </a:p>
          <a:p>
            <a:pPr marL="914400" lvl="1" indent="-457200" algn="l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pl-PL" sz="1800" dirty="0">
                <a:cs typeface="Arial" pitchFamily="34" charset="0"/>
              </a:rPr>
              <a:t>Poddziałanie 10.3.3 (doradztwo edukacyjno-zawodowe) – </a:t>
            </a:r>
            <a:r>
              <a:rPr lang="pl-PL" sz="1800" kern="1200" dirty="0">
                <a:cs typeface="Arial" charset="0"/>
              </a:rPr>
              <a:t>kwiecień,</a:t>
            </a:r>
          </a:p>
          <a:p>
            <a:pPr marL="914400" lvl="1" indent="-457200" algn="l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pl-PL" sz="1800" kern="1200" dirty="0">
                <a:cs typeface="Arial" charset="0"/>
              </a:rPr>
              <a:t>Poddziałanie 8.3.2 (opieka nad dziećmi do lat 3) – lipiec.</a:t>
            </a:r>
          </a:p>
        </p:txBody>
      </p:sp>
      <p:sp>
        <p:nvSpPr>
          <p:cNvPr id="4" name="Prostokąt 3"/>
          <p:cNvSpPr/>
          <p:nvPr/>
        </p:nvSpPr>
        <p:spPr>
          <a:xfrm>
            <a:off x="3475577" y="773705"/>
            <a:ext cx="53254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altLang="pl-PL" sz="2000" dirty="0">
                <a:solidFill>
                  <a:schemeClr val="accent2"/>
                </a:solidFill>
              </a:rPr>
              <a:t>Stan wdrażania ZIT WOF – podsumowanie</a:t>
            </a:r>
          </a:p>
        </p:txBody>
      </p:sp>
    </p:spTree>
    <p:extLst>
      <p:ext uri="{BB962C8B-B14F-4D97-AF65-F5344CB8AC3E}">
        <p14:creationId xmlns:p14="http://schemas.microsoft.com/office/powerpoint/2010/main" val="104413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Prostokąt 4"/>
          <p:cNvSpPr>
            <a:spLocks noChangeArrowheads="1"/>
          </p:cNvSpPr>
          <p:nvPr/>
        </p:nvSpPr>
        <p:spPr bwMode="auto">
          <a:xfrm>
            <a:off x="709332" y="1763815"/>
            <a:ext cx="7785761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b" hangingPunct="1">
              <a:spcAft>
                <a:spcPts val="600"/>
              </a:spcAft>
              <a:buClr>
                <a:schemeClr val="tx1"/>
              </a:buClr>
              <a:defRPr/>
            </a:pPr>
            <a:endParaRPr lang="pl-PL" sz="1800" dirty="0">
              <a:solidFill>
                <a:srgbClr val="00B0F0"/>
              </a:solidFill>
              <a:latin typeface="+mn-lt"/>
            </a:endParaRPr>
          </a:p>
          <a:p>
            <a:pPr eaLnBrk="1" fontAlgn="b" hangingPunct="1">
              <a:spcAft>
                <a:spcPts val="600"/>
              </a:spcAft>
              <a:buClr>
                <a:schemeClr val="tx1"/>
              </a:buClr>
              <a:defRPr/>
            </a:pPr>
            <a:endParaRPr lang="pl-PL" sz="1800" b="1" baseline="0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431800" indent="-342900" eaLnBrk="1" fontAlgn="b" hangingPunct="1">
              <a:spcAft>
                <a:spcPct val="50000"/>
              </a:spcAft>
              <a:buClr>
                <a:schemeClr val="tx1"/>
              </a:buClr>
              <a:buFont typeface="+mj-lt"/>
              <a:buAutoNum type="arabicPeriod" startAt="5"/>
              <a:defRPr/>
            </a:pPr>
            <a:endParaRPr lang="pl-PL" altLang="pl-PL" sz="1800" b="1" baseline="0" dirty="0">
              <a:latin typeface="Arial Narrow" pitchFamily="34" charset="0"/>
            </a:endParaRPr>
          </a:p>
          <a:p>
            <a:pPr marL="431800" indent="-342900" eaLnBrk="1" fontAlgn="b" hangingPunct="1">
              <a:spcAft>
                <a:spcPct val="50000"/>
              </a:spcAft>
              <a:buClr>
                <a:schemeClr val="tx1"/>
              </a:buClr>
              <a:defRPr/>
            </a:pPr>
            <a:endParaRPr lang="pl-PL" altLang="pl-PL" sz="1800" b="1" baseline="0" dirty="0">
              <a:latin typeface="Arial Narrow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475577" y="773705"/>
            <a:ext cx="53254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altLang="pl-PL" sz="2000" dirty="0">
                <a:solidFill>
                  <a:schemeClr val="accent2"/>
                </a:solidFill>
              </a:rPr>
              <a:t>Stan wdrażania ZIT WOF – podsumowanie</a:t>
            </a:r>
          </a:p>
        </p:txBody>
      </p:sp>
      <p:sp>
        <p:nvSpPr>
          <p:cNvPr id="4" name="Prostokąt 3"/>
          <p:cNvSpPr/>
          <p:nvPr/>
        </p:nvSpPr>
        <p:spPr>
          <a:xfrm>
            <a:off x="2262476" y="1412395"/>
            <a:ext cx="46794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l-PL" sz="2000" dirty="0">
                <a:solidFill>
                  <a:schemeClr val="accent2"/>
                </a:solidFill>
              </a:rPr>
              <a:t>PROJEKTY</a:t>
            </a:r>
            <a:r>
              <a:rPr lang="pl-PL" sz="2400" kern="0" dirty="0">
                <a:latin typeface="+mj-lt"/>
              </a:rPr>
              <a:t> </a:t>
            </a:r>
            <a:r>
              <a:rPr lang="pl-PL" sz="2000" dirty="0">
                <a:solidFill>
                  <a:schemeClr val="accent2"/>
                </a:solidFill>
              </a:rPr>
              <a:t>KONKURSOWE</a:t>
            </a:r>
            <a:r>
              <a:rPr lang="pl-PL" sz="2400" kern="0" dirty="0">
                <a:latin typeface="+mj-lt"/>
              </a:rPr>
              <a:t> </a:t>
            </a:r>
            <a:r>
              <a:rPr lang="pl-PL" sz="2400" kern="0" dirty="0" smtClean="0">
                <a:latin typeface="+mj-lt"/>
              </a:rPr>
              <a:t>– </a:t>
            </a:r>
            <a:r>
              <a:rPr lang="pl-PL" sz="2000" dirty="0" smtClean="0">
                <a:solidFill>
                  <a:schemeClr val="accent2"/>
                </a:solidFill>
              </a:rPr>
              <a:t>EFRR </a:t>
            </a:r>
            <a:br>
              <a:rPr lang="pl-PL" sz="2000" dirty="0" smtClean="0">
                <a:solidFill>
                  <a:schemeClr val="accent2"/>
                </a:solidFill>
              </a:rPr>
            </a:br>
            <a:r>
              <a:rPr lang="pl-PL" sz="2000" dirty="0" smtClean="0">
                <a:solidFill>
                  <a:schemeClr val="accent2"/>
                </a:solidFill>
              </a:rPr>
              <a:t>(stan na dzień 10.01.2017 r.)</a:t>
            </a:r>
            <a:endParaRPr lang="pl-PL" sz="2000" dirty="0">
              <a:solidFill>
                <a:schemeClr val="accent2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075453"/>
              </p:ext>
            </p:extLst>
          </p:nvPr>
        </p:nvGraphicFramePr>
        <p:xfrm>
          <a:off x="161510" y="2348880"/>
          <a:ext cx="8460942" cy="396811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6201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51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71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8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01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2512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u="none" strike="noStrike" dirty="0">
                          <a:effectLst/>
                        </a:rPr>
                        <a:t>Poddziałanie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u="none" strike="noStrike" dirty="0">
                          <a:effectLst/>
                          <a:latin typeface="+mn-lt"/>
                        </a:rPr>
                        <a:t>Alokacja </a:t>
                      </a:r>
                      <a:r>
                        <a:rPr lang="pl-PL" sz="1400" b="1" u="none" strike="noStrike" dirty="0" smtClean="0">
                          <a:effectLst/>
                          <a:latin typeface="+mn-lt"/>
                        </a:rPr>
                        <a:t>naboru</a:t>
                      </a:r>
                    </a:p>
                    <a:p>
                      <a:pPr algn="l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wg regulaminu konkursu</a:t>
                      </a:r>
                      <a:r>
                        <a:rPr lang="pl-PL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wg ogłoszenia wyników)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u="none" strike="noStrike">
                          <a:effectLst/>
                        </a:rPr>
                        <a:t>Czas trwania naboru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</a:rPr>
                        <a:t>Liczba </a:t>
                      </a:r>
                      <a:r>
                        <a:rPr lang="pl-PL" sz="1200" b="1" u="none" strike="noStrike" dirty="0" err="1">
                          <a:effectLst/>
                        </a:rPr>
                        <a:t>dofinansowa-nych</a:t>
                      </a:r>
                      <a:r>
                        <a:rPr lang="pl-PL" sz="1200" b="1" u="none" strike="noStrike" dirty="0">
                          <a:effectLst/>
                        </a:rPr>
                        <a:t> projektów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</a:rPr>
                        <a:t>Wartość </a:t>
                      </a:r>
                      <a:r>
                        <a:rPr lang="pl-PL" sz="1200" b="1" u="none" strike="noStrike" dirty="0" err="1">
                          <a:effectLst/>
                        </a:rPr>
                        <a:t>dofinansowa-nia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</a:rPr>
                        <a:t>Liczba </a:t>
                      </a:r>
                      <a:r>
                        <a:rPr lang="pl-PL" sz="1200" b="1" u="none" strike="noStrike" dirty="0" err="1">
                          <a:effectLst/>
                        </a:rPr>
                        <a:t>podpisa-nych</a:t>
                      </a:r>
                      <a:r>
                        <a:rPr lang="pl-PL" sz="1200" b="1" u="none" strike="noStrike" dirty="0">
                          <a:effectLst/>
                        </a:rPr>
                        <a:t> umów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Kontraktacja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3.1.1</a:t>
                      </a:r>
                      <a:br>
                        <a:rPr lang="pl-PL" sz="1400" u="none" strike="noStrike" dirty="0">
                          <a:effectLst/>
                        </a:rPr>
                      </a:br>
                      <a:r>
                        <a:rPr lang="pl-PL" sz="1400" u="none" strike="noStrike" dirty="0">
                          <a:effectLst/>
                        </a:rPr>
                        <a:t>Rozwój MŚP w ramach ZIT 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21,5</a:t>
                      </a:r>
                      <a:r>
                        <a:rPr lang="pl-PL" sz="1400" u="none" strike="noStrike" baseline="0" dirty="0">
                          <a:effectLst/>
                        </a:rPr>
                        <a:t> mln </a:t>
                      </a:r>
                      <a:r>
                        <a:rPr lang="pl-PL" sz="1400" u="none" strike="noStrike" dirty="0" smtClean="0">
                          <a:effectLst/>
                        </a:rPr>
                        <a:t>zł</a:t>
                      </a:r>
                    </a:p>
                    <a:p>
                      <a:pPr algn="l" fontAlgn="ctr"/>
                      <a:r>
                        <a:rPr lang="pl-PL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(21,6 mln zł)</a:t>
                      </a:r>
                      <a:endParaRPr lang="pl-PL" sz="1400" u="none" strike="no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09.04 - 18.07.2016 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ok. 3,5 mln zł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 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Beneficjent</a:t>
                      </a:r>
                      <a:r>
                        <a:rPr lang="pl-PL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zrezygnował</a:t>
                      </a:r>
                      <a:endParaRPr lang="pl-PL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4.3.2</a:t>
                      </a:r>
                      <a:br>
                        <a:rPr lang="pl-PL" sz="1400" u="none" strike="noStrike">
                          <a:effectLst/>
                        </a:rPr>
                      </a:br>
                      <a:r>
                        <a:rPr lang="pl-PL" sz="1400" u="none" strike="noStrike">
                          <a:effectLst/>
                        </a:rPr>
                        <a:t>Mobilność miejska w ramach ZIT - ścieżki rowerowe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l-PL" sz="1400" u="none" strike="noStrike" dirty="0">
                        <a:effectLst/>
                      </a:endParaRPr>
                    </a:p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185,9 </a:t>
                      </a:r>
                      <a:r>
                        <a:rPr lang="pl-PL" sz="1400" u="none" strike="noStrike" dirty="0" smtClean="0">
                          <a:effectLst/>
                        </a:rPr>
                        <a:t>zł</a:t>
                      </a:r>
                      <a:endParaRPr lang="pl-PL" sz="14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pl-PL" sz="1400" u="none" strike="noStrike" dirty="0" smtClean="0">
                          <a:effectLst/>
                        </a:rPr>
                        <a:t>(zwiększona alokacja: ok. 241 mln zł)</a:t>
                      </a:r>
                      <a:r>
                        <a:rPr lang="pl-PL" sz="1400" u="none" strike="noStrike" dirty="0">
                          <a:effectLst/>
                        </a:rPr>
                        <a:t/>
                      </a:r>
                      <a:br>
                        <a:rPr lang="pl-PL" sz="1400" u="none" strike="noStrike" dirty="0">
                          <a:effectLst/>
                        </a:rPr>
                      </a:b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29.02 - 29.07.2016 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14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ok. 241 mln zł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 4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ok. 130 mln zł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4.3.2</a:t>
                      </a:r>
                      <a:br>
                        <a:rPr lang="pl-PL" sz="1400" u="none" strike="noStrike" dirty="0">
                          <a:effectLst/>
                        </a:rPr>
                      </a:br>
                      <a:r>
                        <a:rPr lang="pl-PL" sz="1400" u="none" strike="noStrike" dirty="0">
                          <a:effectLst/>
                        </a:rPr>
                        <a:t>Mobilność miejska w ramach ZIT - parkingi P+R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64,9 mln </a:t>
                      </a:r>
                      <a:r>
                        <a:rPr lang="pl-PL" sz="1400" u="none" strike="noStrike" dirty="0" smtClean="0">
                          <a:effectLst/>
                        </a:rPr>
                        <a:t>zł </a:t>
                      </a:r>
                      <a:endParaRPr lang="pl-PL" sz="14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pl-PL" sz="1400" u="none" strike="noStrike" dirty="0" smtClean="0">
                          <a:effectLst/>
                        </a:rPr>
                        <a:t>(</a:t>
                      </a:r>
                      <a:r>
                        <a:rPr lang="pl-PL" sz="1400" u="none" strike="noStrike" dirty="0" smtClean="0">
                          <a:effectLst/>
                        </a:rPr>
                        <a:t>66,5</a:t>
                      </a:r>
                      <a:r>
                        <a:rPr lang="pl-PL" sz="1400" u="none" strike="noStrike" baseline="0" dirty="0" smtClean="0">
                          <a:effectLst/>
                        </a:rPr>
                        <a:t> mln zł)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31.03 - 29.07.2016 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13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ok. 59 mln zł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 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ok. 45 mln zł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92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475577" y="773705"/>
            <a:ext cx="53254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altLang="pl-PL" sz="2000" dirty="0">
                <a:solidFill>
                  <a:schemeClr val="accent2"/>
                </a:solidFill>
              </a:rPr>
              <a:t>Stan wdrażania ZIT WOF – podsumowanie</a:t>
            </a:r>
          </a:p>
        </p:txBody>
      </p:sp>
      <p:sp>
        <p:nvSpPr>
          <p:cNvPr id="4" name="Prostokąt 3"/>
          <p:cNvSpPr/>
          <p:nvPr/>
        </p:nvSpPr>
        <p:spPr>
          <a:xfrm>
            <a:off x="2397924" y="1412395"/>
            <a:ext cx="440857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l-PL" sz="2000" dirty="0">
                <a:solidFill>
                  <a:schemeClr val="accent2"/>
                </a:solidFill>
              </a:rPr>
              <a:t>PROJEKTY</a:t>
            </a:r>
            <a:r>
              <a:rPr lang="pl-PL" sz="2400" kern="0" dirty="0">
                <a:latin typeface="+mj-lt"/>
              </a:rPr>
              <a:t> </a:t>
            </a:r>
            <a:r>
              <a:rPr lang="pl-PL" sz="2000" dirty="0">
                <a:solidFill>
                  <a:schemeClr val="accent2"/>
                </a:solidFill>
              </a:rPr>
              <a:t>KONKURSOWE</a:t>
            </a:r>
            <a:r>
              <a:rPr lang="pl-PL" sz="2400" kern="0" dirty="0">
                <a:latin typeface="+mj-lt"/>
              </a:rPr>
              <a:t> </a:t>
            </a:r>
            <a:r>
              <a:rPr lang="pl-PL" sz="2400" kern="0" dirty="0" smtClean="0">
                <a:latin typeface="+mj-lt"/>
              </a:rPr>
              <a:t>– </a:t>
            </a:r>
            <a:r>
              <a:rPr lang="pl-PL" sz="2000" dirty="0">
                <a:solidFill>
                  <a:schemeClr val="accent2"/>
                </a:solidFill>
              </a:rPr>
              <a:t>EFS</a:t>
            </a:r>
            <a:br>
              <a:rPr lang="pl-PL" sz="2000" dirty="0">
                <a:solidFill>
                  <a:schemeClr val="accent2"/>
                </a:solidFill>
              </a:rPr>
            </a:br>
            <a:r>
              <a:rPr lang="pl-PL" sz="2000" dirty="0">
                <a:solidFill>
                  <a:schemeClr val="accent2"/>
                </a:solidFill>
              </a:rPr>
              <a:t>(stan na dzień 10.01.2017 r.)</a:t>
            </a:r>
          </a:p>
          <a:p>
            <a:pPr algn="ctr" fontAlgn="ctr"/>
            <a:endParaRPr lang="pl-PL" sz="2000" dirty="0">
              <a:solidFill>
                <a:schemeClr val="accent2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318849"/>
              </p:ext>
            </p:extLst>
          </p:nvPr>
        </p:nvGraphicFramePr>
        <p:xfrm>
          <a:off x="101351" y="2243772"/>
          <a:ext cx="8595957" cy="441769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6088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90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53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84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69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00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1732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u="none" strike="noStrike" dirty="0">
                          <a:effectLst/>
                        </a:rPr>
                        <a:t>Poddziałanie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u="none" strike="noStrike" dirty="0">
                          <a:effectLst/>
                          <a:latin typeface="+mn-lt"/>
                        </a:rPr>
                        <a:t>Alokacja </a:t>
                      </a:r>
                      <a:r>
                        <a:rPr lang="pl-PL" sz="1400" b="1" u="none" strike="noStrike" dirty="0" smtClean="0">
                          <a:effectLst/>
                          <a:latin typeface="+mn-lt"/>
                        </a:rPr>
                        <a:t>naboru UE+BP; </a:t>
                      </a: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wg regulaminu konkursu</a:t>
                      </a:r>
                      <a:r>
                        <a:rPr lang="pl-PL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(wg ogłoszenia wyników)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u="none" strike="noStrike" dirty="0">
                          <a:effectLst/>
                        </a:rPr>
                        <a:t>Czas trwania naboru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  <a:latin typeface="+mn-lt"/>
                        </a:rPr>
                        <a:t>Liczba dofinansowanych projektów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  <a:latin typeface="+mn-lt"/>
                        </a:rPr>
                        <a:t>Wartość </a:t>
                      </a:r>
                      <a:r>
                        <a:rPr lang="pl-PL" sz="1200" b="1" u="none" strike="noStrike" dirty="0" smtClean="0">
                          <a:effectLst/>
                          <a:latin typeface="+mn-lt"/>
                        </a:rPr>
                        <a:t>dofinansowania z UE wraz z BP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  <a:latin typeface="+mn-lt"/>
                        </a:rPr>
                        <a:t>Liczba </a:t>
                      </a:r>
                      <a:r>
                        <a:rPr lang="pl-PL" sz="1200" b="1" u="none" strike="noStrike" dirty="0" err="1">
                          <a:effectLst/>
                          <a:latin typeface="+mn-lt"/>
                        </a:rPr>
                        <a:t>podpisa-nych</a:t>
                      </a:r>
                      <a:r>
                        <a:rPr lang="pl-PL" sz="1200" b="1" u="none" strike="noStrike" dirty="0">
                          <a:effectLst/>
                          <a:latin typeface="+mn-lt"/>
                        </a:rPr>
                        <a:t> umów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u="none" strike="noStrike" dirty="0" smtClean="0">
                          <a:effectLst/>
                          <a:latin typeface="+mn-lt"/>
                        </a:rPr>
                        <a:t>Kontraktacja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3917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8.3.2</a:t>
                      </a:r>
                      <a:br>
                        <a:rPr lang="pl-PL" sz="1400" u="none" strike="noStrike" dirty="0">
                          <a:effectLst/>
                        </a:rPr>
                      </a:br>
                      <a:r>
                        <a:rPr lang="pl-PL" sz="1400" u="none" strike="noStrike" dirty="0">
                          <a:effectLst/>
                        </a:rPr>
                        <a:t>Ułatwianie powrotu do aktywności zawodowej w ramach ZIT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18,9</a:t>
                      </a:r>
                      <a:r>
                        <a:rPr lang="pl-PL" sz="1400" u="none" strike="noStrike" baseline="0" dirty="0">
                          <a:effectLst/>
                        </a:rPr>
                        <a:t> mln </a:t>
                      </a:r>
                      <a:r>
                        <a:rPr lang="pl-PL" sz="1400" u="none" strike="noStrike" dirty="0">
                          <a:effectLst/>
                        </a:rPr>
                        <a:t>zł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29.08 - 19.09.2016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trwa ocena merytoryczna </a:t>
                      </a:r>
                    </a:p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30 wniosków </a:t>
                      </a:r>
                    </a:p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(dwa po procedurze odwoławczej)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 -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 -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10.1.2</a:t>
                      </a:r>
                      <a:br>
                        <a:rPr lang="pl-PL" sz="1400" u="none" strike="noStrike">
                          <a:effectLst/>
                        </a:rPr>
                      </a:br>
                      <a:r>
                        <a:rPr lang="pl-PL" sz="1400" u="none" strike="noStrike">
                          <a:effectLst/>
                        </a:rPr>
                        <a:t>Edukacja ogólna w ramach ZIT 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 smtClean="0">
                          <a:effectLst/>
                        </a:rPr>
                        <a:t>14,1 </a:t>
                      </a:r>
                      <a:r>
                        <a:rPr lang="pl-PL" sz="1400" u="none" strike="noStrike" dirty="0">
                          <a:effectLst/>
                        </a:rPr>
                        <a:t>mln </a:t>
                      </a:r>
                      <a:r>
                        <a:rPr lang="pl-PL" sz="1400" u="none" strike="noStrike" dirty="0" smtClean="0">
                          <a:effectLst/>
                        </a:rPr>
                        <a:t>zł </a:t>
                      </a:r>
                      <a:br>
                        <a:rPr lang="pl-PL" sz="1400" u="none" strike="noStrike" dirty="0" smtClean="0">
                          <a:effectLst/>
                        </a:rPr>
                      </a:br>
                      <a:r>
                        <a:rPr lang="pl-PL" sz="1400" u="none" strike="noStrike" dirty="0" smtClean="0">
                          <a:effectLst/>
                        </a:rPr>
                        <a:t>(14,7 mln zł)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29.02 - 30.03.2016 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ok. </a:t>
                      </a:r>
                      <a:r>
                        <a:rPr lang="pl-PL" sz="1400" u="none" strike="noStrike" dirty="0" smtClean="0">
                          <a:effectLst/>
                        </a:rPr>
                        <a:t>13,6 mln zł</a:t>
                      </a:r>
                    </a:p>
                    <a:p>
                      <a:pPr algn="l" fontAlgn="ctr"/>
                      <a:r>
                        <a:rPr lang="pl-PL" sz="1400" u="none" strike="noStrike" dirty="0" smtClean="0">
                          <a:effectLst/>
                        </a:rPr>
                        <a:t>(UE:11,6 </a:t>
                      </a:r>
                      <a:r>
                        <a:rPr lang="pl-PL" sz="1400" u="none" strike="noStrike" dirty="0">
                          <a:effectLst/>
                        </a:rPr>
                        <a:t>mln </a:t>
                      </a:r>
                      <a:r>
                        <a:rPr lang="pl-PL" sz="1400" u="none" strike="noStrike" dirty="0" smtClean="0">
                          <a:effectLst/>
                        </a:rPr>
                        <a:t>zł)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 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ok. </a:t>
                      </a:r>
                      <a:r>
                        <a:rPr lang="pl-PL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</a:t>
                      </a:r>
                      <a:r>
                        <a:rPr lang="pl-PL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mln zł</a:t>
                      </a:r>
                      <a:endParaRPr lang="pl-PL" sz="14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ctr"/>
                      <a:r>
                        <a:rPr lang="pl-PL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(UE:</a:t>
                      </a:r>
                      <a:r>
                        <a:rPr lang="pl-PL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 </a:t>
                      </a:r>
                      <a:r>
                        <a:rPr lang="pl-PL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mln </a:t>
                      </a:r>
                      <a:r>
                        <a:rPr lang="pl-PL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zł)</a:t>
                      </a:r>
                      <a:endParaRPr lang="pl-PL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6202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10.3.3</a:t>
                      </a:r>
                      <a:br>
                        <a:rPr lang="pl-PL" sz="1400" u="none" strike="noStrike">
                          <a:effectLst/>
                        </a:rPr>
                      </a:br>
                      <a:r>
                        <a:rPr lang="pl-PL" sz="1400" u="none" strike="noStrike">
                          <a:effectLst/>
                        </a:rPr>
                        <a:t>Doradztwo edukacyjno-zawodowe w ramach ZIT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4,8 mln </a:t>
                      </a:r>
                      <a:r>
                        <a:rPr lang="pl-PL" sz="1400" u="none" strike="noStrike" dirty="0" smtClean="0">
                          <a:effectLst/>
                        </a:rPr>
                        <a:t>zł </a:t>
                      </a:r>
                      <a:br>
                        <a:rPr lang="pl-PL" sz="1400" u="none" strike="noStrike" dirty="0" smtClean="0">
                          <a:effectLst/>
                        </a:rPr>
                      </a:br>
                      <a:r>
                        <a:rPr lang="pl-PL" sz="1400" u="none" strike="noStrike" dirty="0" smtClean="0">
                          <a:effectLst/>
                        </a:rPr>
                        <a:t>(4,9 mln zł)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30.05 - 20.06.2016 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4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 ok</a:t>
                      </a:r>
                      <a:r>
                        <a:rPr lang="pl-PL" sz="1400" u="none" strike="noStrike" dirty="0" smtClean="0">
                          <a:effectLst/>
                        </a:rPr>
                        <a:t>. 3,2 mln zł</a:t>
                      </a:r>
                    </a:p>
                    <a:p>
                      <a:pPr algn="l" fontAlgn="ctr"/>
                      <a:r>
                        <a:rPr lang="pl-PL" sz="1400" u="none" strike="noStrike" baseline="0" dirty="0" smtClean="0">
                          <a:effectLst/>
                        </a:rPr>
                        <a:t>(UE: </a:t>
                      </a:r>
                      <a:r>
                        <a:rPr lang="pl-PL" sz="1400" u="none" strike="noStrike" dirty="0" smtClean="0">
                          <a:effectLst/>
                        </a:rPr>
                        <a:t>2,9 </a:t>
                      </a:r>
                      <a:r>
                        <a:rPr lang="pl-PL" sz="1400" u="none" strike="noStrike" dirty="0">
                          <a:effectLst/>
                        </a:rPr>
                        <a:t>mln </a:t>
                      </a:r>
                      <a:r>
                        <a:rPr lang="pl-PL" sz="1400" u="none" strike="noStrike" dirty="0" smtClean="0">
                          <a:effectLst/>
                        </a:rPr>
                        <a:t>zł)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 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ok. </a:t>
                      </a:r>
                      <a:r>
                        <a:rPr lang="pl-PL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0,55 </a:t>
                      </a:r>
                      <a:r>
                        <a:rPr lang="pl-PL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mln </a:t>
                      </a:r>
                      <a:r>
                        <a:rPr lang="pl-PL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zł</a:t>
                      </a:r>
                    </a:p>
                    <a:p>
                      <a:pPr algn="l" fontAlgn="ctr"/>
                      <a:r>
                        <a:rPr lang="pl-PL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(UE:</a:t>
                      </a:r>
                      <a:r>
                        <a:rPr lang="pl-PL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0,5 mln zł)</a:t>
                      </a:r>
                      <a:endParaRPr lang="pl-PL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22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Symbol zastępczy zawartości 5"/>
          <p:cNvSpPr>
            <a:spLocks noGrp="1"/>
          </p:cNvSpPr>
          <p:nvPr>
            <p:ph idx="4294967295"/>
          </p:nvPr>
        </p:nvSpPr>
        <p:spPr bwMode="auto">
          <a:xfrm>
            <a:off x="322186" y="1628800"/>
            <a:ext cx="8174037" cy="4170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buNone/>
              <a:defRPr/>
            </a:pPr>
            <a:endParaRPr lang="pl-PL" sz="2000" i="1" dirty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pl-PL" sz="2000" b="1" i="1" dirty="0"/>
              <a:t>Zintegrowane Inwestycje Terytorialne </a:t>
            </a:r>
            <a:r>
              <a:rPr lang="pl-PL" sz="2000" i="1" dirty="0"/>
              <a:t>to inicjatywa, która pozwala na wyjście poza sztywne granice administracyjne jednostek samorządu terytorialnego, umożliwiając realizowanie przez </a:t>
            </a:r>
            <a:br>
              <a:rPr lang="pl-PL" sz="2000" i="1" dirty="0"/>
            </a:br>
            <a:r>
              <a:rPr lang="pl-PL" sz="2000" b="1" i="1" dirty="0"/>
              <a:t>m.st. Warszawę </a:t>
            </a:r>
            <a:r>
              <a:rPr lang="pl-PL" sz="2000" i="1" dirty="0"/>
              <a:t>oraz </a:t>
            </a:r>
            <a:r>
              <a:rPr lang="pl-PL" sz="2000" b="1" i="1" dirty="0"/>
              <a:t>39 podwarszawskich gmin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pl-PL" sz="2000" i="1" dirty="0"/>
              <a:t>wspólnych przedsięwzięć finansowanych </a:t>
            </a:r>
            <a:br>
              <a:rPr lang="pl-PL" sz="2000" i="1" dirty="0"/>
            </a:br>
            <a:r>
              <a:rPr lang="pl-PL" sz="2000" i="1" dirty="0"/>
              <a:t>z funduszy UE w ramach perspektywy finansowej na lata 2014-2020. Ideą Zintegrowanych Inwestycji Terytorialnych jest współpraca samorządów na rzecz maksymalnego wykorzystania wspólnych atutów i rozwiązywania problemów, które dotyczą całego obszaru metropolitalnego. </a:t>
            </a:r>
            <a:r>
              <a:rPr lang="pl-PL" sz="2000" i="1" dirty="0" smtClean="0">
                <a:solidFill>
                  <a:schemeClr val="tx2"/>
                </a:solidFill>
              </a:rPr>
              <a:t>Założeniem instrumentu jest, aby projekty </a:t>
            </a:r>
            <a:r>
              <a:rPr lang="pl-PL" sz="2000" i="1" dirty="0"/>
              <a:t>realizowane w ramach Zintegrowanych Inwestycji Terytorialnych </a:t>
            </a:r>
            <a:r>
              <a:rPr lang="pl-PL" sz="2000" i="1" dirty="0" smtClean="0">
                <a:solidFill>
                  <a:srgbClr val="FF0000"/>
                </a:solidFill>
              </a:rPr>
              <a:t>charakteryzowały </a:t>
            </a:r>
            <a:r>
              <a:rPr lang="pl-PL" sz="2000" i="1" dirty="0">
                <a:solidFill>
                  <a:srgbClr val="FF0000"/>
                </a:solidFill>
              </a:rPr>
              <a:t>się wyższym poziomem zintegrowania instytucjonalnego i terytorialnego od dotychczas przygotowywanych indywidualnie projektów </a:t>
            </a:r>
            <a:r>
              <a:rPr lang="pl-PL" sz="2000" i="1" dirty="0">
                <a:solidFill>
                  <a:schemeClr val="tx2"/>
                </a:solidFill>
              </a:rPr>
              <a:t>przez poszczególnych </a:t>
            </a:r>
            <a:r>
              <a:rPr lang="pl-PL" sz="2000" i="1" dirty="0"/>
              <a:t>beneficjentów</a:t>
            </a:r>
          </a:p>
          <a:p>
            <a:pPr marL="0" indent="0">
              <a:buNone/>
              <a:defRPr/>
            </a:pPr>
            <a:endParaRPr lang="pl-PL" sz="2000" b="1" dirty="0"/>
          </a:p>
          <a:p>
            <a:pPr marL="0" indent="0">
              <a:buNone/>
              <a:defRPr/>
            </a:pPr>
            <a:endParaRPr lang="pl-PL" sz="2000" b="1" dirty="0"/>
          </a:p>
        </p:txBody>
      </p:sp>
      <p:sp>
        <p:nvSpPr>
          <p:cNvPr id="191490" name="Rectangle 4"/>
          <p:cNvSpPr>
            <a:spLocks noChangeAspect="1" noChangeArrowheads="1"/>
          </p:cNvSpPr>
          <p:nvPr/>
        </p:nvSpPr>
        <p:spPr bwMode="auto">
          <a:xfrm>
            <a:off x="2017635" y="279400"/>
            <a:ext cx="6478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l-PL" altLang="pl-PL" sz="2000" dirty="0">
                <a:solidFill>
                  <a:schemeClr val="accent2"/>
                </a:solidFill>
              </a:rPr>
              <a:t>Zintegrowane Inwestycje Terytorialne Warszawskiego Obszaru Terytorialnego</a:t>
            </a:r>
          </a:p>
        </p:txBody>
      </p:sp>
    </p:spTree>
    <p:extLst>
      <p:ext uri="{BB962C8B-B14F-4D97-AF65-F5344CB8AC3E}">
        <p14:creationId xmlns:p14="http://schemas.microsoft.com/office/powerpoint/2010/main" val="306238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855" y="503675"/>
            <a:ext cx="5419814" cy="542591"/>
          </a:xfrm>
          <a:prstGeom prst="rect">
            <a:avLst/>
          </a:prstGeom>
        </p:spPr>
      </p:pic>
      <p:sp>
        <p:nvSpPr>
          <p:cNvPr id="5" name="Podtytuł 2"/>
          <p:cNvSpPr txBox="1">
            <a:spLocks/>
          </p:cNvSpPr>
          <p:nvPr/>
        </p:nvSpPr>
        <p:spPr>
          <a:xfrm>
            <a:off x="386535" y="2033844"/>
            <a:ext cx="8281215" cy="33753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pl-PL" sz="1800" b="0" dirty="0" smtClean="0">
                <a:solidFill>
                  <a:srgbClr val="000000"/>
                </a:solidFill>
              </a:rPr>
              <a:t>Alokacja ZIT: </a:t>
            </a:r>
            <a:r>
              <a:rPr lang="pl-PL" sz="1800" dirty="0" smtClean="0"/>
              <a:t>165,7 mln EUR 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pl-PL" sz="1800" b="0" dirty="0">
                <a:solidFill>
                  <a:srgbClr val="000000"/>
                </a:solidFill>
              </a:rPr>
              <a:t>A</a:t>
            </a:r>
            <a:r>
              <a:rPr lang="pl-PL" sz="1800" b="0" dirty="0" smtClean="0">
                <a:solidFill>
                  <a:srgbClr val="000000"/>
                </a:solidFill>
              </a:rPr>
              <a:t>lokacja ZIT w </a:t>
            </a:r>
            <a:r>
              <a:rPr lang="pl-PL" sz="1800" b="0" dirty="0">
                <a:solidFill>
                  <a:srgbClr val="000000"/>
                </a:solidFill>
              </a:rPr>
              <a:t>zł (1 euro=4,33 </a:t>
            </a:r>
            <a:r>
              <a:rPr lang="pl-PL" sz="1800" b="0" dirty="0" smtClean="0">
                <a:solidFill>
                  <a:srgbClr val="000000"/>
                </a:solidFill>
              </a:rPr>
              <a:t>zł) : </a:t>
            </a:r>
            <a:r>
              <a:rPr lang="pl-PL" sz="1800" dirty="0" smtClean="0"/>
              <a:t>717, 7 mln zł 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pl-PL" sz="1800" b="0" dirty="0"/>
              <a:t>B</a:t>
            </a:r>
            <a:r>
              <a:rPr lang="pl-PL" sz="1800" b="0" dirty="0" smtClean="0"/>
              <a:t>udżet 6 naborów z regulaminów konkursów: </a:t>
            </a:r>
            <a:r>
              <a:rPr lang="pl-PL" sz="1800" dirty="0" smtClean="0"/>
              <a:t>ponad 310 mln </a:t>
            </a:r>
            <a:r>
              <a:rPr lang="pl-PL" sz="1800" dirty="0" smtClean="0"/>
              <a:t>zł 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pl-PL" sz="1800" b="0" dirty="0" smtClean="0"/>
              <a:t>Wartość wsparcia UE dla projektów wybranych do dofinansowania (zgodnie z uchwałami ZWM): </a:t>
            </a:r>
            <a:r>
              <a:rPr lang="pl-PL" sz="1800" dirty="0" smtClean="0"/>
              <a:t>około 314 mln zł </a:t>
            </a:r>
            <a:r>
              <a:rPr lang="pl-PL" sz="1800" dirty="0" smtClean="0"/>
              <a:t> </a:t>
            </a:r>
            <a:endParaRPr lang="pl-PL" sz="1800" b="0" dirty="0"/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pl-PL" sz="1800" b="0" dirty="0">
                <a:solidFill>
                  <a:srgbClr val="000000"/>
                </a:solidFill>
              </a:rPr>
              <a:t>W</a:t>
            </a:r>
            <a:r>
              <a:rPr lang="pl-PL" sz="1800" b="0" dirty="0" smtClean="0">
                <a:solidFill>
                  <a:srgbClr val="000000"/>
                </a:solidFill>
              </a:rPr>
              <a:t>artość podpisanych umów </a:t>
            </a:r>
            <a:r>
              <a:rPr lang="pl-PL" sz="1800" b="0" dirty="0">
                <a:solidFill>
                  <a:srgbClr val="000000"/>
                </a:solidFill>
              </a:rPr>
              <a:t>(w złotych</a:t>
            </a:r>
            <a:r>
              <a:rPr lang="pl-PL" sz="1800" b="0" dirty="0" smtClean="0">
                <a:solidFill>
                  <a:srgbClr val="000000"/>
                </a:solidFill>
              </a:rPr>
              <a:t>): </a:t>
            </a:r>
            <a:r>
              <a:rPr lang="pl-PL" sz="1800" dirty="0" smtClean="0">
                <a:solidFill>
                  <a:srgbClr val="000000"/>
                </a:solidFill>
              </a:rPr>
              <a:t>około </a:t>
            </a:r>
            <a:r>
              <a:rPr lang="pl-PL" sz="1800" dirty="0"/>
              <a:t>179 </a:t>
            </a:r>
            <a:r>
              <a:rPr lang="pl-PL" sz="1800" dirty="0" smtClean="0"/>
              <a:t>mln zł 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pl-PL" sz="1800" b="0" dirty="0" smtClean="0">
                <a:solidFill>
                  <a:srgbClr val="000000"/>
                </a:solidFill>
              </a:rPr>
              <a:t>Wartość podpisanych </a:t>
            </a:r>
            <a:r>
              <a:rPr lang="pl-PL" sz="1800" b="0" dirty="0">
                <a:solidFill>
                  <a:srgbClr val="000000"/>
                </a:solidFill>
              </a:rPr>
              <a:t>umów </a:t>
            </a:r>
            <a:r>
              <a:rPr lang="pl-PL" sz="1800" b="0" dirty="0" smtClean="0">
                <a:solidFill>
                  <a:srgbClr val="000000"/>
                </a:solidFill>
              </a:rPr>
              <a:t>względem całkowitej alokacji ZIT:   </a:t>
            </a:r>
            <a:br>
              <a:rPr lang="pl-PL" sz="1800" b="0" dirty="0" smtClean="0">
                <a:solidFill>
                  <a:srgbClr val="000000"/>
                </a:solidFill>
              </a:rPr>
            </a:br>
            <a:r>
              <a:rPr lang="pl-PL" sz="1800" dirty="0" smtClean="0">
                <a:solidFill>
                  <a:srgbClr val="000000"/>
                </a:solidFill>
              </a:rPr>
              <a:t>prawie </a:t>
            </a:r>
            <a:r>
              <a:rPr lang="pl-PL" sz="1800" dirty="0" smtClean="0"/>
              <a:t>25%</a:t>
            </a:r>
            <a:r>
              <a:rPr lang="pl-PL" sz="1800" b="0" dirty="0" smtClean="0"/>
              <a:t> 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pl-PL" sz="1800" b="0" dirty="0">
              <a:solidFill>
                <a:srgbClr val="000000"/>
              </a:solidFill>
            </a:endParaRP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pl-PL" sz="1800" b="0" dirty="0">
              <a:solidFill>
                <a:srgbClr val="000000"/>
              </a:solidFill>
            </a:endParaRP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pl-PL" sz="1400" b="0" dirty="0" smtClean="0">
                <a:solidFill>
                  <a:srgbClr val="000000"/>
                </a:solidFill>
              </a:rPr>
              <a:t>Stan na dzień 10.01.2017 r.</a:t>
            </a:r>
            <a:endParaRPr lang="pl-PL" sz="1400" b="0" dirty="0">
              <a:solidFill>
                <a:srgbClr val="000000"/>
              </a:solidFill>
            </a:endParaRP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pl-PL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pl-PL" sz="1400" dirty="0">
              <a:solidFill>
                <a:srgbClr val="000000"/>
              </a:solidFill>
            </a:endParaRP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pl-PL" sz="1400" dirty="0">
              <a:solidFill>
                <a:srgbClr val="000000"/>
              </a:solidFill>
            </a:endParaRP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pl-PL" sz="16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065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Prostokąt 4"/>
          <p:cNvSpPr>
            <a:spLocks noChangeArrowheads="1"/>
          </p:cNvSpPr>
          <p:nvPr/>
        </p:nvSpPr>
        <p:spPr bwMode="auto">
          <a:xfrm>
            <a:off x="709332" y="1763815"/>
            <a:ext cx="7785761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b" hangingPunct="1">
              <a:spcAft>
                <a:spcPts val="600"/>
              </a:spcAft>
              <a:buClr>
                <a:schemeClr val="tx1"/>
              </a:buClr>
              <a:defRPr/>
            </a:pPr>
            <a:endParaRPr lang="pl-PL" sz="1800" dirty="0">
              <a:solidFill>
                <a:srgbClr val="00B0F0"/>
              </a:solidFill>
              <a:latin typeface="+mn-lt"/>
            </a:endParaRPr>
          </a:p>
          <a:p>
            <a:pPr eaLnBrk="1" fontAlgn="b" hangingPunct="1">
              <a:spcAft>
                <a:spcPts val="600"/>
              </a:spcAft>
              <a:buClr>
                <a:schemeClr val="tx1"/>
              </a:buClr>
              <a:defRPr/>
            </a:pPr>
            <a:endParaRPr lang="pl-PL" sz="1800" b="1" baseline="0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431800" indent="-342900" eaLnBrk="1" fontAlgn="b" hangingPunct="1">
              <a:spcAft>
                <a:spcPct val="50000"/>
              </a:spcAft>
              <a:buClr>
                <a:schemeClr val="tx1"/>
              </a:buClr>
              <a:buFont typeface="+mj-lt"/>
              <a:buAutoNum type="arabicPeriod" startAt="5"/>
              <a:defRPr/>
            </a:pPr>
            <a:endParaRPr lang="pl-PL" altLang="pl-PL" sz="1800" b="1" baseline="0" dirty="0">
              <a:latin typeface="Arial Narrow" pitchFamily="34" charset="0"/>
            </a:endParaRPr>
          </a:p>
          <a:p>
            <a:pPr marL="431800" indent="-342900" eaLnBrk="1" fontAlgn="b" hangingPunct="1">
              <a:spcAft>
                <a:spcPct val="50000"/>
              </a:spcAft>
              <a:buClr>
                <a:schemeClr val="tx1"/>
              </a:buClr>
              <a:defRPr/>
            </a:pPr>
            <a:endParaRPr lang="pl-PL" altLang="pl-PL" sz="1800" b="1" baseline="0" dirty="0">
              <a:latin typeface="Arial Narrow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342254" y="773705"/>
            <a:ext cx="5325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altLang="pl-PL" sz="2000" dirty="0">
                <a:solidFill>
                  <a:schemeClr val="accent2"/>
                </a:solidFill>
              </a:rPr>
              <a:t>Stan wdrażania ZIT WOF – podsumowanie</a:t>
            </a:r>
          </a:p>
        </p:txBody>
      </p:sp>
      <p:sp>
        <p:nvSpPr>
          <p:cNvPr id="4" name="Prostokąt 3"/>
          <p:cNvSpPr/>
          <p:nvPr/>
        </p:nvSpPr>
        <p:spPr>
          <a:xfrm>
            <a:off x="2643495" y="1453395"/>
            <a:ext cx="4331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l-PL" sz="2000" dirty="0">
                <a:solidFill>
                  <a:schemeClr val="accent2"/>
                </a:solidFill>
              </a:rPr>
              <a:t>PROJEKTY POZAKONKURSOWE </a:t>
            </a: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386535" y="2033845"/>
            <a:ext cx="8281215" cy="30603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pl-PL" sz="2000" dirty="0"/>
              <a:t>CT2:</a:t>
            </a:r>
          </a:p>
          <a:p>
            <a:pPr marL="800100" lvl="1" indent="-342900" algn="just">
              <a:spcBef>
                <a:spcPct val="0"/>
              </a:spcBef>
              <a:buFont typeface="+mj-lt"/>
              <a:buAutoNum type="alphaLcPeriod"/>
              <a:defRPr/>
            </a:pPr>
            <a:r>
              <a:rPr lang="pl-PL" sz="1700" b="0" dirty="0"/>
              <a:t>Wirtualny Warszawski Obszar Funkcjonalny </a:t>
            </a:r>
            <a:r>
              <a:rPr lang="pl-PL" sz="1700" dirty="0"/>
              <a:t>(Virtual WOF)</a:t>
            </a:r>
          </a:p>
          <a:p>
            <a:pPr marL="800100" lvl="1" indent="-342900" algn="just">
              <a:spcBef>
                <a:spcPct val="0"/>
              </a:spcBef>
              <a:buFont typeface="+mj-lt"/>
              <a:buAutoNum type="alphaLcPeriod"/>
              <a:defRPr/>
            </a:pPr>
            <a:r>
              <a:rPr lang="pl-PL" sz="1700" b="0" dirty="0"/>
              <a:t>Budowa i wdrożenie zintegrowanego systemu wsparcia usług opiekuńczych opartego na narzędziach TIK na terenie Warszawskiego Obszaru Funkcjonalnego </a:t>
            </a:r>
            <a:r>
              <a:rPr lang="pl-PL" sz="1700" dirty="0"/>
              <a:t>(E-Opieka)</a:t>
            </a:r>
            <a:endParaRPr lang="pl-PL" sz="1700" b="0" dirty="0">
              <a:solidFill>
                <a:srgbClr val="000000"/>
              </a:solidFill>
            </a:endParaRPr>
          </a:p>
          <a:p>
            <a:pPr marL="800100" lvl="1" indent="-342900" algn="just">
              <a:spcBef>
                <a:spcPct val="0"/>
              </a:spcBef>
              <a:buFont typeface="+mj-lt"/>
              <a:buAutoNum type="alphaLcPeriod"/>
              <a:defRPr/>
            </a:pPr>
            <a:r>
              <a:rPr lang="pl-PL" sz="1700" b="0" dirty="0"/>
              <a:t>Dostęp do informacji publicznej gmin Warszawskiego Obszaru Funkcjonalnego </a:t>
            </a:r>
            <a:r>
              <a:rPr lang="pl-PL" sz="1700" dirty="0"/>
              <a:t>(E-Archiwum)</a:t>
            </a:r>
          </a:p>
          <a:p>
            <a:pPr marL="800100" lvl="1" indent="-342900" algn="just">
              <a:spcBef>
                <a:spcPct val="0"/>
              </a:spcBef>
              <a:buFont typeface="+mj-lt"/>
              <a:buAutoNum type="alphaLcPeriod"/>
              <a:defRPr/>
            </a:pPr>
            <a:r>
              <a:rPr lang="pl-PL" sz="1700" dirty="0">
                <a:solidFill>
                  <a:srgbClr val="FF0000"/>
                </a:solidFill>
              </a:rPr>
              <a:t>E-Wycena </a:t>
            </a:r>
            <a:r>
              <a:rPr lang="pl-PL" sz="1700" b="0" dirty="0"/>
              <a:t>(stworzenie bezpłatnego narzędzia do wyceny wartości nieruchomości oraz mapy średnich wartości nieruchomości gruntowych (usługi o stopniu dojrzałości 3) dla mieszkańców, pracowników </a:t>
            </a:r>
            <a:r>
              <a:rPr lang="pl-PL" sz="1700" b="0" dirty="0" err="1"/>
              <a:t>jst</a:t>
            </a:r>
            <a:r>
              <a:rPr lang="pl-PL" sz="1700" b="0" dirty="0"/>
              <a:t>, rzeczoznawców, inwestorów oraz innych osób zainteresowanych dostępem do informacji o wartościach nieruchomości gruntowych z obszaru WOF)	</a:t>
            </a:r>
            <a:endParaRPr lang="pl-PL" sz="1600" b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pl-PL" sz="2000" dirty="0"/>
              <a:t>CT3:</a:t>
            </a:r>
            <a:endParaRPr lang="pl-PL" sz="1600" dirty="0"/>
          </a:p>
          <a:p>
            <a:pPr marL="800100" lvl="1" indent="-342900" algn="just">
              <a:spcBef>
                <a:spcPct val="0"/>
              </a:spcBef>
              <a:buFont typeface="+mj-lt"/>
              <a:buAutoNum type="alphaLcPeriod"/>
              <a:defRPr/>
            </a:pPr>
            <a:r>
              <a:rPr lang="pl-PL" sz="1600" b="0" dirty="0"/>
              <a:t>Promocja gospodarcza Warszawskiego Obszaru Funkcjonalnego </a:t>
            </a:r>
            <a:r>
              <a:rPr lang="pl-PL" sz="1600" dirty="0"/>
              <a:t>(WOF Expo)</a:t>
            </a:r>
            <a:endParaRPr lang="pl-PL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algn="just">
              <a:spcBef>
                <a:spcPct val="0"/>
              </a:spcBef>
              <a:defRPr/>
            </a:pPr>
            <a:endParaRPr lang="pl-PL" sz="16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pl-PL" sz="2000" b="1" kern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76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Prostokąt 4"/>
          <p:cNvSpPr>
            <a:spLocks noChangeArrowheads="1"/>
          </p:cNvSpPr>
          <p:nvPr/>
        </p:nvSpPr>
        <p:spPr bwMode="auto">
          <a:xfrm>
            <a:off x="709332" y="1763815"/>
            <a:ext cx="7785761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b" hangingPunct="1">
              <a:spcAft>
                <a:spcPts val="600"/>
              </a:spcAft>
              <a:buClr>
                <a:schemeClr val="tx1"/>
              </a:buClr>
              <a:defRPr/>
            </a:pPr>
            <a:endParaRPr lang="pl-PL" sz="1800" dirty="0">
              <a:solidFill>
                <a:srgbClr val="00B0F0"/>
              </a:solidFill>
              <a:latin typeface="+mn-lt"/>
            </a:endParaRPr>
          </a:p>
          <a:p>
            <a:pPr eaLnBrk="1" fontAlgn="b" hangingPunct="1">
              <a:spcAft>
                <a:spcPts val="600"/>
              </a:spcAft>
              <a:buClr>
                <a:schemeClr val="tx1"/>
              </a:buClr>
              <a:defRPr/>
            </a:pPr>
            <a:endParaRPr lang="pl-PL" sz="1800" b="1" baseline="0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431800" indent="-342900" eaLnBrk="1" fontAlgn="b" hangingPunct="1">
              <a:spcAft>
                <a:spcPct val="50000"/>
              </a:spcAft>
              <a:buClr>
                <a:schemeClr val="tx1"/>
              </a:buClr>
              <a:buFont typeface="+mj-lt"/>
              <a:buAutoNum type="arabicPeriod" startAt="5"/>
              <a:defRPr/>
            </a:pPr>
            <a:endParaRPr lang="pl-PL" altLang="pl-PL" sz="1800" b="1" baseline="0" dirty="0">
              <a:latin typeface="Arial Narrow" pitchFamily="34" charset="0"/>
            </a:endParaRPr>
          </a:p>
          <a:p>
            <a:pPr marL="431800" indent="-342900" eaLnBrk="1" fontAlgn="b" hangingPunct="1">
              <a:spcAft>
                <a:spcPct val="50000"/>
              </a:spcAft>
              <a:buClr>
                <a:schemeClr val="tx1"/>
              </a:buClr>
              <a:defRPr/>
            </a:pPr>
            <a:endParaRPr lang="pl-PL" altLang="pl-PL" sz="1800" b="1" baseline="0" dirty="0">
              <a:latin typeface="Arial Narrow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441954" y="773705"/>
            <a:ext cx="72279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altLang="pl-PL" sz="2000" dirty="0">
                <a:solidFill>
                  <a:schemeClr val="accent2"/>
                </a:solidFill>
              </a:rPr>
              <a:t>Stan wdrażania ZIT WOF – podsumowanie</a:t>
            </a:r>
          </a:p>
          <a:p>
            <a:pPr algn="r"/>
            <a:r>
              <a:rPr lang="pl-PL" sz="2000" dirty="0">
                <a:solidFill>
                  <a:schemeClr val="accent2"/>
                </a:solidFill>
              </a:rPr>
              <a:t>Wirtualny Warszawski Obszar Funkcjonalny (Virtual WOF)</a:t>
            </a: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386535" y="2033845"/>
            <a:ext cx="8281215" cy="30603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pl-PL" sz="1800" b="0" dirty="0"/>
              <a:t>Wartość dofinansowania: </a:t>
            </a:r>
            <a:r>
              <a:rPr lang="pl-PL" sz="1800" dirty="0"/>
              <a:t>13 527 050 EUR</a:t>
            </a:r>
          </a:p>
          <a:p>
            <a:pPr marL="457200" indent="-457200" algn="just">
              <a:spcBef>
                <a:spcPct val="0"/>
              </a:spcBef>
              <a:buFont typeface="+mj-lt"/>
              <a:buAutoNum type="arabicPeriod"/>
              <a:defRPr/>
            </a:pPr>
            <a:endParaRPr lang="pl-PL" sz="1800" dirty="0"/>
          </a:p>
          <a:p>
            <a:pPr marL="457200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pl-PL" sz="1800" b="0" dirty="0">
                <a:solidFill>
                  <a:srgbClr val="000000"/>
                </a:solidFill>
              </a:rPr>
              <a:t>Partnerzy: </a:t>
            </a:r>
            <a:r>
              <a:rPr lang="pl-PL" sz="1800" dirty="0">
                <a:solidFill>
                  <a:srgbClr val="000000"/>
                </a:solidFill>
              </a:rPr>
              <a:t>25 gmin </a:t>
            </a:r>
            <a:endParaRPr lang="pl-PL" sz="1800" b="0" dirty="0">
              <a:solidFill>
                <a:srgbClr val="000000"/>
              </a:solidFill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/>
              <a:defRPr/>
            </a:pPr>
            <a:endParaRPr lang="pl-PL" sz="1800" b="0" dirty="0">
              <a:solidFill>
                <a:srgbClr val="000000"/>
              </a:solidFill>
            </a:endParaRPr>
          </a:p>
          <a:p>
            <a:pPr marL="400050" lvl="1" indent="0" algn="just">
              <a:spcBef>
                <a:spcPct val="0"/>
              </a:spcBef>
              <a:buNone/>
              <a:defRPr/>
            </a:pPr>
            <a:r>
              <a:rPr lang="pl-PL" sz="1800" b="0" dirty="0">
                <a:solidFill>
                  <a:srgbClr val="000000"/>
                </a:solidFill>
              </a:rPr>
              <a:t>Warszawa, Czosnów, Góra Kalwaria, Halinów, Karczew, Kobyłka, Konstancin-Jeziorna, Legionowo, Lesznowola, Marki, Milanówek, Nieporęt, Nowy Dwór Mazowiecki, Otwock, Piastów, Podkowa Leśna, Pruszków, Radzymin, Stare Babice, Sulejówek, Wieliszew, Wołomin, Ząbki, Zielonka, Żyrardów)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pl-PL" sz="1800" b="0" dirty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pl-PL" sz="2000" b="0" dirty="0"/>
          </a:p>
          <a:p>
            <a:pPr marL="0" indent="0">
              <a:spcBef>
                <a:spcPct val="0"/>
              </a:spcBef>
              <a:buNone/>
              <a:defRPr/>
            </a:pPr>
            <a:endParaRPr lang="pl-PL" sz="2000" b="0" dirty="0">
              <a:solidFill>
                <a:srgbClr val="000000"/>
              </a:solidFill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pl-PL" sz="20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pl-PL" sz="20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pl-PL" sz="16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pl-PL" sz="2000" b="1" kern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33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Prostokąt 4"/>
          <p:cNvSpPr>
            <a:spLocks noChangeArrowheads="1"/>
          </p:cNvSpPr>
          <p:nvPr/>
        </p:nvSpPr>
        <p:spPr bwMode="auto">
          <a:xfrm>
            <a:off x="709332" y="1763815"/>
            <a:ext cx="7785761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b" hangingPunct="1">
              <a:spcAft>
                <a:spcPts val="600"/>
              </a:spcAft>
              <a:buClr>
                <a:schemeClr val="tx1"/>
              </a:buClr>
              <a:defRPr/>
            </a:pPr>
            <a:endParaRPr lang="pl-PL" sz="1800" dirty="0">
              <a:solidFill>
                <a:srgbClr val="00B0F0"/>
              </a:solidFill>
              <a:latin typeface="+mn-lt"/>
            </a:endParaRPr>
          </a:p>
          <a:p>
            <a:pPr eaLnBrk="1" fontAlgn="b" hangingPunct="1">
              <a:spcAft>
                <a:spcPts val="600"/>
              </a:spcAft>
              <a:buClr>
                <a:schemeClr val="tx1"/>
              </a:buClr>
              <a:defRPr/>
            </a:pPr>
            <a:endParaRPr lang="pl-PL" sz="1800" b="1" baseline="0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431800" indent="-342900" eaLnBrk="1" fontAlgn="b" hangingPunct="1">
              <a:spcAft>
                <a:spcPct val="50000"/>
              </a:spcAft>
              <a:buClr>
                <a:schemeClr val="tx1"/>
              </a:buClr>
              <a:buFont typeface="+mj-lt"/>
              <a:buAutoNum type="arabicPeriod" startAt="5"/>
              <a:defRPr/>
            </a:pPr>
            <a:endParaRPr lang="pl-PL" altLang="pl-PL" sz="1800" b="1" baseline="0" dirty="0">
              <a:latin typeface="Arial Narrow" pitchFamily="34" charset="0"/>
            </a:endParaRPr>
          </a:p>
          <a:p>
            <a:pPr marL="431800" indent="-342900" eaLnBrk="1" fontAlgn="b" hangingPunct="1">
              <a:spcAft>
                <a:spcPct val="50000"/>
              </a:spcAft>
              <a:buClr>
                <a:schemeClr val="tx1"/>
              </a:buClr>
              <a:defRPr/>
            </a:pPr>
            <a:endParaRPr lang="pl-PL" altLang="pl-PL" sz="1800" b="1" baseline="0" dirty="0">
              <a:latin typeface="Arial Narrow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441954" y="773705"/>
            <a:ext cx="72279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altLang="pl-PL" sz="2000" dirty="0">
                <a:solidFill>
                  <a:schemeClr val="accent2"/>
                </a:solidFill>
              </a:rPr>
              <a:t>Stan wdrażania ZIT WOF – podsumowanie</a:t>
            </a:r>
          </a:p>
          <a:p>
            <a:pPr algn="r"/>
            <a:r>
              <a:rPr lang="pl-PL" sz="2000" dirty="0">
                <a:solidFill>
                  <a:schemeClr val="accent2"/>
                </a:solidFill>
              </a:rPr>
              <a:t>Wirtualny Warszawski Obszar Funkcjonalny (Virtual WOF)</a:t>
            </a: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206515" y="1628800"/>
            <a:ext cx="8448629" cy="30603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just">
              <a:spcBef>
                <a:spcPct val="0"/>
              </a:spcBef>
              <a:buFont typeface="+mj-lt"/>
              <a:buAutoNum type="arabicPeriod" startAt="3"/>
              <a:defRPr/>
            </a:pPr>
            <a:r>
              <a:rPr lang="pl-PL" sz="1800" b="0" dirty="0">
                <a:solidFill>
                  <a:srgbClr val="000000"/>
                </a:solidFill>
              </a:rPr>
              <a:t>Zakres: </a:t>
            </a:r>
            <a:r>
              <a:rPr lang="pl-PL" sz="1800" dirty="0">
                <a:solidFill>
                  <a:srgbClr val="000000"/>
                </a:solidFill>
              </a:rPr>
              <a:t>stworzenie portfela e-usług publicznych </a:t>
            </a:r>
            <a:r>
              <a:rPr lang="pl-PL" sz="1800" b="0" dirty="0">
                <a:solidFill>
                  <a:srgbClr val="000000"/>
                </a:solidFill>
              </a:rPr>
              <a:t>w postaci rozwiązań mobilnych i desktopowych dla mieszkańców, turystów i przedsiębiorców </a:t>
            </a:r>
            <a:br>
              <a:rPr lang="pl-PL" sz="1800" b="0" dirty="0">
                <a:solidFill>
                  <a:srgbClr val="000000"/>
                </a:solidFill>
              </a:rPr>
            </a:br>
            <a:r>
              <a:rPr lang="pl-PL" sz="1800" b="0" dirty="0">
                <a:solidFill>
                  <a:srgbClr val="000000"/>
                </a:solidFill>
              </a:rPr>
              <a:t>z terenu WOF; zakres projektu obejmuje 5 komponentów: </a:t>
            </a:r>
          </a:p>
          <a:p>
            <a:pPr marL="857250" lvl="1" indent="-457200" algn="just">
              <a:spcBef>
                <a:spcPct val="0"/>
              </a:spcBef>
              <a:buFont typeface="+mj-lt"/>
              <a:buAutoNum type="alphaLcPeriod"/>
              <a:defRPr/>
            </a:pPr>
            <a:r>
              <a:rPr lang="pl-PL" sz="1600" dirty="0">
                <a:solidFill>
                  <a:srgbClr val="000000"/>
                </a:solidFill>
              </a:rPr>
              <a:t>e-dostępność</a:t>
            </a:r>
            <a:r>
              <a:rPr lang="pl-PL" sz="1600" b="0" dirty="0">
                <a:solidFill>
                  <a:srgbClr val="000000"/>
                </a:solidFill>
              </a:rPr>
              <a:t>: </a:t>
            </a:r>
            <a:r>
              <a:rPr lang="pl-PL" sz="1600" b="0" dirty="0"/>
              <a:t>wdrożenie systemu </a:t>
            </a:r>
            <a:r>
              <a:rPr lang="pl-PL" sz="1600" b="0" dirty="0" err="1"/>
              <a:t>mikronawigacji</a:t>
            </a:r>
            <a:r>
              <a:rPr lang="pl-PL" sz="1600" b="0" dirty="0"/>
              <a:t> i informacji kontekstowej </a:t>
            </a:r>
            <a:br>
              <a:rPr lang="pl-PL" sz="1600" b="0" dirty="0"/>
            </a:br>
            <a:r>
              <a:rPr lang="pl-PL" sz="1600" b="0" dirty="0"/>
              <a:t>w urzędach publicznych i przestrzeniach publicznych (np. stacje metra, węzły komunikacyjne),</a:t>
            </a:r>
            <a:endParaRPr lang="pl-PL" sz="1600" b="0" dirty="0">
              <a:solidFill>
                <a:srgbClr val="000000"/>
              </a:solidFill>
            </a:endParaRPr>
          </a:p>
          <a:p>
            <a:pPr marL="857250" lvl="1" indent="-457200" algn="just">
              <a:spcBef>
                <a:spcPct val="0"/>
              </a:spcBef>
              <a:buFont typeface="+mj-lt"/>
              <a:buAutoNum type="alphaLcPeriod"/>
              <a:defRPr/>
            </a:pPr>
            <a:r>
              <a:rPr lang="pl-PL" sz="1600" dirty="0">
                <a:solidFill>
                  <a:srgbClr val="000000"/>
                </a:solidFill>
              </a:rPr>
              <a:t>e-turystyka</a:t>
            </a:r>
            <a:r>
              <a:rPr lang="pl-PL" sz="1600" b="0" dirty="0">
                <a:solidFill>
                  <a:srgbClr val="000000"/>
                </a:solidFill>
              </a:rPr>
              <a:t>: </a:t>
            </a:r>
            <a:r>
              <a:rPr lang="pl-PL" sz="1600" b="0" dirty="0"/>
              <a:t>stworzenie wspólnej bazy danych o atrakcjach turystycznych WOF wedle jednolitego wzorca wraz z mechanizmem dokonywania automatycznych tłumaczeń na minimum 4 języki obce,</a:t>
            </a:r>
            <a:endParaRPr lang="pl-PL" sz="1600" b="0" dirty="0">
              <a:solidFill>
                <a:srgbClr val="000000"/>
              </a:solidFill>
            </a:endParaRPr>
          </a:p>
          <a:p>
            <a:pPr marL="857250" lvl="1" indent="-457200" algn="just">
              <a:spcBef>
                <a:spcPct val="0"/>
              </a:spcBef>
              <a:buFont typeface="+mj-lt"/>
              <a:buAutoNum type="alphaLcPeriod"/>
              <a:defRPr/>
            </a:pPr>
            <a:r>
              <a:rPr lang="pl-PL" sz="1600" dirty="0">
                <a:solidFill>
                  <a:srgbClr val="000000"/>
                </a:solidFill>
              </a:rPr>
              <a:t>e-transport/mobilność</a:t>
            </a:r>
            <a:r>
              <a:rPr lang="pl-PL" sz="1600" b="0" dirty="0">
                <a:solidFill>
                  <a:srgbClr val="000000"/>
                </a:solidFill>
              </a:rPr>
              <a:t>: </a:t>
            </a:r>
            <a:r>
              <a:rPr lang="pl-PL" sz="1600" b="0" dirty="0"/>
              <a:t>opracowanie wygodnego narzędzia planowania podróży i poruszania się po terenie WOF w postaci inteligentnej aplikacji mobilnej</a:t>
            </a:r>
            <a:r>
              <a:rPr lang="pl-PL" sz="1600" b="0" dirty="0">
                <a:solidFill>
                  <a:srgbClr val="000000"/>
                </a:solidFill>
              </a:rPr>
              <a:t>,</a:t>
            </a:r>
          </a:p>
          <a:p>
            <a:pPr marL="857250" lvl="1" indent="-457200" algn="just">
              <a:spcBef>
                <a:spcPct val="0"/>
              </a:spcBef>
              <a:buFont typeface="+mj-lt"/>
              <a:buAutoNum type="alphaLcPeriod"/>
              <a:defRPr/>
            </a:pPr>
            <a:r>
              <a:rPr lang="pl-PL" sz="1600" dirty="0">
                <a:solidFill>
                  <a:srgbClr val="000000"/>
                </a:solidFill>
              </a:rPr>
              <a:t>e-parkowanie</a:t>
            </a:r>
            <a:r>
              <a:rPr lang="pl-PL" sz="1600" b="0" dirty="0">
                <a:solidFill>
                  <a:srgbClr val="000000"/>
                </a:solidFill>
              </a:rPr>
              <a:t>: </a:t>
            </a:r>
            <a:r>
              <a:rPr lang="pl-PL" sz="1600" b="0" dirty="0"/>
              <a:t>dostarczenie kierowcom prostego narzędzia pod postacią aplikacji mobilnej, która ułatwi im poruszanie się i odnajdowanie wolnych miejsc parkingowych,</a:t>
            </a:r>
            <a:endParaRPr lang="pl-PL" sz="1600" b="0" dirty="0">
              <a:solidFill>
                <a:srgbClr val="000000"/>
              </a:solidFill>
            </a:endParaRPr>
          </a:p>
          <a:p>
            <a:pPr marL="857250" lvl="1" indent="-457200" algn="just">
              <a:spcBef>
                <a:spcPct val="0"/>
              </a:spcBef>
              <a:buFont typeface="+mj-lt"/>
              <a:buAutoNum type="alphaLcPeriod"/>
              <a:defRPr/>
            </a:pPr>
            <a:r>
              <a:rPr lang="pl-PL" sz="1600" dirty="0">
                <a:solidFill>
                  <a:srgbClr val="000000"/>
                </a:solidFill>
              </a:rPr>
              <a:t>e-środowisko</a:t>
            </a:r>
            <a:r>
              <a:rPr lang="pl-PL" sz="1600" b="0" dirty="0">
                <a:solidFill>
                  <a:srgbClr val="000000"/>
                </a:solidFill>
              </a:rPr>
              <a:t>: </a:t>
            </a:r>
            <a:r>
              <a:rPr lang="pl-PL" sz="1600" b="0" dirty="0"/>
              <a:t>stworzenie systemu zbierania i przetwarzania w czasie rzeczywistym danych dotyczących parametrów środowiskowych w gminach WOF w obszarach – </a:t>
            </a:r>
            <a:r>
              <a:rPr lang="pl-PL" sz="1600" dirty="0"/>
              <a:t>jakości powietrza</a:t>
            </a:r>
            <a:r>
              <a:rPr lang="pl-PL" sz="1600" b="0" dirty="0"/>
              <a:t>: PM</a:t>
            </a:r>
            <a:r>
              <a:rPr lang="pl-PL" sz="1600" b="0" baseline="-25000" dirty="0"/>
              <a:t>10, </a:t>
            </a:r>
            <a:r>
              <a:rPr lang="pl-PL" sz="1600" b="0" dirty="0"/>
              <a:t>PM</a:t>
            </a:r>
            <a:r>
              <a:rPr lang="pl-PL" sz="1600" b="0" baseline="-25000" dirty="0"/>
              <a:t>2,5, </a:t>
            </a:r>
            <a:r>
              <a:rPr lang="pl-PL" sz="1600" b="0" dirty="0"/>
              <a:t>NO</a:t>
            </a:r>
            <a:r>
              <a:rPr lang="pl-PL" sz="1600" b="0" baseline="-25000" dirty="0"/>
              <a:t>2, </a:t>
            </a:r>
            <a:r>
              <a:rPr lang="pl-PL" sz="1600" b="0" dirty="0"/>
              <a:t>CO, O</a:t>
            </a:r>
            <a:r>
              <a:rPr lang="pl-PL" sz="1600" b="0" baseline="-25000" dirty="0"/>
              <a:t>3</a:t>
            </a:r>
            <a:r>
              <a:rPr lang="pl-PL" sz="1600" b="0" dirty="0"/>
              <a:t>,  </a:t>
            </a:r>
            <a:r>
              <a:rPr lang="pl-PL" sz="1600" dirty="0"/>
              <a:t>parametry meteorologiczne</a:t>
            </a:r>
            <a:r>
              <a:rPr lang="pl-PL" sz="1600" b="0" dirty="0"/>
              <a:t>: prędkość wiatru [km/h], opad atmosferyczny [mm], wilgotność względna powietrza [%], ciśnienie atmosferyczne [</a:t>
            </a:r>
            <a:r>
              <a:rPr lang="pl-PL" sz="1600" b="0" dirty="0" err="1"/>
              <a:t>hPa</a:t>
            </a:r>
            <a:r>
              <a:rPr lang="pl-PL" sz="1600" b="0" dirty="0"/>
              <a:t>], </a:t>
            </a:r>
            <a:r>
              <a:rPr lang="pl-PL" sz="1600" dirty="0"/>
              <a:t>natężenie i struktura ruchu, średnia prędkość pojazdów oraz natężenia hałasu.</a:t>
            </a:r>
            <a:endParaRPr lang="pl-PL" sz="1600" dirty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pl-PL" sz="2000" dirty="0">
              <a:solidFill>
                <a:srgbClr val="000000"/>
              </a:solidFill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pl-PL" sz="20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pl-PL" sz="20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pl-PL" sz="16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pl-PL" sz="2000" b="1" kern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11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Prostokąt 4"/>
          <p:cNvSpPr>
            <a:spLocks noChangeArrowheads="1"/>
          </p:cNvSpPr>
          <p:nvPr/>
        </p:nvSpPr>
        <p:spPr bwMode="auto">
          <a:xfrm>
            <a:off x="709332" y="1763815"/>
            <a:ext cx="7785761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b" hangingPunct="1">
              <a:spcAft>
                <a:spcPts val="600"/>
              </a:spcAft>
              <a:buClr>
                <a:schemeClr val="tx1"/>
              </a:buClr>
              <a:defRPr/>
            </a:pPr>
            <a:endParaRPr lang="pl-PL" sz="1800" dirty="0">
              <a:solidFill>
                <a:srgbClr val="00B0F0"/>
              </a:solidFill>
              <a:latin typeface="+mn-lt"/>
            </a:endParaRPr>
          </a:p>
          <a:p>
            <a:pPr eaLnBrk="1" fontAlgn="b" hangingPunct="1">
              <a:spcAft>
                <a:spcPts val="600"/>
              </a:spcAft>
              <a:buClr>
                <a:schemeClr val="tx1"/>
              </a:buClr>
              <a:defRPr/>
            </a:pPr>
            <a:endParaRPr lang="pl-PL" sz="1800" b="1" baseline="0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431800" indent="-342900" eaLnBrk="1" fontAlgn="b" hangingPunct="1">
              <a:spcAft>
                <a:spcPct val="50000"/>
              </a:spcAft>
              <a:buClr>
                <a:schemeClr val="tx1"/>
              </a:buClr>
              <a:buFont typeface="+mj-lt"/>
              <a:buAutoNum type="arabicPeriod" startAt="5"/>
              <a:defRPr/>
            </a:pPr>
            <a:endParaRPr lang="pl-PL" altLang="pl-PL" sz="1800" b="1" baseline="0" dirty="0">
              <a:latin typeface="Arial Narrow" pitchFamily="34" charset="0"/>
            </a:endParaRPr>
          </a:p>
          <a:p>
            <a:pPr marL="431800" indent="-342900" eaLnBrk="1" fontAlgn="b" hangingPunct="1">
              <a:spcAft>
                <a:spcPct val="50000"/>
              </a:spcAft>
              <a:buClr>
                <a:schemeClr val="tx1"/>
              </a:buClr>
              <a:defRPr/>
            </a:pPr>
            <a:endParaRPr lang="pl-PL" altLang="pl-PL" sz="1800" b="1" baseline="0" dirty="0">
              <a:latin typeface="Arial Narrow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441954" y="773705"/>
            <a:ext cx="72279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altLang="pl-PL" sz="2000" dirty="0">
                <a:solidFill>
                  <a:schemeClr val="accent2"/>
                </a:solidFill>
              </a:rPr>
              <a:t>Stan wdrażania ZIT WOF – podsumowanie</a:t>
            </a:r>
          </a:p>
          <a:p>
            <a:pPr algn="r"/>
            <a:r>
              <a:rPr lang="pl-PL" sz="2000" dirty="0">
                <a:solidFill>
                  <a:schemeClr val="accent2"/>
                </a:solidFill>
              </a:rPr>
              <a:t>Wirtualny Warszawski Obszar Funkcjonalny (Virtual WOF)</a:t>
            </a: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386535" y="2033845"/>
            <a:ext cx="8281215" cy="30603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just">
              <a:spcBef>
                <a:spcPct val="0"/>
              </a:spcBef>
              <a:buFont typeface="+mj-lt"/>
              <a:buAutoNum type="arabicPeriod" startAt="4"/>
              <a:defRPr/>
            </a:pPr>
            <a:r>
              <a:rPr lang="pl-PL" sz="1800" b="0" dirty="0">
                <a:solidFill>
                  <a:srgbClr val="000000"/>
                </a:solidFill>
              </a:rPr>
              <a:t>Data złożenia formularza: </a:t>
            </a:r>
            <a:r>
              <a:rPr lang="pl-PL" sz="1800" dirty="0" smtClean="0">
                <a:solidFill>
                  <a:srgbClr val="000000"/>
                </a:solidFill>
              </a:rPr>
              <a:t>18 kwietnia 2016 r. 				</a:t>
            </a:r>
            <a:endParaRPr lang="pl-PL" sz="1800" dirty="0">
              <a:solidFill>
                <a:srgbClr val="000000"/>
              </a:solidFill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 startAt="4"/>
              <a:defRPr/>
            </a:pPr>
            <a:r>
              <a:rPr lang="pl-PL" sz="1800" b="0" dirty="0"/>
              <a:t>Data wpisania do Wykazu Projektów Pozakonkursowych: </a:t>
            </a:r>
            <a:br>
              <a:rPr lang="pl-PL" sz="1800" b="0" dirty="0"/>
            </a:br>
            <a:r>
              <a:rPr lang="pl-PL" sz="1800" dirty="0"/>
              <a:t>4 sierpnia 2016 r. </a:t>
            </a: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4"/>
              <a:defRPr/>
            </a:pPr>
            <a:endParaRPr lang="pl-PL" sz="1800" b="0" dirty="0">
              <a:solidFill>
                <a:srgbClr val="000000"/>
              </a:solidFill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4"/>
              <a:defRPr/>
            </a:pPr>
            <a:r>
              <a:rPr lang="pl-PL" sz="1800" b="0" dirty="0"/>
              <a:t>Planowany termin złożenia wniosku o dofinansowanie projektu: </a:t>
            </a:r>
          </a:p>
          <a:p>
            <a:pPr marL="0" indent="0" algn="just">
              <a:spcBef>
                <a:spcPct val="0"/>
              </a:spcBef>
              <a:buNone/>
              <a:defRPr/>
            </a:pPr>
            <a:r>
              <a:rPr lang="pl-PL" sz="1800" dirty="0"/>
              <a:t>       31 marca 2017 r.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pl-PL" sz="2000" b="0" dirty="0"/>
          </a:p>
          <a:p>
            <a:pPr marL="0" indent="0">
              <a:spcBef>
                <a:spcPct val="0"/>
              </a:spcBef>
              <a:buNone/>
              <a:defRPr/>
            </a:pPr>
            <a:endParaRPr lang="pl-PL" sz="2000" b="0" dirty="0">
              <a:solidFill>
                <a:srgbClr val="000000"/>
              </a:solidFill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pl-PL" sz="20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pl-PL" sz="20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pl-PL" sz="16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pl-PL" sz="2000" b="1" kern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98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Prostokąt 4"/>
          <p:cNvSpPr>
            <a:spLocks noChangeArrowheads="1"/>
          </p:cNvSpPr>
          <p:nvPr/>
        </p:nvSpPr>
        <p:spPr bwMode="auto">
          <a:xfrm>
            <a:off x="709332" y="1763815"/>
            <a:ext cx="7785761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b" hangingPunct="1">
              <a:spcAft>
                <a:spcPts val="600"/>
              </a:spcAft>
              <a:buClr>
                <a:schemeClr val="tx1"/>
              </a:buClr>
              <a:defRPr/>
            </a:pPr>
            <a:endParaRPr lang="pl-PL" sz="1800" dirty="0">
              <a:solidFill>
                <a:srgbClr val="00B0F0"/>
              </a:solidFill>
              <a:latin typeface="+mn-lt"/>
            </a:endParaRPr>
          </a:p>
          <a:p>
            <a:pPr eaLnBrk="1" fontAlgn="b" hangingPunct="1">
              <a:spcAft>
                <a:spcPts val="600"/>
              </a:spcAft>
              <a:buClr>
                <a:schemeClr val="tx1"/>
              </a:buClr>
              <a:defRPr/>
            </a:pPr>
            <a:endParaRPr lang="pl-PL" sz="1800" b="1" baseline="0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431800" indent="-342900" eaLnBrk="1" fontAlgn="b" hangingPunct="1">
              <a:spcAft>
                <a:spcPct val="50000"/>
              </a:spcAft>
              <a:buClr>
                <a:schemeClr val="tx1"/>
              </a:buClr>
              <a:buFont typeface="+mj-lt"/>
              <a:buAutoNum type="arabicPeriod" startAt="5"/>
              <a:defRPr/>
            </a:pPr>
            <a:endParaRPr lang="pl-PL" altLang="pl-PL" sz="1800" b="1" baseline="0" dirty="0">
              <a:latin typeface="Arial Narrow" pitchFamily="34" charset="0"/>
            </a:endParaRPr>
          </a:p>
          <a:p>
            <a:pPr marL="431800" indent="-342900" eaLnBrk="1" fontAlgn="b" hangingPunct="1">
              <a:spcAft>
                <a:spcPct val="50000"/>
              </a:spcAft>
              <a:buClr>
                <a:schemeClr val="tx1"/>
              </a:buClr>
              <a:defRPr/>
            </a:pPr>
            <a:endParaRPr lang="pl-PL" altLang="pl-PL" sz="1800" b="1" baseline="0" dirty="0">
              <a:latin typeface="Arial Narrow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119366" y="773705"/>
            <a:ext cx="755052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altLang="pl-PL" sz="2000" dirty="0">
                <a:solidFill>
                  <a:schemeClr val="accent2"/>
                </a:solidFill>
              </a:rPr>
              <a:t>Stan wdrażania ZIT WOF – podsumowanie</a:t>
            </a:r>
          </a:p>
          <a:p>
            <a:pPr algn="r"/>
            <a:r>
              <a:rPr lang="pl-PL" sz="2000" dirty="0">
                <a:solidFill>
                  <a:schemeClr val="accent2"/>
                </a:solidFill>
              </a:rPr>
              <a:t>Budowa i wdrożenie zintegrowanego systemu wsparcia </a:t>
            </a:r>
          </a:p>
          <a:p>
            <a:pPr algn="r"/>
            <a:r>
              <a:rPr lang="pl-PL" sz="2000" dirty="0">
                <a:solidFill>
                  <a:schemeClr val="accent2"/>
                </a:solidFill>
              </a:rPr>
              <a:t>usług opiekuńczych opartego na narzędziach TIK na terenie </a:t>
            </a:r>
          </a:p>
          <a:p>
            <a:pPr algn="r"/>
            <a:r>
              <a:rPr lang="pl-PL" sz="2000" dirty="0">
                <a:solidFill>
                  <a:schemeClr val="accent2"/>
                </a:solidFill>
              </a:rPr>
              <a:t>Warszawskiego Obszaru Funkcjonalnego (E-Opieka)</a:t>
            </a:r>
          </a:p>
          <a:p>
            <a:pPr algn="r"/>
            <a:endParaRPr lang="pl-PL" sz="2000" dirty="0">
              <a:solidFill>
                <a:schemeClr val="accent2"/>
              </a:solidFill>
            </a:endParaRP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388680" y="2123855"/>
            <a:ext cx="8281215" cy="30603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pl-PL" sz="1800" b="0" dirty="0"/>
              <a:t>Wartość dofinansowania: </a:t>
            </a:r>
            <a:r>
              <a:rPr lang="pl-PL" sz="1800" dirty="0"/>
              <a:t>5 000 000 EUR</a:t>
            </a:r>
          </a:p>
          <a:p>
            <a:pPr marL="457200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pl-PL" sz="1800" b="0" dirty="0">
                <a:solidFill>
                  <a:srgbClr val="000000"/>
                </a:solidFill>
              </a:rPr>
              <a:t>Partnerzy: </a:t>
            </a:r>
            <a:r>
              <a:rPr lang="pl-PL" sz="1800" dirty="0">
                <a:solidFill>
                  <a:srgbClr val="000000"/>
                </a:solidFill>
              </a:rPr>
              <a:t>11 gmin </a:t>
            </a:r>
            <a:r>
              <a:rPr lang="pl-PL" sz="1800" b="0" dirty="0">
                <a:solidFill>
                  <a:srgbClr val="000000"/>
                </a:solidFill>
              </a:rPr>
              <a:t>(</a:t>
            </a:r>
            <a:r>
              <a:rPr lang="pl-PL" sz="1800" b="0" dirty="0"/>
              <a:t>Warszawa, Grodzisk Mazowiecki, Jabłonna, Karczew, Legionowo, Marki, Pruszków, Radzymin, Wieliszew, Zielonka, Żyrardów</a:t>
            </a:r>
            <a:r>
              <a:rPr lang="pl-PL" sz="1800" b="0" dirty="0">
                <a:solidFill>
                  <a:srgbClr val="000000"/>
                </a:solidFill>
              </a:rPr>
              <a:t>)</a:t>
            </a:r>
          </a:p>
          <a:p>
            <a:pPr marL="457200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pl-PL" sz="1800" b="0" dirty="0">
                <a:solidFill>
                  <a:srgbClr val="000000"/>
                </a:solidFill>
              </a:rPr>
              <a:t>Zakres: </a:t>
            </a:r>
            <a:r>
              <a:rPr lang="pl-PL" sz="1800" b="0" dirty="0"/>
              <a:t>zaprojektowanie, budowa i wdrożenie systemu wsparcia usług opiekuńczych w oparciu o rozwiązania informatyczne i teleinformatyczne. System składa się z 4 komponentów:</a:t>
            </a:r>
            <a:endParaRPr lang="pl-PL" sz="1800" b="0" dirty="0">
              <a:solidFill>
                <a:srgbClr val="000000"/>
              </a:solidFill>
            </a:endParaRPr>
          </a:p>
          <a:p>
            <a:pPr marL="857250" lvl="1" indent="-457200" algn="just">
              <a:spcBef>
                <a:spcPct val="0"/>
              </a:spcBef>
              <a:buFont typeface="+mj-lt"/>
              <a:buAutoNum type="alphaLcPeriod"/>
              <a:defRPr/>
            </a:pPr>
            <a:r>
              <a:rPr lang="pl-PL" sz="1600" b="0" dirty="0">
                <a:solidFill>
                  <a:srgbClr val="000000"/>
                </a:solidFill>
              </a:rPr>
              <a:t>stworzenie centrum wsparcia 24/7 świadczącego </a:t>
            </a:r>
            <a:r>
              <a:rPr lang="pl-PL" sz="1600" b="0" dirty="0" err="1">
                <a:solidFill>
                  <a:srgbClr val="000000"/>
                </a:solidFill>
              </a:rPr>
              <a:t>teleusługi</a:t>
            </a:r>
            <a:r>
              <a:rPr lang="pl-PL" sz="1600" b="0" dirty="0">
                <a:solidFill>
                  <a:srgbClr val="000000"/>
                </a:solidFill>
              </a:rPr>
              <a:t> oraz </a:t>
            </a:r>
            <a:r>
              <a:rPr lang="pl-PL" sz="1600" b="0" dirty="0" err="1">
                <a:solidFill>
                  <a:srgbClr val="000000"/>
                </a:solidFill>
              </a:rPr>
              <a:t>teleopiekę</a:t>
            </a:r>
            <a:r>
              <a:rPr lang="pl-PL" sz="1600" b="0" dirty="0">
                <a:solidFill>
                  <a:srgbClr val="000000"/>
                </a:solidFill>
              </a:rPr>
              <a:t> - centrum będzie posiadało </a:t>
            </a:r>
            <a:r>
              <a:rPr lang="pl-PL" sz="1600" b="0" dirty="0"/>
              <a:t>podstawowe informacje o wszystkich podopiecznych z obszaru gmin uczestniczących w projekcie,</a:t>
            </a:r>
            <a:endParaRPr lang="pl-PL" sz="1600" b="0" dirty="0">
              <a:solidFill>
                <a:srgbClr val="000000"/>
              </a:solidFill>
            </a:endParaRPr>
          </a:p>
          <a:p>
            <a:pPr marL="857250" lvl="1" indent="-457200" algn="just">
              <a:spcBef>
                <a:spcPct val="0"/>
              </a:spcBef>
              <a:buFont typeface="+mj-lt"/>
              <a:buAutoNum type="alphaLcPeriod"/>
              <a:defRPr/>
            </a:pPr>
            <a:r>
              <a:rPr lang="pl-PL" sz="1600" b="0" dirty="0"/>
              <a:t>zapewnienie urządzeń monitorujących i umożliwiających osobom objętym wsparciem kontakt z centrum wsparcia: urządzenia typu smart, np. tablet, technologie ubieralne (</a:t>
            </a:r>
            <a:r>
              <a:rPr lang="pl-PL" sz="1600" b="0" dirty="0" err="1"/>
              <a:t>wearables</a:t>
            </a:r>
            <a:r>
              <a:rPr lang="pl-PL" sz="1600" b="0" dirty="0"/>
              <a:t>) np. przycisk SOS, bransoletka/opaska, </a:t>
            </a:r>
          </a:p>
          <a:p>
            <a:pPr marL="857250" lvl="1" indent="-457200" algn="just">
              <a:spcBef>
                <a:spcPct val="0"/>
              </a:spcBef>
              <a:buFont typeface="+mj-lt"/>
              <a:buAutoNum type="alphaLcPeriod"/>
              <a:defRPr/>
            </a:pPr>
            <a:r>
              <a:rPr lang="pl-PL" sz="1600" b="0" dirty="0"/>
              <a:t>zastosowanie narzędzi TIK w celu monitorowania usług świadczonych przez opiekunów w gminach biorących udział w projekcie (</a:t>
            </a:r>
            <a:r>
              <a:rPr lang="pl-PL" sz="1600" b="0" dirty="0" err="1"/>
              <a:t>wystandaryzowanie</a:t>
            </a:r>
            <a:r>
              <a:rPr lang="pl-PL" sz="1600" b="0" dirty="0"/>
              <a:t> i podniesienie jakości świadczonych usług), </a:t>
            </a:r>
          </a:p>
          <a:p>
            <a:pPr marL="857250" lvl="1" indent="-457200" algn="just">
              <a:spcBef>
                <a:spcPct val="0"/>
              </a:spcBef>
              <a:buFont typeface="+mj-lt"/>
              <a:buAutoNum type="alphaLcPeriod"/>
              <a:defRPr/>
            </a:pPr>
            <a:r>
              <a:rPr lang="pl-PL" sz="1600" b="0" dirty="0">
                <a:solidFill>
                  <a:srgbClr val="000000"/>
                </a:solidFill>
              </a:rPr>
              <a:t>stworzenie platformy cyfrowej powiązanej z centrum wsparcia - zapewnienie relacji społecznych poprzez wykorzystanie narzędzi TIK oraz sieci współpracy z organizacjami pozarządowymi i innymi interesariuszami.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pl-PL" sz="2000" b="0" dirty="0">
              <a:solidFill>
                <a:srgbClr val="000000"/>
              </a:solidFill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pl-PL" sz="20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pl-PL" sz="20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pl-PL" sz="16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pl-PL" sz="2000" b="1" kern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45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Prostokąt 4"/>
          <p:cNvSpPr>
            <a:spLocks noChangeArrowheads="1"/>
          </p:cNvSpPr>
          <p:nvPr/>
        </p:nvSpPr>
        <p:spPr bwMode="auto">
          <a:xfrm>
            <a:off x="709332" y="1763815"/>
            <a:ext cx="7785761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b" hangingPunct="1">
              <a:spcAft>
                <a:spcPts val="600"/>
              </a:spcAft>
              <a:buClr>
                <a:schemeClr val="tx1"/>
              </a:buClr>
              <a:defRPr/>
            </a:pPr>
            <a:endParaRPr lang="pl-PL" sz="1800" dirty="0">
              <a:solidFill>
                <a:srgbClr val="00B0F0"/>
              </a:solidFill>
              <a:latin typeface="+mn-lt"/>
            </a:endParaRPr>
          </a:p>
          <a:p>
            <a:pPr eaLnBrk="1" fontAlgn="b" hangingPunct="1">
              <a:spcAft>
                <a:spcPts val="600"/>
              </a:spcAft>
              <a:buClr>
                <a:schemeClr val="tx1"/>
              </a:buClr>
              <a:defRPr/>
            </a:pPr>
            <a:endParaRPr lang="pl-PL" sz="1800" b="1" baseline="0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431800" indent="-342900" eaLnBrk="1" fontAlgn="b" hangingPunct="1">
              <a:spcAft>
                <a:spcPct val="50000"/>
              </a:spcAft>
              <a:buClr>
                <a:schemeClr val="tx1"/>
              </a:buClr>
              <a:buFont typeface="+mj-lt"/>
              <a:buAutoNum type="arabicPeriod" startAt="5"/>
              <a:defRPr/>
            </a:pPr>
            <a:endParaRPr lang="pl-PL" altLang="pl-PL" sz="1800" b="1" baseline="0" dirty="0">
              <a:latin typeface="Arial Narrow" pitchFamily="34" charset="0"/>
            </a:endParaRPr>
          </a:p>
          <a:p>
            <a:pPr marL="431800" indent="-342900" eaLnBrk="1" fontAlgn="b" hangingPunct="1">
              <a:spcAft>
                <a:spcPct val="50000"/>
              </a:spcAft>
              <a:buClr>
                <a:schemeClr val="tx1"/>
              </a:buClr>
              <a:defRPr/>
            </a:pPr>
            <a:endParaRPr lang="pl-PL" altLang="pl-PL" sz="1800" b="1" baseline="0" dirty="0">
              <a:latin typeface="Arial Narrow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119366" y="773705"/>
            <a:ext cx="755052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altLang="pl-PL" sz="2000" dirty="0">
                <a:solidFill>
                  <a:schemeClr val="accent2"/>
                </a:solidFill>
              </a:rPr>
              <a:t>Stan wdrażania ZIT WOF – podsumowanie</a:t>
            </a:r>
          </a:p>
          <a:p>
            <a:pPr algn="r"/>
            <a:r>
              <a:rPr lang="pl-PL" sz="2000" dirty="0">
                <a:solidFill>
                  <a:schemeClr val="accent2"/>
                </a:solidFill>
              </a:rPr>
              <a:t>Budowa i wdrożenie zintegrowanego systemu wsparcia </a:t>
            </a:r>
          </a:p>
          <a:p>
            <a:pPr algn="r"/>
            <a:r>
              <a:rPr lang="pl-PL" sz="2000" dirty="0">
                <a:solidFill>
                  <a:schemeClr val="accent2"/>
                </a:solidFill>
              </a:rPr>
              <a:t>usług opiekuńczych opartego na narzędziach TIK na terenie </a:t>
            </a:r>
          </a:p>
          <a:p>
            <a:pPr algn="r"/>
            <a:r>
              <a:rPr lang="pl-PL" sz="2000" dirty="0">
                <a:solidFill>
                  <a:schemeClr val="accent2"/>
                </a:solidFill>
              </a:rPr>
              <a:t>Warszawskiego Obszaru Funkcjonalnego (E-Opieka)</a:t>
            </a:r>
          </a:p>
          <a:p>
            <a:pPr algn="r"/>
            <a:endParaRPr lang="pl-PL" sz="2000" dirty="0">
              <a:solidFill>
                <a:schemeClr val="accent2"/>
              </a:solidFill>
            </a:endParaRP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388680" y="2123855"/>
            <a:ext cx="8281215" cy="30603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just">
              <a:spcBef>
                <a:spcPct val="0"/>
              </a:spcBef>
              <a:buFont typeface="+mj-lt"/>
              <a:buAutoNum type="arabicPeriod" startAt="4"/>
              <a:defRPr/>
            </a:pPr>
            <a:r>
              <a:rPr lang="pl-PL" sz="1800" b="0" dirty="0">
                <a:solidFill>
                  <a:srgbClr val="000000"/>
                </a:solidFill>
              </a:rPr>
              <a:t>Data złożenia formularza: </a:t>
            </a:r>
            <a:r>
              <a:rPr lang="pl-PL" sz="1800" dirty="0" smtClean="0">
                <a:solidFill>
                  <a:srgbClr val="000000"/>
                </a:solidFill>
              </a:rPr>
              <a:t>30 </a:t>
            </a:r>
            <a:r>
              <a:rPr lang="pl-PL" sz="1800" dirty="0">
                <a:solidFill>
                  <a:srgbClr val="000000"/>
                </a:solidFill>
              </a:rPr>
              <a:t>września </a:t>
            </a:r>
            <a:r>
              <a:rPr lang="pl-PL" sz="1800" dirty="0" smtClean="0">
                <a:solidFill>
                  <a:srgbClr val="000000"/>
                </a:solidFill>
              </a:rPr>
              <a:t>2016 r. (weryfikacja IZ)</a:t>
            </a:r>
            <a:endParaRPr lang="pl-PL" sz="1800" dirty="0"/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4"/>
              <a:defRPr/>
            </a:pPr>
            <a:endParaRPr lang="pl-PL" sz="1800" dirty="0"/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4"/>
              <a:defRPr/>
            </a:pPr>
            <a:r>
              <a:rPr lang="pl-PL" sz="1800" b="0" dirty="0"/>
              <a:t>Data wpisania do Wykazu Projektów Pozakonkursowych: </a:t>
            </a:r>
          </a:p>
          <a:p>
            <a:pPr marL="0" indent="0" algn="just">
              <a:spcBef>
                <a:spcPct val="0"/>
              </a:spcBef>
              <a:buNone/>
              <a:defRPr/>
            </a:pPr>
            <a:r>
              <a:rPr lang="pl-PL" sz="1800" b="0" dirty="0"/>
              <a:t>       </a:t>
            </a:r>
            <a:r>
              <a:rPr lang="pl-PL" sz="1800" dirty="0"/>
              <a:t>przed wpisaniem</a:t>
            </a: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4"/>
              <a:defRPr/>
            </a:pPr>
            <a:endParaRPr lang="pl-PL" sz="1800" b="0" dirty="0">
              <a:solidFill>
                <a:srgbClr val="000000"/>
              </a:solidFill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 startAt="4"/>
              <a:defRPr/>
            </a:pPr>
            <a:r>
              <a:rPr lang="pl-PL" sz="1800" b="0" dirty="0"/>
              <a:t>Planowany termin złożenia wniosku o dofinansowanie projektu: </a:t>
            </a:r>
            <a:r>
              <a:rPr lang="pl-PL" sz="1800" dirty="0"/>
              <a:t>maj/czerwiec 2017 r.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pl-PL" sz="2000" b="0" dirty="0">
              <a:solidFill>
                <a:srgbClr val="000000"/>
              </a:solidFill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pl-PL" sz="20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pl-PL" sz="20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pl-PL" sz="16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pl-PL" sz="2000" b="1" kern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1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Prostokąt 4"/>
          <p:cNvSpPr>
            <a:spLocks noChangeArrowheads="1"/>
          </p:cNvSpPr>
          <p:nvPr/>
        </p:nvSpPr>
        <p:spPr bwMode="auto">
          <a:xfrm>
            <a:off x="709332" y="1763815"/>
            <a:ext cx="7785761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b" hangingPunct="1">
              <a:spcAft>
                <a:spcPts val="600"/>
              </a:spcAft>
              <a:buClr>
                <a:schemeClr val="tx1"/>
              </a:buClr>
              <a:defRPr/>
            </a:pPr>
            <a:endParaRPr lang="pl-PL" sz="1800" dirty="0">
              <a:solidFill>
                <a:srgbClr val="00B0F0"/>
              </a:solidFill>
              <a:latin typeface="+mn-lt"/>
            </a:endParaRPr>
          </a:p>
          <a:p>
            <a:pPr eaLnBrk="1" fontAlgn="b" hangingPunct="1">
              <a:spcAft>
                <a:spcPts val="600"/>
              </a:spcAft>
              <a:buClr>
                <a:schemeClr val="tx1"/>
              </a:buClr>
              <a:defRPr/>
            </a:pPr>
            <a:endParaRPr lang="pl-PL" sz="1800" b="1" baseline="0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431800" indent="-342900" eaLnBrk="1" fontAlgn="b" hangingPunct="1">
              <a:spcAft>
                <a:spcPct val="50000"/>
              </a:spcAft>
              <a:buClr>
                <a:schemeClr val="tx1"/>
              </a:buClr>
              <a:buFont typeface="+mj-lt"/>
              <a:buAutoNum type="arabicPeriod" startAt="5"/>
              <a:defRPr/>
            </a:pPr>
            <a:endParaRPr lang="pl-PL" altLang="pl-PL" sz="1800" b="1" baseline="0" dirty="0">
              <a:latin typeface="Arial Narrow" pitchFamily="34" charset="0"/>
            </a:endParaRPr>
          </a:p>
          <a:p>
            <a:pPr marL="431800" indent="-342900" eaLnBrk="1" fontAlgn="b" hangingPunct="1">
              <a:spcAft>
                <a:spcPct val="50000"/>
              </a:spcAft>
              <a:buClr>
                <a:schemeClr val="tx1"/>
              </a:buClr>
              <a:defRPr/>
            </a:pPr>
            <a:endParaRPr lang="pl-PL" altLang="pl-PL" sz="1800" b="1" baseline="0" dirty="0">
              <a:latin typeface="Arial Narrow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252352" y="773705"/>
            <a:ext cx="74175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altLang="pl-PL" sz="2000" dirty="0">
                <a:solidFill>
                  <a:schemeClr val="accent2"/>
                </a:solidFill>
              </a:rPr>
              <a:t>Stan wdrażania ZIT WOF – podsumowanie</a:t>
            </a:r>
          </a:p>
          <a:p>
            <a:pPr lvl="1" algn="r">
              <a:defRPr/>
            </a:pPr>
            <a:r>
              <a:rPr lang="pl-PL" sz="2000" dirty="0">
                <a:solidFill>
                  <a:schemeClr val="accent2"/>
                </a:solidFill>
              </a:rPr>
              <a:t>Dostęp do informacji publicznej gmin </a:t>
            </a:r>
          </a:p>
          <a:p>
            <a:pPr lvl="1" algn="r">
              <a:defRPr/>
            </a:pPr>
            <a:r>
              <a:rPr lang="pl-PL" sz="2000" dirty="0">
                <a:solidFill>
                  <a:schemeClr val="accent2"/>
                </a:solidFill>
              </a:rPr>
              <a:t>Warszawskiego Obszaru Funkcjonalnego (E-Archiwum)</a:t>
            </a: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386535" y="2033845"/>
            <a:ext cx="8281215" cy="30603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pl-PL" sz="1800" b="0" dirty="0"/>
              <a:t>Wartość dofinansowania: </a:t>
            </a:r>
            <a:r>
              <a:rPr lang="pl-PL" sz="1800" dirty="0"/>
              <a:t>3 502 701 EUR</a:t>
            </a:r>
          </a:p>
          <a:p>
            <a:pPr marL="457200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pl-PL" sz="1800" b="0" dirty="0"/>
              <a:t>Partnerzy: </a:t>
            </a:r>
            <a:r>
              <a:rPr lang="pl-PL" sz="1800" dirty="0"/>
              <a:t>20 gmin </a:t>
            </a:r>
            <a:r>
              <a:rPr lang="pl-PL" sz="1800" b="0" dirty="0"/>
              <a:t>(Brwinów, Izabelin, Jabłonna, Karczew, Kobyłka, Leszno, Marki, Milanówek, Nieporęt, Otwock, Piastów, Podkowa Leśna, Radzymin, Stare Babice, Wiązowna, Wieliszew, Wołomin, Zielonka, Ząbki, Żyrardów)</a:t>
            </a:r>
          </a:p>
          <a:p>
            <a:pPr marL="457200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pl-PL" sz="1800" b="0" dirty="0"/>
              <a:t>Zakres: stworzenie elektronicznego systemu dostępu do baz informacji archiwalnej dla mieszkańców oraz pracowników urzędów gmin WOF; zakres projektu obejmuje 3 komponenty:</a:t>
            </a:r>
          </a:p>
          <a:p>
            <a:pPr marL="857250" lvl="1" indent="-457200" algn="just">
              <a:spcBef>
                <a:spcPct val="0"/>
              </a:spcBef>
              <a:buFont typeface="+mj-lt"/>
              <a:buAutoNum type="alphaLcPeriod"/>
              <a:defRPr/>
            </a:pPr>
            <a:r>
              <a:rPr lang="pl-PL" sz="1600" b="0" dirty="0"/>
              <a:t>digitalizacja dokumentów znajdujących się w archiwach urzędów gmin, </a:t>
            </a:r>
          </a:p>
          <a:p>
            <a:pPr marL="857250" lvl="1" indent="-457200" algn="just">
              <a:spcBef>
                <a:spcPct val="0"/>
              </a:spcBef>
              <a:buFont typeface="+mj-lt"/>
              <a:buAutoNum type="alphaLcPeriod"/>
              <a:defRPr/>
            </a:pPr>
            <a:r>
              <a:rPr lang="pl-PL" sz="1600" b="0" dirty="0"/>
              <a:t>udostępnianie dokumentów z archiwum na wniosek interesanta – </a:t>
            </a:r>
            <a:r>
              <a:rPr lang="pl-PL" sz="1600" b="0" dirty="0" err="1"/>
              <a:t>zdigitalizowane</a:t>
            </a:r>
            <a:r>
              <a:rPr lang="pl-PL" sz="1600" b="0" dirty="0"/>
              <a:t> archiwum dokumentów urzędu gminy będzie udostępnione interesantom poprzez wdrożenie elektronicznej e-usługi o 3-cim stopniu dojrzałości, </a:t>
            </a:r>
          </a:p>
          <a:p>
            <a:pPr marL="857250" lvl="1" indent="-457200" algn="just">
              <a:spcBef>
                <a:spcPct val="0"/>
              </a:spcBef>
              <a:buFont typeface="+mj-lt"/>
              <a:buAutoNum type="alphaLcPeriod"/>
              <a:defRPr/>
            </a:pPr>
            <a:r>
              <a:rPr lang="pl-PL" sz="1600" b="0" dirty="0"/>
              <a:t>organizacja archiwum po uruchomieniu usługi e-dostępu do informacji publicznej (wyposażenia urzędu w urządzenia niezbędne do bieżącej digitalizacji dokumentów).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81163" y="19065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007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Prostokąt 4"/>
          <p:cNvSpPr>
            <a:spLocks noChangeArrowheads="1"/>
          </p:cNvSpPr>
          <p:nvPr/>
        </p:nvSpPr>
        <p:spPr bwMode="auto">
          <a:xfrm>
            <a:off x="709332" y="1763815"/>
            <a:ext cx="7785761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b" hangingPunct="1">
              <a:spcAft>
                <a:spcPts val="600"/>
              </a:spcAft>
              <a:buClr>
                <a:schemeClr val="tx1"/>
              </a:buClr>
              <a:defRPr/>
            </a:pPr>
            <a:endParaRPr lang="pl-PL" sz="1800" dirty="0">
              <a:solidFill>
                <a:srgbClr val="00B0F0"/>
              </a:solidFill>
              <a:latin typeface="+mn-lt"/>
            </a:endParaRPr>
          </a:p>
          <a:p>
            <a:pPr eaLnBrk="1" fontAlgn="b" hangingPunct="1">
              <a:spcAft>
                <a:spcPts val="600"/>
              </a:spcAft>
              <a:buClr>
                <a:schemeClr val="tx1"/>
              </a:buClr>
              <a:defRPr/>
            </a:pPr>
            <a:endParaRPr lang="pl-PL" sz="1800" b="1" baseline="0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431800" indent="-342900" eaLnBrk="1" fontAlgn="b" hangingPunct="1">
              <a:spcAft>
                <a:spcPct val="50000"/>
              </a:spcAft>
              <a:buClr>
                <a:schemeClr val="tx1"/>
              </a:buClr>
              <a:buFont typeface="+mj-lt"/>
              <a:buAutoNum type="arabicPeriod" startAt="5"/>
              <a:defRPr/>
            </a:pPr>
            <a:endParaRPr lang="pl-PL" altLang="pl-PL" sz="1800" b="1" baseline="0" dirty="0">
              <a:latin typeface="Arial Narrow" pitchFamily="34" charset="0"/>
            </a:endParaRPr>
          </a:p>
          <a:p>
            <a:pPr marL="431800" indent="-342900" eaLnBrk="1" fontAlgn="b" hangingPunct="1">
              <a:spcAft>
                <a:spcPct val="50000"/>
              </a:spcAft>
              <a:buClr>
                <a:schemeClr val="tx1"/>
              </a:buClr>
              <a:defRPr/>
            </a:pPr>
            <a:endParaRPr lang="pl-PL" altLang="pl-PL" sz="1800" b="1" baseline="0" dirty="0">
              <a:latin typeface="Arial Narrow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252352" y="773705"/>
            <a:ext cx="74175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altLang="pl-PL" sz="2000" dirty="0">
                <a:solidFill>
                  <a:schemeClr val="accent2"/>
                </a:solidFill>
              </a:rPr>
              <a:t>Stan wdrażania ZIT WOF – podsumowanie</a:t>
            </a:r>
          </a:p>
          <a:p>
            <a:pPr lvl="1" algn="r">
              <a:defRPr/>
            </a:pPr>
            <a:r>
              <a:rPr lang="pl-PL" sz="2000" dirty="0">
                <a:solidFill>
                  <a:schemeClr val="accent2"/>
                </a:solidFill>
              </a:rPr>
              <a:t>Dostęp do informacji publicznej gmin </a:t>
            </a:r>
          </a:p>
          <a:p>
            <a:pPr lvl="1" algn="r">
              <a:defRPr/>
            </a:pPr>
            <a:r>
              <a:rPr lang="pl-PL" sz="2000" dirty="0">
                <a:solidFill>
                  <a:schemeClr val="accent2"/>
                </a:solidFill>
              </a:rPr>
              <a:t>Warszawskiego Obszaru Funkcjonalnego (E-Archiwum)</a:t>
            </a: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386535" y="2033845"/>
            <a:ext cx="8281215" cy="30603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just">
              <a:spcBef>
                <a:spcPct val="0"/>
              </a:spcBef>
              <a:buFont typeface="+mj-lt"/>
              <a:buAutoNum type="arabicPeriod" startAt="4"/>
              <a:defRPr/>
            </a:pPr>
            <a:r>
              <a:rPr lang="pl-PL" sz="2000" b="0" dirty="0"/>
              <a:t>Data złożenia formularza: </a:t>
            </a:r>
            <a:r>
              <a:rPr lang="pl-PL" sz="2000" dirty="0" smtClean="0">
                <a:solidFill>
                  <a:srgbClr val="000000"/>
                </a:solidFill>
              </a:rPr>
              <a:t>30 </a:t>
            </a:r>
            <a:r>
              <a:rPr lang="pl-PL" sz="2000" dirty="0">
                <a:solidFill>
                  <a:srgbClr val="000000"/>
                </a:solidFill>
              </a:rPr>
              <a:t>września </a:t>
            </a:r>
            <a:r>
              <a:rPr lang="pl-PL" sz="2000" dirty="0" smtClean="0">
                <a:solidFill>
                  <a:srgbClr val="000000"/>
                </a:solidFill>
              </a:rPr>
              <a:t>2016 r. (weryfikacja IZ)</a:t>
            </a: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4"/>
              <a:defRPr/>
            </a:pPr>
            <a:endParaRPr lang="pl-PL" sz="2000" dirty="0"/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4"/>
              <a:defRPr/>
            </a:pPr>
            <a:r>
              <a:rPr lang="pl-PL" sz="2000" b="0" dirty="0"/>
              <a:t>Data wpisania do Wykazu Projektów Pozakonkursowych: </a:t>
            </a:r>
          </a:p>
          <a:p>
            <a:pPr marL="0" indent="0" algn="just">
              <a:spcBef>
                <a:spcPct val="0"/>
              </a:spcBef>
              <a:buNone/>
              <a:defRPr/>
            </a:pPr>
            <a:r>
              <a:rPr lang="pl-PL" sz="2000" b="0" dirty="0"/>
              <a:t>       </a:t>
            </a:r>
            <a:r>
              <a:rPr lang="pl-PL" sz="2000" dirty="0"/>
              <a:t>przed wpisaniem</a:t>
            </a: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4"/>
              <a:defRPr/>
            </a:pPr>
            <a:endParaRPr lang="pl-PL" sz="2000" b="0" dirty="0"/>
          </a:p>
          <a:p>
            <a:pPr marL="457200" indent="-457200">
              <a:spcBef>
                <a:spcPct val="0"/>
              </a:spcBef>
              <a:buFont typeface="+mj-lt"/>
              <a:buAutoNum type="arabicPeriod" startAt="6"/>
              <a:defRPr/>
            </a:pPr>
            <a:r>
              <a:rPr lang="pl-PL" sz="2000" b="0" dirty="0"/>
              <a:t>Planowany termin złożenia wniosku o dofinansowanie projektu: </a:t>
            </a:r>
            <a:br>
              <a:rPr lang="pl-PL" sz="2000" b="0" dirty="0"/>
            </a:br>
            <a:r>
              <a:rPr lang="pl-PL" sz="2000" dirty="0"/>
              <a:t>II kwartał 2017 r.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pl-PL" sz="2000" b="0" dirty="0">
              <a:solidFill>
                <a:srgbClr val="000000"/>
              </a:solidFill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pl-PL" sz="20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pl-PL" sz="20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pl-PL" sz="16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pl-PL" sz="2000" b="1" kern="1200" dirty="0">
              <a:cs typeface="Arial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81163" y="19065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346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Prostokąt 4"/>
          <p:cNvSpPr>
            <a:spLocks noChangeArrowheads="1"/>
          </p:cNvSpPr>
          <p:nvPr/>
        </p:nvSpPr>
        <p:spPr bwMode="auto">
          <a:xfrm>
            <a:off x="709332" y="1763815"/>
            <a:ext cx="7785761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b" hangingPunct="1">
              <a:spcAft>
                <a:spcPts val="600"/>
              </a:spcAft>
              <a:buClr>
                <a:schemeClr val="tx1"/>
              </a:buClr>
              <a:defRPr/>
            </a:pPr>
            <a:endParaRPr lang="pl-PL" sz="1800" dirty="0">
              <a:solidFill>
                <a:srgbClr val="00B0F0"/>
              </a:solidFill>
              <a:latin typeface="+mn-lt"/>
            </a:endParaRPr>
          </a:p>
          <a:p>
            <a:pPr eaLnBrk="1" fontAlgn="b" hangingPunct="1">
              <a:spcAft>
                <a:spcPts val="600"/>
              </a:spcAft>
              <a:buClr>
                <a:schemeClr val="tx1"/>
              </a:buClr>
              <a:defRPr/>
            </a:pPr>
            <a:endParaRPr lang="pl-PL" sz="1800" b="1" baseline="0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431800" indent="-342900" eaLnBrk="1" fontAlgn="b" hangingPunct="1">
              <a:spcAft>
                <a:spcPct val="50000"/>
              </a:spcAft>
              <a:buClr>
                <a:schemeClr val="tx1"/>
              </a:buClr>
              <a:buFont typeface="+mj-lt"/>
              <a:buAutoNum type="arabicPeriod" startAt="5"/>
              <a:defRPr/>
            </a:pPr>
            <a:endParaRPr lang="pl-PL" altLang="pl-PL" sz="1800" b="1" baseline="0" dirty="0">
              <a:latin typeface="Arial Narrow" pitchFamily="34" charset="0"/>
            </a:endParaRPr>
          </a:p>
          <a:p>
            <a:pPr marL="431800" indent="-342900" eaLnBrk="1" fontAlgn="b" hangingPunct="1">
              <a:spcAft>
                <a:spcPct val="50000"/>
              </a:spcAft>
              <a:buClr>
                <a:schemeClr val="tx1"/>
              </a:buClr>
              <a:defRPr/>
            </a:pPr>
            <a:endParaRPr lang="pl-PL" altLang="pl-PL" sz="1800" b="1" baseline="0" dirty="0">
              <a:latin typeface="Arial Narrow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525136" y="773705"/>
            <a:ext cx="61447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altLang="pl-PL" sz="2000" dirty="0">
                <a:solidFill>
                  <a:schemeClr val="accent2"/>
                </a:solidFill>
              </a:rPr>
              <a:t>Stan wdrażania ZIT WOF – podsumowanie</a:t>
            </a:r>
          </a:p>
          <a:p>
            <a:pPr algn="r"/>
            <a:r>
              <a:rPr lang="pl-PL" sz="2000" dirty="0">
                <a:solidFill>
                  <a:schemeClr val="accent2"/>
                </a:solidFill>
              </a:rPr>
              <a:t>Promocja gospodarcza Warszawskiego Obszaru </a:t>
            </a:r>
          </a:p>
          <a:p>
            <a:pPr algn="r"/>
            <a:r>
              <a:rPr lang="pl-PL" sz="2000" dirty="0">
                <a:solidFill>
                  <a:schemeClr val="accent2"/>
                </a:solidFill>
              </a:rPr>
              <a:t>Funkcjonalnego (WOF Expo)</a:t>
            </a: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386535" y="1789368"/>
            <a:ext cx="8281215" cy="30603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pl-PL" sz="1800" b="0" dirty="0"/>
              <a:t>Wartość dofinansowania: </a:t>
            </a:r>
            <a:r>
              <a:rPr lang="pl-PL" sz="1800" dirty="0"/>
              <a:t>5 680 606 EUR</a:t>
            </a:r>
          </a:p>
          <a:p>
            <a:pPr marL="457200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pl-PL" sz="1800" b="0" dirty="0">
                <a:solidFill>
                  <a:srgbClr val="000000"/>
                </a:solidFill>
              </a:rPr>
              <a:t>Partnerzy: </a:t>
            </a:r>
            <a:r>
              <a:rPr lang="pl-PL" sz="1800" dirty="0">
                <a:solidFill>
                  <a:srgbClr val="000000"/>
                </a:solidFill>
              </a:rPr>
              <a:t>wszystkie 40 gmin ZIT WOF</a:t>
            </a: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3"/>
              <a:defRPr/>
            </a:pPr>
            <a:r>
              <a:rPr lang="pl-PL" sz="1800" b="0" dirty="0"/>
              <a:t>Zakres: </a:t>
            </a:r>
            <a:r>
              <a:rPr lang="pl-PL" sz="1800" dirty="0"/>
              <a:t>zwiększenie powiązań międzynarodowych</a:t>
            </a:r>
            <a:r>
              <a:rPr lang="pl-PL" sz="1800" b="0" dirty="0"/>
              <a:t> Warszawskiego Obszaru Funkcjonalnego (WOF) – jako </a:t>
            </a:r>
            <a:r>
              <a:rPr lang="pl-PL" sz="1800" dirty="0"/>
              <a:t>odpowiedź</a:t>
            </a:r>
            <a:r>
              <a:rPr lang="pl-PL" sz="1800" b="0" dirty="0"/>
              <a:t> na zidentyfikowany </a:t>
            </a:r>
            <a:r>
              <a:rPr lang="pl-PL" sz="1800" dirty="0"/>
              <a:t>ograniczony zakres wsparcia MŚP w zakresie internacjonalizacji</a:t>
            </a:r>
            <a:r>
              <a:rPr lang="pl-PL" sz="1800" b="0" dirty="0"/>
              <a:t> (rozpoczęcie lub rozwijanie działalności eksportowej przez MŚP) oraz </a:t>
            </a:r>
            <a:r>
              <a:rPr lang="pl-PL" sz="1800" dirty="0"/>
              <a:t>brak skoordynowanej polityki promocyjnej WOF</a:t>
            </a:r>
            <a:r>
              <a:rPr lang="pl-PL" sz="1800" b="0" dirty="0"/>
              <a:t>;</a:t>
            </a:r>
            <a:r>
              <a:rPr lang="pl-PL" sz="1800" dirty="0"/>
              <a:t> </a:t>
            </a:r>
            <a:r>
              <a:rPr lang="pl-PL" sz="1800" b="0" dirty="0"/>
              <a:t>w zakres projektu wchodzi 5 obszarów działania: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pl-PL" sz="1600" b="0" dirty="0"/>
              <a:t>Wykonanie „Diagnozy potencjału MŚP z Warszawskiego Obszaru Funkcjonalnego (WOF) w zakresie internacjonalizacji” - kompleksowy obraz sytuacji MŚP z WOF w kontekście aktualnego/ prognozowanego  stanu międzynarodowej wymiany handlowej regionu. Opracowanie „Strategii realizacji przedsięwzięć informacyjno-promocyjnych WOF” - dokument określający m.in. sposób: rekrutacji MŚP, przygotowania dostosowanych do beneficjentów działań </a:t>
            </a:r>
            <a:r>
              <a:rPr lang="pl-PL" sz="1600" b="0" dirty="0" smtClean="0"/>
              <a:t>informacyjno-promocyjnych</a:t>
            </a:r>
            <a:endParaRPr lang="pl-PL" sz="2000" b="0" dirty="0">
              <a:solidFill>
                <a:srgbClr val="000000"/>
              </a:solidFill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pl-PL" sz="20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pl-PL" sz="20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pl-PL" sz="16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pl-PL" sz="2000" b="1" kern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4"/>
          <p:cNvSpPr>
            <a:spLocks noChangeAspect="1" noChangeArrowheads="1"/>
          </p:cNvSpPr>
          <p:nvPr/>
        </p:nvSpPr>
        <p:spPr bwMode="auto">
          <a:xfrm>
            <a:off x="2247106" y="279400"/>
            <a:ext cx="6478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l-PL" altLang="pl-PL" sz="2000" dirty="0">
                <a:solidFill>
                  <a:schemeClr val="accent2"/>
                </a:solidFill>
              </a:rPr>
              <a:t>Sygnatariusze porozumienia ZIT WOF </a:t>
            </a:r>
            <a:br>
              <a:rPr lang="pl-PL" altLang="pl-PL" sz="2000" dirty="0">
                <a:solidFill>
                  <a:schemeClr val="accent2"/>
                </a:solidFill>
              </a:rPr>
            </a:br>
            <a:r>
              <a:rPr lang="pl-PL" altLang="pl-PL" sz="2000" dirty="0">
                <a:solidFill>
                  <a:schemeClr val="accent2"/>
                </a:solidFill>
              </a:rPr>
              <a:t>z dnia 21 lutego 2014 r.</a:t>
            </a:r>
          </a:p>
        </p:txBody>
      </p:sp>
      <p:cxnSp>
        <p:nvCxnSpPr>
          <p:cNvPr id="3" name="Łącznik prosty 2"/>
          <p:cNvCxnSpPr/>
          <p:nvPr/>
        </p:nvCxnSpPr>
        <p:spPr bwMode="auto">
          <a:xfrm flipH="1">
            <a:off x="2366755" y="2989078"/>
            <a:ext cx="270030" cy="21489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Łącznik prosty 17"/>
          <p:cNvCxnSpPr/>
          <p:nvPr/>
        </p:nvCxnSpPr>
        <p:spPr bwMode="auto">
          <a:xfrm>
            <a:off x="4572000" y="1538790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1693280"/>
            <a:ext cx="6506308" cy="434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Prostokąt 4"/>
          <p:cNvSpPr>
            <a:spLocks noChangeArrowheads="1"/>
          </p:cNvSpPr>
          <p:nvPr/>
        </p:nvSpPr>
        <p:spPr bwMode="auto">
          <a:xfrm>
            <a:off x="709332" y="1763815"/>
            <a:ext cx="7785761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b" hangingPunct="1">
              <a:spcAft>
                <a:spcPts val="600"/>
              </a:spcAft>
              <a:buClr>
                <a:schemeClr val="tx1"/>
              </a:buClr>
              <a:defRPr/>
            </a:pPr>
            <a:endParaRPr lang="pl-PL" sz="1800" dirty="0">
              <a:solidFill>
                <a:srgbClr val="00B0F0"/>
              </a:solidFill>
              <a:latin typeface="+mn-lt"/>
            </a:endParaRPr>
          </a:p>
          <a:p>
            <a:pPr eaLnBrk="1" fontAlgn="b" hangingPunct="1">
              <a:spcAft>
                <a:spcPts val="600"/>
              </a:spcAft>
              <a:buClr>
                <a:schemeClr val="tx1"/>
              </a:buClr>
              <a:defRPr/>
            </a:pPr>
            <a:endParaRPr lang="pl-PL" sz="1800" b="1" baseline="0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431800" indent="-342900" eaLnBrk="1" fontAlgn="b" hangingPunct="1">
              <a:spcAft>
                <a:spcPct val="50000"/>
              </a:spcAft>
              <a:buClr>
                <a:schemeClr val="tx1"/>
              </a:buClr>
              <a:buFont typeface="+mj-lt"/>
              <a:buAutoNum type="arabicPeriod" startAt="5"/>
              <a:defRPr/>
            </a:pPr>
            <a:endParaRPr lang="pl-PL" altLang="pl-PL" sz="1800" b="1" baseline="0" dirty="0">
              <a:latin typeface="Arial Narrow" pitchFamily="34" charset="0"/>
            </a:endParaRPr>
          </a:p>
          <a:p>
            <a:pPr marL="431800" indent="-342900" eaLnBrk="1" fontAlgn="b" hangingPunct="1">
              <a:spcAft>
                <a:spcPct val="50000"/>
              </a:spcAft>
              <a:buClr>
                <a:schemeClr val="tx1"/>
              </a:buClr>
              <a:defRPr/>
            </a:pPr>
            <a:endParaRPr lang="pl-PL" altLang="pl-PL" sz="1800" b="1" baseline="0" dirty="0">
              <a:latin typeface="Arial Narrow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525136" y="773705"/>
            <a:ext cx="61447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altLang="pl-PL" sz="2000" dirty="0">
                <a:solidFill>
                  <a:schemeClr val="accent2"/>
                </a:solidFill>
              </a:rPr>
              <a:t>Stan wdrażania ZIT WOF – podsumowanie</a:t>
            </a:r>
          </a:p>
          <a:p>
            <a:pPr algn="r"/>
            <a:r>
              <a:rPr lang="pl-PL" sz="2000" dirty="0">
                <a:solidFill>
                  <a:schemeClr val="accent2"/>
                </a:solidFill>
              </a:rPr>
              <a:t>Promocja gospodarcza Warszawskiego Obszaru </a:t>
            </a:r>
          </a:p>
          <a:p>
            <a:pPr algn="r"/>
            <a:r>
              <a:rPr lang="pl-PL" sz="2000" dirty="0">
                <a:solidFill>
                  <a:schemeClr val="accent2"/>
                </a:solidFill>
              </a:rPr>
              <a:t>Funkcjonalnego (WOF Expo)</a:t>
            </a: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386535" y="1789368"/>
            <a:ext cx="8281215" cy="30603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  <a:defRPr/>
            </a:pPr>
            <a:r>
              <a:rPr lang="pl-PL" sz="1800" b="0" dirty="0"/>
              <a:t>cd: </a:t>
            </a:r>
          </a:p>
          <a:p>
            <a:pPr marL="857250" lvl="1" indent="-457200" algn="just">
              <a:spcBef>
                <a:spcPct val="0"/>
              </a:spcBef>
              <a:buFont typeface="+mj-lt"/>
              <a:buAutoNum type="alphaLcPeriod" startAt="2"/>
              <a:defRPr/>
            </a:pPr>
            <a:r>
              <a:rPr lang="pl-PL" sz="1600" b="0" dirty="0"/>
              <a:t>Realizacja 5 przedsięwzięć informacyjno-promocyjnych o charakterze międzynarodowym - zespół działań dla MŚP z WOF mające na celu poprawę dostępu do informacji o rynkach zagranicznych oraz zwiększenie możliwości nawiązania kontaktów gospodarczych,</a:t>
            </a:r>
          </a:p>
          <a:p>
            <a:pPr marL="857250" lvl="1" indent="-457200" algn="just">
              <a:spcBef>
                <a:spcPct val="0"/>
              </a:spcBef>
              <a:buFont typeface="+mj-lt"/>
              <a:buAutoNum type="alphaLcPeriod" startAt="2"/>
              <a:defRPr/>
            </a:pPr>
            <a:r>
              <a:rPr lang="pl-PL" sz="1600" b="0" dirty="0" smtClean="0"/>
              <a:t>Promocja </a:t>
            </a:r>
            <a:r>
              <a:rPr lang="pl-PL" sz="1600" b="0" dirty="0"/>
              <a:t>projektu  - zapewnienie skutecznej komunikacji z MŚP poprzez włączenie w działania promocyjne gmin i powiatów WOF oraz IOB województwa mazowieckiego, </a:t>
            </a:r>
          </a:p>
          <a:p>
            <a:pPr marL="800100" lvl="1" indent="-342900" algn="just">
              <a:buFont typeface="+mj-lt"/>
              <a:buAutoNum type="alphaLcPeriod" startAt="2"/>
            </a:pPr>
            <a:r>
              <a:rPr lang="pl-PL" sz="1600" b="0" dirty="0"/>
              <a:t>Działania wspierające przedsięwzięcia informacyjno-promocyjne (m.in. strona internetowa, spoty, zdjęcia, konferencje),</a:t>
            </a:r>
          </a:p>
          <a:p>
            <a:pPr marL="800100" lvl="1" indent="-342900" algn="just">
              <a:buFont typeface="+mj-lt"/>
              <a:buAutoNum type="alphaLcPeriod" startAt="2"/>
            </a:pPr>
            <a:r>
              <a:rPr lang="pl-PL" sz="1600" b="0" dirty="0" smtClean="0"/>
              <a:t>Prowadzenie </a:t>
            </a:r>
            <a:r>
              <a:rPr lang="pl-PL" sz="1600" b="0" dirty="0"/>
              <a:t>Centrum Informacji Gospodarczej WOF (show </a:t>
            </a:r>
            <a:r>
              <a:rPr lang="pl-PL" sz="1600" b="0" dirty="0" err="1"/>
              <a:t>room</a:t>
            </a:r>
            <a:r>
              <a:rPr lang="pl-PL" sz="1600" b="0" dirty="0"/>
              <a:t> CIG)  – platforma spotkań oraz  promowania przedsiębiorstw i gmin realizujących projekt. Działalność CIG będzie koncentrować się na prezentowaniu zagranicznym kontrahentom i inwestorom potencjału gospodarczego Warszawy </a:t>
            </a:r>
            <a:r>
              <a:rPr lang="pl-PL" sz="1600" b="0" dirty="0" smtClean="0"/>
              <a:t/>
            </a:r>
            <a:br>
              <a:rPr lang="pl-PL" sz="1600" b="0" dirty="0" smtClean="0"/>
            </a:br>
            <a:r>
              <a:rPr lang="pl-PL" sz="1600" b="0" dirty="0" smtClean="0"/>
              <a:t>i </a:t>
            </a:r>
            <a:r>
              <a:rPr lang="pl-PL" sz="1600" b="0" dirty="0"/>
              <a:t>WOF.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pl-PL" sz="2000" b="0" dirty="0">
              <a:solidFill>
                <a:srgbClr val="000000"/>
              </a:solidFill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pl-PL" sz="20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pl-PL" sz="20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pl-PL" sz="16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pl-PL" sz="2000" b="1" kern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5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Prostokąt 4"/>
          <p:cNvSpPr>
            <a:spLocks noChangeArrowheads="1"/>
          </p:cNvSpPr>
          <p:nvPr/>
        </p:nvSpPr>
        <p:spPr bwMode="auto">
          <a:xfrm>
            <a:off x="709332" y="1763815"/>
            <a:ext cx="7785761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b" hangingPunct="1">
              <a:spcAft>
                <a:spcPts val="600"/>
              </a:spcAft>
              <a:buClr>
                <a:schemeClr val="tx1"/>
              </a:buClr>
              <a:defRPr/>
            </a:pPr>
            <a:endParaRPr lang="pl-PL" sz="1800" dirty="0">
              <a:solidFill>
                <a:srgbClr val="00B0F0"/>
              </a:solidFill>
              <a:latin typeface="+mn-lt"/>
            </a:endParaRPr>
          </a:p>
          <a:p>
            <a:pPr eaLnBrk="1" fontAlgn="b" hangingPunct="1">
              <a:spcAft>
                <a:spcPts val="600"/>
              </a:spcAft>
              <a:buClr>
                <a:schemeClr val="tx1"/>
              </a:buClr>
              <a:defRPr/>
            </a:pPr>
            <a:endParaRPr lang="pl-PL" sz="1800" b="1" baseline="0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431800" indent="-342900" eaLnBrk="1" fontAlgn="b" hangingPunct="1">
              <a:spcAft>
                <a:spcPct val="50000"/>
              </a:spcAft>
              <a:buClr>
                <a:schemeClr val="tx1"/>
              </a:buClr>
              <a:buFont typeface="+mj-lt"/>
              <a:buAutoNum type="arabicPeriod" startAt="5"/>
              <a:defRPr/>
            </a:pPr>
            <a:endParaRPr lang="pl-PL" altLang="pl-PL" sz="1800" b="1" baseline="0" dirty="0">
              <a:latin typeface="Arial Narrow" pitchFamily="34" charset="0"/>
            </a:endParaRPr>
          </a:p>
          <a:p>
            <a:pPr marL="431800" indent="-342900" eaLnBrk="1" fontAlgn="b" hangingPunct="1">
              <a:spcAft>
                <a:spcPct val="50000"/>
              </a:spcAft>
              <a:buClr>
                <a:schemeClr val="tx1"/>
              </a:buClr>
              <a:defRPr/>
            </a:pPr>
            <a:endParaRPr lang="pl-PL" altLang="pl-PL" sz="1800" b="1" baseline="0" dirty="0">
              <a:latin typeface="Arial Narrow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525136" y="773705"/>
            <a:ext cx="61447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altLang="pl-PL" sz="2000" dirty="0">
                <a:solidFill>
                  <a:schemeClr val="accent2"/>
                </a:solidFill>
              </a:rPr>
              <a:t>Stan wdrażania ZIT WOF – podsumowanie</a:t>
            </a:r>
          </a:p>
          <a:p>
            <a:pPr algn="r"/>
            <a:r>
              <a:rPr lang="pl-PL" sz="2000" dirty="0">
                <a:solidFill>
                  <a:schemeClr val="accent2"/>
                </a:solidFill>
              </a:rPr>
              <a:t>Promocja gospodarcza Warszawskiego Obszaru </a:t>
            </a:r>
          </a:p>
          <a:p>
            <a:pPr algn="r"/>
            <a:r>
              <a:rPr lang="pl-PL" sz="2000" dirty="0">
                <a:solidFill>
                  <a:schemeClr val="accent2"/>
                </a:solidFill>
              </a:rPr>
              <a:t>Funkcjonalnego (WOF Expo)</a:t>
            </a: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379900" y="2033845"/>
            <a:ext cx="8281215" cy="30603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just">
              <a:spcBef>
                <a:spcPct val="0"/>
              </a:spcBef>
              <a:buFont typeface="+mj-lt"/>
              <a:buAutoNum type="arabicPeriod" startAt="4"/>
              <a:defRPr/>
            </a:pPr>
            <a:r>
              <a:rPr lang="pl-PL" sz="1800" b="0" dirty="0">
                <a:solidFill>
                  <a:srgbClr val="000000"/>
                </a:solidFill>
              </a:rPr>
              <a:t>Data złożenia formularza: </a:t>
            </a:r>
            <a:r>
              <a:rPr lang="pl-PL" sz="1800" dirty="0" smtClean="0">
                <a:solidFill>
                  <a:srgbClr val="000000"/>
                </a:solidFill>
              </a:rPr>
              <a:t>16 lutego 2016 r. </a:t>
            </a:r>
            <a:r>
              <a:rPr lang="pl-PL" sz="1800" b="0" dirty="0">
                <a:solidFill>
                  <a:srgbClr val="000000"/>
                </a:solidFill>
              </a:rPr>
              <a:t>	</a:t>
            </a:r>
            <a:r>
              <a:rPr lang="pl-PL" sz="1800" b="0" dirty="0" smtClean="0">
                <a:solidFill>
                  <a:srgbClr val="000000"/>
                </a:solidFill>
              </a:rPr>
              <a:t>			</a:t>
            </a:r>
            <a:endParaRPr lang="pl-PL" sz="1800" dirty="0">
              <a:solidFill>
                <a:srgbClr val="000000"/>
              </a:solidFill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 startAt="5"/>
              <a:defRPr/>
            </a:pPr>
            <a:r>
              <a:rPr lang="pl-PL" sz="1800" b="0" dirty="0"/>
              <a:t>Data wpisania do Wykazu Projektów Pozakonkursowych: </a:t>
            </a:r>
            <a:br>
              <a:rPr lang="pl-PL" sz="1800" b="0" dirty="0"/>
            </a:br>
            <a:r>
              <a:rPr lang="pl-PL" sz="1800" dirty="0"/>
              <a:t>6 września 2016 r. </a:t>
            </a: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5"/>
              <a:defRPr/>
            </a:pPr>
            <a:endParaRPr lang="pl-PL" sz="1800" b="0" dirty="0">
              <a:solidFill>
                <a:srgbClr val="000000"/>
              </a:solidFill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 startAt="5"/>
              <a:defRPr/>
            </a:pPr>
            <a:r>
              <a:rPr lang="pl-PL" sz="1800" b="0" dirty="0"/>
              <a:t>Planowany termin złożenia wniosku o dofinansowanie projektu: </a:t>
            </a:r>
            <a:br>
              <a:rPr lang="pl-PL" sz="1800" b="0" dirty="0"/>
            </a:br>
            <a:r>
              <a:rPr lang="pl-PL" sz="1800" dirty="0"/>
              <a:t>kwiecień 2017 r.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pl-PL" sz="2000" b="0" dirty="0">
              <a:solidFill>
                <a:srgbClr val="000000"/>
              </a:solidFill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pl-PL" sz="20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pl-PL" sz="20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pl-PL" sz="16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pl-PL" sz="2000" b="1" kern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85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471045" y="773705"/>
            <a:ext cx="33345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altLang="pl-PL" sz="2000" dirty="0">
                <a:solidFill>
                  <a:schemeClr val="accent2"/>
                </a:solidFill>
              </a:rPr>
              <a:t>Zdiagnozowane problemy</a:t>
            </a:r>
          </a:p>
        </p:txBody>
      </p:sp>
      <p:sp>
        <p:nvSpPr>
          <p:cNvPr id="5" name="Symbol zastępczy zawartości 5"/>
          <p:cNvSpPr txBox="1">
            <a:spLocks/>
          </p:cNvSpPr>
          <p:nvPr/>
        </p:nvSpPr>
        <p:spPr bwMode="auto">
          <a:xfrm>
            <a:off x="341313" y="1718810"/>
            <a:ext cx="8174037" cy="4170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800" b="0" dirty="0"/>
              <a:t>Konieczność zwiększenia wolumenu i jakości składanych wniosków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800" b="0" kern="0" dirty="0"/>
              <a:t>CT 2: brak zainteresowania projektem E-wycena ze strony gmin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800" b="0" kern="0" dirty="0"/>
              <a:t>CT 3: 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pl-PL" sz="1600" b="0" kern="0" dirty="0"/>
              <a:t>małe zainteresowanie konkursem w ramach poddziałania 3.1.1 </a:t>
            </a:r>
            <a:r>
              <a:rPr lang="pl-PL" sz="1600" b="0" dirty="0"/>
              <a:t>(brak odpowiednich terenów, które mogłyby zostać przygotowane pod inwestycje; nieatrakcyjne warunki dofinansowania projektu; trudna do przeprowadzenia realizacja projektu)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pl-PL" sz="1600" b="0" dirty="0"/>
              <a:t>Możliwość opóźnienia realizacji projektu WOF EXPO ze względu na brak katalogu kosztów kwalifikowanych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800" b="0" dirty="0"/>
              <a:t>CT 4: zwiększenie wolumenu składanych wniosków (niewykorzystanie całej alokacji I naboru w P&amp;R)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pl-PL" sz="1800" b="0" kern="0" dirty="0"/>
          </a:p>
          <a:p>
            <a:pPr marL="533400" indent="-533400">
              <a:buFontTx/>
              <a:buNone/>
            </a:pPr>
            <a:r>
              <a:rPr lang="pl-PL" sz="2000" b="1" kern="0" dirty="0"/>
              <a:t>				</a:t>
            </a:r>
          </a:p>
          <a:p>
            <a:pPr marL="533400" indent="-533400">
              <a:buFontTx/>
              <a:buNone/>
            </a:pPr>
            <a:r>
              <a:rPr lang="pl-PL" sz="2000" kern="0" dirty="0"/>
              <a:t>				</a:t>
            </a:r>
            <a:r>
              <a:rPr lang="pl-PL" sz="2400" b="1" kern="0" dirty="0"/>
              <a:t>Plan naprawczy</a:t>
            </a:r>
            <a:endParaRPr lang="pl-PL" sz="2400" b="0" kern="0" dirty="0"/>
          </a:p>
        </p:txBody>
      </p:sp>
      <p:sp>
        <p:nvSpPr>
          <p:cNvPr id="4" name="Strzałka w dół 3"/>
          <p:cNvSpPr/>
          <p:nvPr/>
        </p:nvSpPr>
        <p:spPr bwMode="auto">
          <a:xfrm>
            <a:off x="3814677" y="5521732"/>
            <a:ext cx="675075" cy="495055"/>
          </a:xfrm>
          <a:prstGeom prst="downArrow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890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20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031593"/>
              </p:ext>
            </p:extLst>
          </p:nvPr>
        </p:nvGraphicFramePr>
        <p:xfrm>
          <a:off x="1016605" y="1582030"/>
          <a:ext cx="7245805" cy="4838041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38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704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54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114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5535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u="none" strike="noStrike" dirty="0">
                          <a:effectLst/>
                        </a:rPr>
                        <a:t>Poddziałanie</a:t>
                      </a:r>
                      <a:endParaRPr lang="pl-PL" sz="13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u="none" strike="noStrike" dirty="0">
                          <a:effectLst/>
                        </a:rPr>
                        <a:t>Nazwa poddziałania</a:t>
                      </a:r>
                      <a:endParaRPr lang="pl-PL" sz="13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u="none" strike="noStrike" dirty="0">
                          <a:effectLst/>
                        </a:rPr>
                        <a:t>Termin naboru</a:t>
                      </a:r>
                      <a:endParaRPr lang="pl-PL" sz="13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u="none" strike="noStrike" kern="1200" dirty="0">
                          <a:effectLst/>
                        </a:rPr>
                        <a:t>Kwota przeznaczona na dofinansowanie </a:t>
                      </a:r>
                    </a:p>
                    <a:p>
                      <a:pPr algn="ctr" fontAlgn="b"/>
                      <a:r>
                        <a:rPr lang="pl-PL" sz="1300" b="1" u="none" strike="noStrike" kern="1200" dirty="0">
                          <a:effectLst/>
                        </a:rPr>
                        <a:t>EUR</a:t>
                      </a:r>
                      <a:r>
                        <a:rPr lang="pl-PL" sz="1300" b="1" u="none" strike="noStrike" kern="1200" baseline="0" dirty="0">
                          <a:effectLst/>
                        </a:rPr>
                        <a:t> (</a:t>
                      </a:r>
                      <a:r>
                        <a:rPr lang="pl-PL" sz="1300" b="1" u="none" strike="noStrike" kern="1200" dirty="0">
                          <a:effectLst/>
                        </a:rPr>
                        <a:t>PLN)</a:t>
                      </a:r>
                      <a:br>
                        <a:rPr lang="pl-PL" sz="1300" b="1" u="none" strike="noStrike" kern="1200" dirty="0">
                          <a:effectLst/>
                        </a:rPr>
                      </a:br>
                      <a:r>
                        <a:rPr lang="pl-PL" sz="1300" b="1" u="none" strike="noStrike" kern="1200" dirty="0">
                          <a:effectLst/>
                        </a:rPr>
                        <a:t>wg</a:t>
                      </a:r>
                      <a:r>
                        <a:rPr lang="pl-PL" sz="1300" b="1" u="none" strike="noStrike" kern="1200" baseline="0" dirty="0">
                          <a:effectLst/>
                        </a:rPr>
                        <a:t> harmonogramu 2017 r.</a:t>
                      </a:r>
                      <a:endParaRPr lang="pl-PL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303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u="none" strike="noStrike" dirty="0">
                          <a:effectLst/>
                        </a:rPr>
                        <a:t>3.1.1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u="none" strike="noStrike" dirty="0">
                          <a:effectLst/>
                        </a:rPr>
                        <a:t>Rozwój MŚP w ramach ZIT (tereny inwestycyjne)</a:t>
                      </a:r>
                      <a:endParaRPr lang="pl-PL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</a:rPr>
                        <a:t>Luty</a:t>
                      </a:r>
                      <a:endParaRPr lang="pl-PL" sz="1600" b="0" i="0" u="none" strike="noStrike" dirty="0">
                        <a:solidFill>
                          <a:srgbClr val="0099CC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u="none" strike="noStrike" kern="1200" dirty="0">
                          <a:effectLst/>
                        </a:rPr>
                        <a:t>5 000 000  </a:t>
                      </a:r>
                      <a:br>
                        <a:rPr lang="pl-PL" sz="1600" u="none" strike="noStrike" kern="1200" dirty="0">
                          <a:effectLst/>
                        </a:rPr>
                      </a:br>
                      <a:r>
                        <a:rPr lang="pl-PL" sz="1600" u="none" strike="noStrike" kern="1200" dirty="0">
                          <a:effectLst/>
                        </a:rPr>
                        <a:t>(21 654 000)</a:t>
                      </a:r>
                      <a:endParaRPr lang="pl-PL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787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u="none" strike="noStrike" dirty="0">
                        <a:effectLst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u="none" strike="noStrike" dirty="0">
                          <a:effectLst/>
                        </a:rPr>
                        <a:t>4.3.2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u="none" strike="noStrike" dirty="0">
                          <a:effectLst/>
                        </a:rPr>
                        <a:t> </a:t>
                      </a:r>
                      <a:endParaRPr lang="pl-PL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u="none" strike="noStrike" dirty="0">
                          <a:effectLst/>
                        </a:rPr>
                        <a:t>Mobilność miejska w ramach ZIT (parkingi P&amp;R )</a:t>
                      </a:r>
                      <a:endParaRPr lang="pl-PL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</a:rPr>
                        <a:t>Luty</a:t>
                      </a:r>
                      <a:endParaRPr lang="pl-PL" sz="1600" b="0" i="0" u="none" strike="noStrike" dirty="0">
                        <a:solidFill>
                          <a:srgbClr val="0099CC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u="none" strike="noStrike" kern="1200" dirty="0">
                          <a:effectLst/>
                        </a:rPr>
                        <a:t>6 000 000</a:t>
                      </a:r>
                    </a:p>
                    <a:p>
                      <a:pPr algn="ctr"/>
                      <a:r>
                        <a:rPr lang="pl-PL" sz="1600" u="none" strike="noStrike" kern="1200" dirty="0">
                          <a:effectLst/>
                        </a:rPr>
                        <a:t>(25 984 000)</a:t>
                      </a:r>
                      <a:endParaRPr lang="pl-PL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518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u="none" strike="noStrike" dirty="0">
                        <a:effectLst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u="none" strike="noStrike" kern="1200" dirty="0">
                          <a:effectLst/>
                        </a:rPr>
                        <a:t>10.1.2</a:t>
                      </a:r>
                      <a:endParaRPr lang="pl-PL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u="none" strike="noStrike" kern="1200" dirty="0">
                          <a:effectLst/>
                        </a:rPr>
                        <a:t>Edukacja ogólna w ramach ZIT (kompetencje kluczowe)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u="none" strike="noStrike" kern="1200" dirty="0">
                          <a:effectLst/>
                        </a:rPr>
                        <a:t>Luty</a:t>
                      </a:r>
                      <a:endParaRPr lang="pl-PL" sz="1600" b="0" i="0" u="none" strike="noStrike" kern="1200" dirty="0">
                        <a:solidFill>
                          <a:srgbClr val="0099CC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u="none" strike="noStrike" kern="1200" dirty="0">
                          <a:effectLst/>
                        </a:rPr>
                        <a:t>4 955 135 </a:t>
                      </a:r>
                      <a:br>
                        <a:rPr lang="pl-PL" sz="1600" u="none" strike="noStrike" kern="1200" dirty="0">
                          <a:effectLst/>
                        </a:rPr>
                      </a:br>
                      <a:r>
                        <a:rPr lang="pl-PL" sz="1600" u="none" strike="noStrike" kern="1200" dirty="0">
                          <a:effectLst/>
                        </a:rPr>
                        <a:t>(21 459 000)</a:t>
                      </a:r>
                    </a:p>
                    <a:p>
                      <a:pPr algn="ctr"/>
                      <a:endParaRPr lang="pl-PL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721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u="none" strike="noStrike" dirty="0">
                          <a:effectLst/>
                        </a:rPr>
                        <a:t>4.3.2</a:t>
                      </a:r>
                      <a:endParaRPr lang="pl-PL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u="none" strike="noStrike" dirty="0">
                          <a:effectLst/>
                        </a:rPr>
                        <a:t>Mobilność miejska w ramach ZIT (ścieżki rowerowe)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u="none" strike="noStrike" kern="1200" dirty="0">
                          <a:effectLst/>
                        </a:rPr>
                        <a:t> Kwiecień</a:t>
                      </a:r>
                      <a:endParaRPr lang="pl-PL" sz="1600" b="0" i="0" u="none" strike="noStrike" kern="1200" dirty="0">
                        <a:solidFill>
                          <a:srgbClr val="0099CC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u="none" strike="noStrike" kern="1200" dirty="0">
                          <a:solidFill>
                            <a:srgbClr val="FF0000"/>
                          </a:solidFill>
                          <a:effectLst/>
                        </a:rPr>
                        <a:t>16 169 116* </a:t>
                      </a:r>
                      <a:br>
                        <a:rPr lang="pl-PL" sz="1600" u="none" strike="noStrike" kern="1200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pl-PL" sz="1600" u="none" strike="noStrike" kern="1200" dirty="0">
                          <a:effectLst/>
                        </a:rPr>
                        <a:t>(70 024 000)</a:t>
                      </a:r>
                    </a:p>
                    <a:p>
                      <a:pPr algn="ctr"/>
                      <a:endParaRPr lang="pl-PL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7612">
                <a:tc>
                  <a:txBody>
                    <a:bodyPr/>
                    <a:lstStyle/>
                    <a:p>
                      <a:pPr algn="ctr" fontAlgn="t"/>
                      <a:r>
                        <a:rPr lang="pl-PL" sz="1600" u="none" strike="noStrike" dirty="0">
                          <a:effectLst/>
                        </a:rPr>
                        <a:t>10.3.3</a:t>
                      </a:r>
                      <a:endParaRPr lang="pl-PL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u="none" strike="noStrike" dirty="0">
                          <a:effectLst/>
                        </a:rPr>
                        <a:t>Doradztwo edukacyjno-zawodowe w ramach ZIT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u="none" strike="noStrike" kern="1200" dirty="0">
                          <a:effectLst/>
                        </a:rPr>
                        <a:t>Maj</a:t>
                      </a:r>
                      <a:endParaRPr lang="pl-PL" sz="1600" b="0" i="0" u="none" strike="noStrike" dirty="0">
                        <a:solidFill>
                          <a:srgbClr val="0099CC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1 301 750 </a:t>
                      </a:r>
                      <a:br>
                        <a:rPr lang="pl-PL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(5 637 000 )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Prostokąt 4"/>
          <p:cNvSpPr>
            <a:spLocks noChangeArrowheads="1"/>
          </p:cNvSpPr>
          <p:nvPr/>
        </p:nvSpPr>
        <p:spPr bwMode="auto">
          <a:xfrm>
            <a:off x="1016605" y="503675"/>
            <a:ext cx="76501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r" eaLnBrk="1" hangingPunct="1">
              <a:buClr>
                <a:schemeClr val="tx1"/>
              </a:buClr>
              <a:defRPr/>
            </a:pPr>
            <a:r>
              <a:rPr lang="pl-PL" altLang="pl-PL" sz="2000" dirty="0">
                <a:solidFill>
                  <a:schemeClr val="accent2"/>
                </a:solidFill>
              </a:rPr>
              <a:t>Zwiększenie wolumenu i jakości składanych wniosków</a:t>
            </a:r>
          </a:p>
          <a:p>
            <a:pPr marL="88900" algn="r" eaLnBrk="1" hangingPunct="1">
              <a:buClr>
                <a:schemeClr val="tx1"/>
              </a:buClr>
              <a:defRPr/>
            </a:pPr>
            <a:r>
              <a:rPr lang="pl-PL" altLang="pl-PL" sz="2000" dirty="0">
                <a:solidFill>
                  <a:schemeClr val="accent2"/>
                </a:solidFill>
              </a:rPr>
              <a:t>Harmonogram naborów 2017 r.</a:t>
            </a:r>
          </a:p>
          <a:p>
            <a:pPr marL="88900" algn="r" eaLnBrk="1" hangingPunct="1">
              <a:buClr>
                <a:schemeClr val="tx1"/>
              </a:buClr>
              <a:defRPr/>
            </a:pPr>
            <a:r>
              <a:rPr lang="pl-PL" altLang="pl-PL" sz="2000" dirty="0">
                <a:solidFill>
                  <a:schemeClr val="accent2"/>
                </a:solidFill>
              </a:rPr>
              <a:t>(Uchwała ZWM </a:t>
            </a:r>
            <a:r>
              <a:rPr lang="pl-PL" sz="2000" dirty="0">
                <a:solidFill>
                  <a:schemeClr val="accent2"/>
                </a:solidFill>
              </a:rPr>
              <a:t>1815/198/16 z dn. 15 listopada 2016 r.)</a:t>
            </a:r>
            <a:endParaRPr lang="pl-PL" sz="2000" dirty="0">
              <a:solidFill>
                <a:srgbClr val="FF000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66555" y="6519446"/>
            <a:ext cx="70375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0" dirty="0">
                <a:solidFill>
                  <a:schemeClr val="dk1"/>
                </a:solidFill>
              </a:rPr>
              <a:t>*5 589 834  - kwota pozostała po zwiększeniu alokacji w I naborze w 2016 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28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Symbol zastępczy zawartości 5"/>
          <p:cNvSpPr>
            <a:spLocks noGrp="1"/>
          </p:cNvSpPr>
          <p:nvPr>
            <p:ph idx="4294967295"/>
          </p:nvPr>
        </p:nvSpPr>
        <p:spPr bwMode="auto">
          <a:xfrm>
            <a:off x="341313" y="2006600"/>
            <a:ext cx="8371147" cy="4170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533400" indent="-533400" algn="just">
              <a:buNone/>
            </a:pPr>
            <a:r>
              <a:rPr lang="pl-PL" sz="2000" b="1" dirty="0"/>
              <a:t>Proponowane przez IP ZIT działania:</a:t>
            </a:r>
            <a:endParaRPr lang="pl-PL" sz="2000" dirty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800" dirty="0"/>
              <a:t>wycofanie projektu </a:t>
            </a:r>
            <a:r>
              <a:rPr lang="pl-PL" sz="1800" i="1" dirty="0"/>
              <a:t>E-Wycena </a:t>
            </a:r>
            <a:r>
              <a:rPr lang="pl-PL" sz="1800" dirty="0"/>
              <a:t>z listy projektów, które mają być zakontraktowane w ramach procedury pozakonkursowej,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800" dirty="0"/>
              <a:t>wprowadzenie w ramach CT2 możliwości naboru wniosków </a:t>
            </a:r>
            <a:br>
              <a:rPr lang="pl-PL" sz="1800" dirty="0"/>
            </a:br>
            <a:r>
              <a:rPr lang="pl-PL" sz="1800" dirty="0"/>
              <a:t>o dofinansowanie w trybie konkursowym (alokacja E-wyceny – 5,8 mln EUR),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800" dirty="0"/>
              <a:t>uwzględnienie w ramach planowanego naboru nie tylko projektów z zakresu e-administracji, ale także e-kultury i e-zdrowia,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800" dirty="0"/>
              <a:t>przeprowadzenie naboru konkursowego w zakresie CT2 nie wcześniej niż </a:t>
            </a:r>
            <a:br>
              <a:rPr lang="pl-PL" sz="1800" dirty="0"/>
            </a:br>
            <a:r>
              <a:rPr lang="pl-PL" sz="1800" dirty="0"/>
              <a:t>w III kwartale 2017 r.</a:t>
            </a:r>
          </a:p>
          <a:p>
            <a:pPr marL="0" indent="0" algn="just">
              <a:buFontTx/>
              <a:buNone/>
            </a:pPr>
            <a:endParaRPr lang="pl-PL" sz="2000" b="1" dirty="0"/>
          </a:p>
          <a:p>
            <a:pPr marL="0" indent="0" algn="just">
              <a:buFontTx/>
              <a:buNone/>
            </a:pPr>
            <a:endParaRPr lang="pl-PL" sz="2000" b="1" dirty="0"/>
          </a:p>
        </p:txBody>
      </p:sp>
      <p:sp>
        <p:nvSpPr>
          <p:cNvPr id="191490" name="Rectangle 4"/>
          <p:cNvSpPr>
            <a:spLocks noChangeAspect="1" noChangeArrowheads="1"/>
          </p:cNvSpPr>
          <p:nvPr/>
        </p:nvSpPr>
        <p:spPr bwMode="auto">
          <a:xfrm>
            <a:off x="2058570" y="279400"/>
            <a:ext cx="6478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l-PL" altLang="pl-PL" sz="2000" dirty="0">
                <a:solidFill>
                  <a:schemeClr val="accent2"/>
                </a:solidFill>
              </a:rPr>
              <a:t>CT 2: Zwiększenie dostępności, stopnia wykorzystania i jakości technologii informacyjnych i komunikacyjnych (TIK)</a:t>
            </a:r>
          </a:p>
        </p:txBody>
      </p:sp>
    </p:spTree>
    <p:extLst>
      <p:ext uri="{BB962C8B-B14F-4D97-AF65-F5344CB8AC3E}">
        <p14:creationId xmlns:p14="http://schemas.microsoft.com/office/powerpoint/2010/main" val="48576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Symbol zastępczy zawartości 5"/>
          <p:cNvSpPr>
            <a:spLocks noGrp="1"/>
          </p:cNvSpPr>
          <p:nvPr>
            <p:ph idx="4294967295"/>
          </p:nvPr>
        </p:nvSpPr>
        <p:spPr bwMode="auto">
          <a:xfrm>
            <a:off x="341313" y="2006600"/>
            <a:ext cx="8174037" cy="4170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533400" indent="-533400">
              <a:buNone/>
            </a:pPr>
            <a:r>
              <a:rPr lang="pl-PL" sz="2000" b="1" dirty="0"/>
              <a:t>Proponowane przez IP ZIT działania:</a:t>
            </a:r>
            <a:endParaRPr lang="pl-PL" sz="2000" dirty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800" dirty="0"/>
              <a:t>ogłoszenie kolejnego naboru konkursowego w zakresie poddziałania 3.1.1 rozpoczynającego się w lutym 2017 r. – IP ZIT proponuje organizację konkursu w formie naboru zamkniętego, o długości 3 miesięcy (do kwietnia 2017 r.) z alokacją 5 mln euro przeznaczoną na dofinansowanie projektów,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800" dirty="0"/>
              <a:t>przesunięcie środków, które nie zostaną wykorzystane w ramach Poddziałania 3.1.1. (ok. 25 mln zł) na działania, które charakteryzują się większym zainteresowaniem ze strony potencjalnych beneficjentów, </a:t>
            </a:r>
            <a:br>
              <a:rPr lang="pl-PL" sz="1800" dirty="0"/>
            </a:br>
            <a:r>
              <a:rPr lang="pl-PL" sz="1800" dirty="0"/>
              <a:t>tj. w szczególności w zakresie Poddziałania 4.3.2 </a:t>
            </a:r>
            <a:r>
              <a:rPr lang="pl-PL" sz="1800" i="1" dirty="0"/>
              <a:t>Mobilność miejska </a:t>
            </a:r>
            <a:br>
              <a:rPr lang="pl-PL" sz="1800" i="1" dirty="0"/>
            </a:br>
            <a:r>
              <a:rPr lang="pl-PL" sz="1800" i="1" dirty="0"/>
              <a:t>w ramach ZIT</a:t>
            </a:r>
            <a:r>
              <a:rPr lang="pl-PL" sz="1800" dirty="0"/>
              <a:t>,</a:t>
            </a:r>
            <a:r>
              <a:rPr lang="pl-PL" sz="1800" i="1" dirty="0"/>
              <a:t> </a:t>
            </a:r>
            <a:r>
              <a:rPr lang="pl-PL" sz="1800" dirty="0"/>
              <a:t>typ projektu – </a:t>
            </a:r>
            <a:r>
              <a:rPr lang="pl-PL" sz="1800" i="1" dirty="0"/>
              <a:t>ścieżki i infrastruktura rowerowa.</a:t>
            </a:r>
            <a:endParaRPr lang="pl-PL" sz="1800" b="1" dirty="0"/>
          </a:p>
        </p:txBody>
      </p:sp>
      <p:sp>
        <p:nvSpPr>
          <p:cNvPr id="191490" name="Rectangle 4"/>
          <p:cNvSpPr>
            <a:spLocks noChangeAspect="1" noChangeArrowheads="1"/>
          </p:cNvSpPr>
          <p:nvPr/>
        </p:nvSpPr>
        <p:spPr bwMode="auto">
          <a:xfrm>
            <a:off x="2141730" y="279400"/>
            <a:ext cx="6478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l-PL" altLang="pl-PL" sz="2000" dirty="0">
                <a:solidFill>
                  <a:schemeClr val="accent2"/>
                </a:solidFill>
              </a:rPr>
              <a:t>CT 3: Wzmacnianie konkurencyjności małych </a:t>
            </a:r>
            <a:br>
              <a:rPr lang="pl-PL" altLang="pl-PL" sz="2000" dirty="0">
                <a:solidFill>
                  <a:schemeClr val="accent2"/>
                </a:solidFill>
              </a:rPr>
            </a:br>
            <a:r>
              <a:rPr lang="pl-PL" altLang="pl-PL" sz="2000" dirty="0">
                <a:solidFill>
                  <a:schemeClr val="accent2"/>
                </a:solidFill>
              </a:rPr>
              <a:t>i średnich przedsiębiorstw – tereny inwestycyjne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347655"/>
              </p:ext>
            </p:extLst>
          </p:nvPr>
        </p:nvGraphicFramePr>
        <p:xfrm>
          <a:off x="172059" y="5229200"/>
          <a:ext cx="8512544" cy="161209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6823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720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101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479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4506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u="none" strike="noStrike" dirty="0">
                          <a:effectLst/>
                        </a:rPr>
                        <a:t>Poddziałanie</a:t>
                      </a:r>
                      <a:endParaRPr lang="pl-PL" sz="13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u="none" strike="noStrike" dirty="0">
                          <a:effectLst/>
                        </a:rPr>
                        <a:t>Nazwa poddziałania</a:t>
                      </a:r>
                      <a:endParaRPr lang="pl-PL" sz="13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u="none" strike="noStrike" dirty="0">
                          <a:effectLst/>
                        </a:rPr>
                        <a:t>Termin naboru</a:t>
                      </a:r>
                      <a:endParaRPr lang="pl-PL" sz="13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u="none" strike="noStrike" kern="1200" dirty="0">
                          <a:effectLst/>
                        </a:rPr>
                        <a:t>Kwota przeznaczona na dofinansowanie </a:t>
                      </a:r>
                    </a:p>
                    <a:p>
                      <a:pPr algn="ctr" fontAlgn="b"/>
                      <a:r>
                        <a:rPr lang="pl-PL" sz="1300" b="1" u="none" strike="noStrike" kern="1200" dirty="0">
                          <a:effectLst/>
                        </a:rPr>
                        <a:t>EUR</a:t>
                      </a:r>
                      <a:br>
                        <a:rPr lang="pl-PL" sz="1300" b="1" u="none" strike="noStrike" kern="1200" dirty="0">
                          <a:effectLst/>
                        </a:rPr>
                      </a:br>
                      <a:endParaRPr lang="pl-PL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009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u="none" strike="noStrike" dirty="0">
                          <a:effectLst/>
                        </a:rPr>
                        <a:t>4.3.2</a:t>
                      </a:r>
                      <a:endParaRPr lang="pl-PL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u="none" strike="noStrike" dirty="0">
                          <a:effectLst/>
                        </a:rPr>
                        <a:t>Mobilność miejska w ramach ZIT (ścieżki rowerowe)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u="none" strike="noStrike" kern="1200" dirty="0">
                          <a:effectLst/>
                        </a:rPr>
                        <a:t> Kwiecień 2017</a:t>
                      </a:r>
                    </a:p>
                    <a:p>
                      <a:pPr algn="ctr" fontAlgn="b"/>
                      <a:endParaRPr lang="pl-PL" sz="1600" b="0" i="0" u="none" strike="noStrike" kern="1200" dirty="0">
                        <a:solidFill>
                          <a:srgbClr val="0099CC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5 589 834 + 6 579 348=</a:t>
                      </a:r>
                      <a:r>
                        <a:rPr lang="pl-PL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pl-PL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12 169 182</a:t>
                      </a:r>
                      <a:endParaRPr lang="pl-PL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276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Symbol zastępczy zawartości 5"/>
          <p:cNvSpPr>
            <a:spLocks noGrp="1"/>
          </p:cNvSpPr>
          <p:nvPr>
            <p:ph idx="4294967295"/>
          </p:nvPr>
        </p:nvSpPr>
        <p:spPr bwMode="auto">
          <a:xfrm>
            <a:off x="341313" y="2006600"/>
            <a:ext cx="8174037" cy="4170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just">
              <a:buNone/>
            </a:pPr>
            <a:r>
              <a:rPr lang="pl-PL" sz="2000" b="1" dirty="0"/>
              <a:t>Proponowane przez IP ZIT działania – ścieżki i infrastruktura rowerowa:</a:t>
            </a:r>
            <a:endParaRPr lang="pl-PL" sz="2000" dirty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800" dirty="0"/>
              <a:t>zgodnie z propozycją IP ZIT powiększono alokację na pierwszy konkurs (wnioskowane dofinasowanie pozytywnie ocenionych wniosków było większe niż kwota przewidziana na dofinansowanie wniosków podana w ogłoszeniu ww. naboru)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800" dirty="0"/>
              <a:t>uruchomienie drugiego naboru w kwietniu 2017 r., zgodnie z ogłoszonym przez IZ RPO WM harmonogramem naborów konkursowych na 2017 r. </a:t>
            </a:r>
          </a:p>
          <a:p>
            <a:pPr marL="533400" indent="-533400" algn="just">
              <a:buNone/>
            </a:pPr>
            <a:r>
              <a:rPr lang="pl-PL" sz="2000" b="1" dirty="0"/>
              <a:t>Proponowane przez IP ZIT działania – parkingi „Parkuj i Jedź”</a:t>
            </a:r>
            <a:endParaRPr lang="pl-PL" sz="2000" dirty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800" dirty="0"/>
              <a:t>uwzględnienie w harmonogramie naborów konkursowych RPO WM na 2017 r.  oprócz naboru w lutym 2017 r. także naboru w grudniu 2017 r.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00CC"/>
              </a:buClr>
              <a:buFont typeface="Wingdings" panose="05000000000000000000" pitchFamily="2" charset="2"/>
              <a:buChar char="Ø"/>
            </a:pPr>
            <a:endParaRPr lang="pl-PL" sz="1800" dirty="0"/>
          </a:p>
        </p:txBody>
      </p:sp>
      <p:sp>
        <p:nvSpPr>
          <p:cNvPr id="191490" name="Rectangle 4"/>
          <p:cNvSpPr>
            <a:spLocks noChangeAspect="1" noChangeArrowheads="1"/>
          </p:cNvSpPr>
          <p:nvPr/>
        </p:nvSpPr>
        <p:spPr bwMode="auto">
          <a:xfrm>
            <a:off x="2046538" y="279400"/>
            <a:ext cx="6478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l-PL" altLang="pl-PL" sz="2000" dirty="0">
                <a:solidFill>
                  <a:schemeClr val="accent2"/>
                </a:solidFill>
              </a:rPr>
              <a:t>CT 4: Przejście na gospodarkę niskoemisyjną </a:t>
            </a:r>
            <a:br>
              <a:rPr lang="pl-PL" altLang="pl-PL" sz="2000" dirty="0">
                <a:solidFill>
                  <a:schemeClr val="accent2"/>
                </a:solidFill>
              </a:rPr>
            </a:br>
            <a:r>
              <a:rPr lang="pl-PL" altLang="pl-PL" sz="2000" dirty="0">
                <a:solidFill>
                  <a:schemeClr val="accent2"/>
                </a:solidFill>
              </a:rPr>
              <a:t>we wszystkich sektorach</a:t>
            </a:r>
          </a:p>
        </p:txBody>
      </p:sp>
    </p:spTree>
    <p:extLst>
      <p:ext uri="{BB962C8B-B14F-4D97-AF65-F5344CB8AC3E}">
        <p14:creationId xmlns:p14="http://schemas.microsoft.com/office/powerpoint/2010/main" val="419284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85800" y="1854200"/>
            <a:ext cx="7772400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l-PL" altLang="pl-PL" sz="4800" i="1" dirty="0">
                <a:solidFill>
                  <a:schemeClr val="accent2"/>
                </a:solidFill>
              </a:rPr>
              <a:t/>
            </a:r>
            <a:br>
              <a:rPr lang="pl-PL" altLang="pl-PL" sz="4800" i="1" dirty="0">
                <a:solidFill>
                  <a:schemeClr val="accent2"/>
                </a:solidFill>
              </a:rPr>
            </a:br>
            <a:r>
              <a:rPr lang="pl-PL" altLang="pl-PL" sz="3600" b="1" kern="1200" dirty="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rPr>
              <a:t>Dziękuję za uwagę</a:t>
            </a:r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971550" y="3833813"/>
            <a:ext cx="7245350" cy="234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pl-PL" altLang="pl-PL" sz="1800" b="1" dirty="0"/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pl-PL" altLang="pl-PL" sz="1800" dirty="0"/>
              <a:t>Wydział ZIT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pl-PL" altLang="pl-PL" sz="1600" dirty="0"/>
              <a:t>Biura Funduszy Europejskich i Polityki Rozwoju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pl-PL" altLang="pl-PL" sz="1600" dirty="0"/>
              <a:t>Urząd m.st. Warszawy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pl-PL" altLang="pl-PL" sz="1600" dirty="0">
                <a:hlinkClick r:id="rId3"/>
              </a:rPr>
              <a:t>zit@um.warszawa.pl</a:t>
            </a:r>
            <a:endParaRPr lang="pl-PL" altLang="pl-PL" sz="1600" dirty="0"/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pl-PL" altLang="pl-PL" sz="1600" dirty="0"/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pl-PL" altLang="pl-PL" sz="1400" dirty="0"/>
          </a:p>
        </p:txBody>
      </p:sp>
      <p:sp>
        <p:nvSpPr>
          <p:cNvPr id="32772" name="Rectangle 7"/>
          <p:cNvSpPr>
            <a:spLocks noChangeArrowheads="1"/>
          </p:cNvSpPr>
          <p:nvPr/>
        </p:nvSpPr>
        <p:spPr bwMode="auto">
          <a:xfrm>
            <a:off x="468313" y="1628775"/>
            <a:ext cx="792003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pl-PL" altLang="pl-PL" sz="3200"/>
          </a:p>
        </p:txBody>
      </p:sp>
    </p:spTree>
    <p:extLst>
      <p:ext uri="{BB962C8B-B14F-4D97-AF65-F5344CB8AC3E}">
        <p14:creationId xmlns:p14="http://schemas.microsoft.com/office/powerpoint/2010/main" val="289595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4"/>
          <p:cNvSpPr>
            <a:spLocks noChangeAspect="1" noChangeArrowheads="1"/>
          </p:cNvSpPr>
          <p:nvPr/>
        </p:nvSpPr>
        <p:spPr bwMode="auto">
          <a:xfrm>
            <a:off x="2247106" y="279400"/>
            <a:ext cx="6478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l-PL" altLang="pl-PL" sz="2000" dirty="0">
                <a:solidFill>
                  <a:schemeClr val="accent2"/>
                </a:solidFill>
              </a:rPr>
              <a:t>Schemat organizacyjny IP ZIT WOF – podział zadań</a:t>
            </a:r>
          </a:p>
        </p:txBody>
      </p:sp>
      <p:grpSp>
        <p:nvGrpSpPr>
          <p:cNvPr id="10" name="Grupa 33"/>
          <p:cNvGrpSpPr>
            <a:grpSpLocks/>
          </p:cNvGrpSpPr>
          <p:nvPr/>
        </p:nvGrpSpPr>
        <p:grpSpPr bwMode="auto">
          <a:xfrm>
            <a:off x="206515" y="1995990"/>
            <a:ext cx="8331200" cy="2728912"/>
            <a:chOff x="475965" y="2033500"/>
            <a:chExt cx="8330231" cy="2729400"/>
          </a:xfrm>
        </p:grpSpPr>
        <p:sp>
          <p:nvSpPr>
            <p:cNvPr id="11" name="Oval 18"/>
            <p:cNvSpPr>
              <a:spLocks noChangeArrowheads="1"/>
            </p:cNvSpPr>
            <p:nvPr/>
          </p:nvSpPr>
          <p:spPr bwMode="auto">
            <a:xfrm>
              <a:off x="2339753" y="2033500"/>
              <a:ext cx="4436963" cy="1035050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pl-PL" altLang="pl-PL" b="1" dirty="0"/>
                <a:t>IZ RPO WM </a:t>
              </a:r>
              <a:endParaRPr lang="pl-PL" altLang="pl-PL" dirty="0"/>
            </a:p>
            <a:p>
              <a:pPr algn="ctr"/>
              <a:r>
                <a:rPr lang="pl-PL" altLang="pl-PL" b="1" dirty="0"/>
                <a:t>Zarząd Województwa Mazowieckiego </a:t>
              </a:r>
              <a:endParaRPr lang="pl-PL" altLang="pl-PL" dirty="0">
                <a:latin typeface="Arial" panose="020B0604020202020204" pitchFamily="34" charset="0"/>
              </a:endParaRPr>
            </a:p>
          </p:txBody>
        </p:sp>
        <p:sp>
          <p:nvSpPr>
            <p:cNvPr id="12" name="Prostokąt zaokrąglony 2"/>
            <p:cNvSpPr>
              <a:spLocks noChangeArrowheads="1"/>
            </p:cNvSpPr>
            <p:nvPr/>
          </p:nvSpPr>
          <p:spPr bwMode="auto">
            <a:xfrm>
              <a:off x="3116323" y="4177113"/>
              <a:ext cx="2883822" cy="585787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pl-PL" altLang="pl-PL" b="1" dirty="0"/>
                <a:t>IP ZIT </a:t>
              </a:r>
              <a:endParaRPr lang="pl-PL" altLang="pl-PL" dirty="0"/>
            </a:p>
            <a:p>
              <a:pPr algn="ctr"/>
              <a:r>
                <a:rPr lang="pl-PL" altLang="pl-PL" dirty="0"/>
                <a:t>Miasto Stołeczne Warszawa </a:t>
              </a:r>
              <a:endParaRPr lang="pl-PL" altLang="pl-PL" baseline="-25000" dirty="0">
                <a:latin typeface="Arial" panose="020B0604020202020204" pitchFamily="34" charset="0"/>
              </a:endParaRPr>
            </a:p>
          </p:txBody>
        </p:sp>
        <p:sp>
          <p:nvSpPr>
            <p:cNvPr id="13" name="Prostokąt zaokrąglony 3"/>
            <p:cNvSpPr>
              <a:spLocks noChangeArrowheads="1"/>
            </p:cNvSpPr>
            <p:nvPr/>
          </p:nvSpPr>
          <p:spPr bwMode="auto">
            <a:xfrm>
              <a:off x="475965" y="4162401"/>
              <a:ext cx="1455757" cy="585787"/>
            </a:xfrm>
            <a:prstGeom prst="roundRect">
              <a:avLst>
                <a:gd name="adj" fmla="val 16667"/>
              </a:avLst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pl-PL" altLang="pl-PL" b="1"/>
                <a:t>IP RPO WM </a:t>
              </a:r>
              <a:endParaRPr lang="pl-PL" altLang="pl-PL"/>
            </a:p>
            <a:p>
              <a:pPr algn="ctr"/>
              <a:r>
                <a:rPr lang="pl-PL" altLang="pl-PL"/>
                <a:t>MJWPU </a:t>
              </a:r>
              <a:endParaRPr lang="pl-PL" altLang="pl-PL" baseline="-25000">
                <a:latin typeface="Arial" panose="020B0604020202020204" pitchFamily="34" charset="0"/>
              </a:endParaRPr>
            </a:p>
          </p:txBody>
        </p:sp>
        <p:sp>
          <p:nvSpPr>
            <p:cNvPr id="14" name="Prostokąt zaokrąglony 38"/>
            <p:cNvSpPr>
              <a:spLocks noChangeArrowheads="1"/>
            </p:cNvSpPr>
            <p:nvPr/>
          </p:nvSpPr>
          <p:spPr bwMode="auto">
            <a:xfrm>
              <a:off x="6776716" y="4162402"/>
              <a:ext cx="2029480" cy="585787"/>
            </a:xfrm>
            <a:prstGeom prst="roundRect">
              <a:avLst>
                <a:gd name="adj" fmla="val 16667"/>
              </a:avLst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pl-PL" altLang="pl-PL" b="1"/>
                <a:t>IP RPO WM </a:t>
              </a:r>
              <a:endParaRPr lang="pl-PL" altLang="pl-PL"/>
            </a:p>
            <a:p>
              <a:pPr algn="ctr"/>
              <a:r>
                <a:rPr lang="pl-PL" altLang="pl-PL"/>
                <a:t>WUP w Warszawie </a:t>
              </a:r>
              <a:endParaRPr lang="pl-PL" altLang="pl-PL" baseline="-25000">
                <a:latin typeface="Arial" panose="020B0604020202020204" pitchFamily="34" charset="0"/>
              </a:endParaRPr>
            </a:p>
          </p:txBody>
        </p:sp>
      </p:grpSp>
      <p:cxnSp>
        <p:nvCxnSpPr>
          <p:cNvPr id="3" name="Łącznik prosty 2"/>
          <p:cNvCxnSpPr/>
          <p:nvPr/>
        </p:nvCxnSpPr>
        <p:spPr bwMode="auto">
          <a:xfrm flipH="1">
            <a:off x="2366755" y="2989078"/>
            <a:ext cx="270030" cy="21489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Łącznik prosty 17"/>
          <p:cNvCxnSpPr/>
          <p:nvPr/>
        </p:nvCxnSpPr>
        <p:spPr bwMode="auto">
          <a:xfrm>
            <a:off x="4572000" y="1538790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Łącznik prosty 20"/>
          <p:cNvCxnSpPr/>
          <p:nvPr/>
        </p:nvCxnSpPr>
        <p:spPr>
          <a:xfrm>
            <a:off x="1662441" y="4375574"/>
            <a:ext cx="1184739" cy="1471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/>
          <p:cNvCxnSpPr>
            <a:endCxn id="14" idx="1"/>
          </p:cNvCxnSpPr>
          <p:nvPr/>
        </p:nvCxnSpPr>
        <p:spPr>
          <a:xfrm flipV="1">
            <a:off x="5731337" y="4417352"/>
            <a:ext cx="776662" cy="1471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24"/>
          <p:cNvCxnSpPr/>
          <p:nvPr/>
        </p:nvCxnSpPr>
        <p:spPr>
          <a:xfrm flipH="1">
            <a:off x="843777" y="2894013"/>
            <a:ext cx="1785896" cy="12452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>
            <a:stCxn id="11" idx="5"/>
            <a:endCxn id="14" idx="0"/>
          </p:cNvCxnSpPr>
          <p:nvPr/>
        </p:nvCxnSpPr>
        <p:spPr>
          <a:xfrm>
            <a:off x="5858145" y="2879303"/>
            <a:ext cx="1664712" cy="12452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rostokąt zaokrąglony 2"/>
          <p:cNvSpPr>
            <a:spLocks noChangeArrowheads="1"/>
          </p:cNvSpPr>
          <p:nvPr/>
        </p:nvSpPr>
        <p:spPr bwMode="auto">
          <a:xfrm>
            <a:off x="265439" y="5232876"/>
            <a:ext cx="8331200" cy="58578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l-PL" altLang="pl-PL" b="1"/>
              <a:t>Współdzielenie roli IOK</a:t>
            </a:r>
            <a:endParaRPr lang="pl-PL" altLang="pl-PL"/>
          </a:p>
        </p:txBody>
      </p:sp>
      <p:cxnSp>
        <p:nvCxnSpPr>
          <p:cNvPr id="15" name="Łącznik prosty 14"/>
          <p:cNvCxnSpPr>
            <a:stCxn id="11" idx="4"/>
          </p:cNvCxnSpPr>
          <p:nvPr/>
        </p:nvCxnSpPr>
        <p:spPr>
          <a:xfrm flipH="1">
            <a:off x="4289258" y="3030855"/>
            <a:ext cx="2" cy="112804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52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4"/>
          <p:cNvSpPr>
            <a:spLocks noChangeAspect="1" noChangeArrowheads="1"/>
          </p:cNvSpPr>
          <p:nvPr/>
        </p:nvSpPr>
        <p:spPr bwMode="auto">
          <a:xfrm>
            <a:off x="2200790" y="244032"/>
            <a:ext cx="6478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l-PL" altLang="pl-PL" sz="2000" dirty="0">
                <a:solidFill>
                  <a:schemeClr val="accent2"/>
                </a:solidFill>
              </a:rPr>
              <a:t>Schemat organizacyjny IP ZIT WOF – podział zadań</a:t>
            </a:r>
          </a:p>
        </p:txBody>
      </p:sp>
      <p:grpSp>
        <p:nvGrpSpPr>
          <p:cNvPr id="4" name="Kanwa 1"/>
          <p:cNvGrpSpPr>
            <a:grpSpLocks/>
          </p:cNvGrpSpPr>
          <p:nvPr/>
        </p:nvGrpSpPr>
        <p:grpSpPr bwMode="auto">
          <a:xfrm>
            <a:off x="150571" y="1403655"/>
            <a:ext cx="7031720" cy="7924800"/>
            <a:chOff x="348800" y="107901"/>
            <a:chExt cx="8137340" cy="8316009"/>
          </a:xfrm>
        </p:grpSpPr>
        <p:sp>
          <p:nvSpPr>
            <p:cNvPr id="5" name="Prostokąt 35"/>
            <p:cNvSpPr>
              <a:spLocks noChangeArrowheads="1"/>
            </p:cNvSpPr>
            <p:nvPr/>
          </p:nvSpPr>
          <p:spPr bwMode="auto">
            <a:xfrm>
              <a:off x="1699895" y="4003675"/>
              <a:ext cx="6786245" cy="4420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348800" y="914371"/>
              <a:ext cx="2501126" cy="457651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06985" tIns="53492" rIns="106985" bIns="53492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l-PL" altLang="pl-PL" sz="1000" b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Z-ca Prezydenta Miasta Stołecznego Warszawa</a:t>
              </a:r>
              <a:endParaRPr lang="pl-PL" altLang="pl-PL" sz="11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" name="Line 6"/>
            <p:cNvCxnSpPr>
              <a:cxnSpLocks noChangeShapeType="1"/>
            </p:cNvCxnSpPr>
            <p:nvPr/>
          </p:nvCxnSpPr>
          <p:spPr bwMode="auto">
            <a:xfrm flipH="1">
              <a:off x="1536579" y="571133"/>
              <a:ext cx="1047329" cy="3423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3771686" y="962215"/>
              <a:ext cx="2700173" cy="3199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06985" tIns="53492" rIns="106985" bIns="53492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l-PL" altLang="pl-PL" sz="1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Biuro Audytu Wewnętrznego</a:t>
              </a:r>
              <a:endParaRPr lang="pl-PL" altLang="pl-PL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Line 8"/>
            <p:cNvCxnSpPr>
              <a:cxnSpLocks noChangeShapeType="1"/>
            </p:cNvCxnSpPr>
            <p:nvPr/>
          </p:nvCxnSpPr>
          <p:spPr bwMode="auto">
            <a:xfrm flipH="1">
              <a:off x="1536579" y="1372022"/>
              <a:ext cx="930" cy="5711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978217" y="2400134"/>
              <a:ext cx="1070175" cy="539741"/>
            </a:xfrm>
            <a:prstGeom prst="rect">
              <a:avLst/>
            </a:prstGeom>
            <a:solidFill>
              <a:srgbClr val="808080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06985" tIns="53492" rIns="106985" bIns="53492" upright="1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pl-PL" sz="115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Wydział ZIT</a:t>
              </a:r>
              <a:endParaRPr lang="pl-PL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pl-PL" sz="13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pl-PL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3771686" y="1372022"/>
              <a:ext cx="2699244" cy="4510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06985" tIns="53492" rIns="106985" bIns="53492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altLang="pl-PL" sz="1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Biuro Informatyki i Przetwarzania Informacji</a:t>
              </a:r>
              <a:endParaRPr lang="pl-PL" altLang="pl-PL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3771686" y="1881091"/>
              <a:ext cx="2699244" cy="3423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06985" tIns="53492" rIns="106985" bIns="53492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l-PL" altLang="pl-PL" sz="100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Biuro Kadr i Szkoleń</a:t>
              </a:r>
              <a:endParaRPr lang="pl-PL" altLang="pl-PL" sz="11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3771686" y="2286393"/>
              <a:ext cx="2699244" cy="3423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06985" tIns="53492" rIns="106985" bIns="53492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l-PL" altLang="pl-PL" sz="100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Biuro Organizacji Urzędu</a:t>
              </a:r>
              <a:endParaRPr lang="pl-PL" altLang="pl-PL" sz="110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altLang="pl-PL" sz="1100"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3771686" y="2743113"/>
              <a:ext cx="2698314" cy="3423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06985" tIns="53492" rIns="106985" bIns="53492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l-PL" altLang="pl-PL" sz="1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Gabinet Prezydenta</a:t>
              </a:r>
              <a:endParaRPr lang="pl-PL" altLang="pl-PL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altLang="pl-PL" sz="1100" dirty="0"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348800" y="1643692"/>
              <a:ext cx="2501126" cy="4117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06985" tIns="53492" rIns="106985" bIns="53492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l-PL" altLang="pl-PL" sz="1000" b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Biuro Funduszy Europejskich </a:t>
              </a:r>
              <a:br>
                <a:rPr lang="pl-PL" altLang="pl-PL" sz="1000" b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pl-PL" altLang="pl-PL" sz="1000" b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 Polityki Rozwoju</a:t>
              </a:r>
              <a:endParaRPr lang="pl-PL" altLang="pl-PL" sz="1100" b="1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Line 15"/>
            <p:cNvCxnSpPr>
              <a:cxnSpLocks noChangeShapeType="1"/>
            </p:cNvCxnSpPr>
            <p:nvPr/>
          </p:nvCxnSpPr>
          <p:spPr bwMode="auto">
            <a:xfrm>
              <a:off x="2095588" y="2628700"/>
              <a:ext cx="1281722" cy="102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698529" y="3200764"/>
              <a:ext cx="1676098" cy="55455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808080"/>
                  </a:solidFill>
                </a14:hiddenFill>
              </a:ext>
            </a:extLst>
          </p:spPr>
          <p:txBody>
            <a:bodyPr lIns="106985" tIns="53492" rIns="106985" bIns="53492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l-PL" altLang="pl-PL" sz="9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Zespół </a:t>
              </a:r>
              <a:br>
                <a:rPr lang="pl-PL" altLang="pl-PL" sz="9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pl-PL" altLang="pl-PL" sz="9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organizacyjno-finansowy</a:t>
              </a:r>
              <a:endParaRPr lang="pl-PL" altLang="pl-PL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l-PL" altLang="pl-PL" sz="13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pl-PL" altLang="pl-PL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489250" y="3886309"/>
              <a:ext cx="2304868" cy="563855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808080"/>
                  </a:solidFill>
                </a14:hiddenFill>
              </a:ext>
            </a:extLst>
          </p:spPr>
          <p:txBody>
            <a:bodyPr lIns="106985" tIns="53492" rIns="106985" bIns="53492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l-PL" altLang="pl-PL" sz="9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Samodzielne Wieloosobowe Stanowisko Pracy Radcy Prawnego</a:t>
              </a:r>
              <a:endParaRPr lang="pl-PL" altLang="pl-PL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Line 18"/>
            <p:cNvCxnSpPr>
              <a:cxnSpLocks noChangeShapeType="1"/>
            </p:cNvCxnSpPr>
            <p:nvPr/>
          </p:nvCxnSpPr>
          <p:spPr bwMode="auto">
            <a:xfrm flipH="1">
              <a:off x="348800" y="2057567"/>
              <a:ext cx="930" cy="20575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Line 19"/>
            <p:cNvCxnSpPr>
              <a:cxnSpLocks noChangeShapeType="1"/>
            </p:cNvCxnSpPr>
            <p:nvPr/>
          </p:nvCxnSpPr>
          <p:spPr bwMode="auto">
            <a:xfrm flipV="1">
              <a:off x="348800" y="2628700"/>
              <a:ext cx="628769" cy="9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Line 20"/>
            <p:cNvCxnSpPr>
              <a:cxnSpLocks noChangeShapeType="1"/>
            </p:cNvCxnSpPr>
            <p:nvPr/>
          </p:nvCxnSpPr>
          <p:spPr bwMode="auto">
            <a:xfrm flipH="1">
              <a:off x="2933637" y="2628700"/>
              <a:ext cx="930" cy="14864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Line 21"/>
            <p:cNvCxnSpPr>
              <a:cxnSpLocks noChangeShapeType="1"/>
            </p:cNvCxnSpPr>
            <p:nvPr/>
          </p:nvCxnSpPr>
          <p:spPr bwMode="auto">
            <a:xfrm>
              <a:off x="2374628" y="3428659"/>
              <a:ext cx="559009" cy="9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Line 22"/>
            <p:cNvCxnSpPr>
              <a:cxnSpLocks noChangeShapeType="1"/>
            </p:cNvCxnSpPr>
            <p:nvPr/>
          </p:nvCxnSpPr>
          <p:spPr bwMode="auto">
            <a:xfrm flipV="1">
              <a:off x="2794117" y="4115135"/>
              <a:ext cx="139520" cy="9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Line 23"/>
            <p:cNvCxnSpPr>
              <a:cxnSpLocks noChangeShapeType="1"/>
            </p:cNvCxnSpPr>
            <p:nvPr/>
          </p:nvCxnSpPr>
          <p:spPr bwMode="auto">
            <a:xfrm flipV="1">
              <a:off x="348800" y="3428659"/>
              <a:ext cx="349730" cy="9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Line 24"/>
            <p:cNvCxnSpPr>
              <a:cxnSpLocks noChangeShapeType="1"/>
            </p:cNvCxnSpPr>
            <p:nvPr/>
          </p:nvCxnSpPr>
          <p:spPr bwMode="auto">
            <a:xfrm flipV="1">
              <a:off x="348800" y="4115135"/>
              <a:ext cx="140450" cy="9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Text Box 25"/>
            <p:cNvSpPr txBox="1">
              <a:spLocks noChangeArrowheads="1"/>
            </p:cNvSpPr>
            <p:nvPr/>
          </p:nvSpPr>
          <p:spPr bwMode="auto">
            <a:xfrm>
              <a:off x="2095588" y="107901"/>
              <a:ext cx="2276034" cy="74606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06985" tIns="53492" rIns="106985" bIns="53492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l-PL" altLang="pl-PL" sz="1300" b="1" i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Prezydent Miasta Stołecznego Warszawa</a:t>
              </a:r>
              <a:endParaRPr lang="pl-PL" altLang="pl-PL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Line 26"/>
            <p:cNvCxnSpPr>
              <a:cxnSpLocks noChangeShapeType="1"/>
            </p:cNvCxnSpPr>
            <p:nvPr/>
          </p:nvCxnSpPr>
          <p:spPr bwMode="auto">
            <a:xfrm flipH="1">
              <a:off x="3377310" y="1153428"/>
              <a:ext cx="930" cy="17245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Line 27"/>
            <p:cNvCxnSpPr>
              <a:cxnSpLocks noChangeShapeType="1"/>
            </p:cNvCxnSpPr>
            <p:nvPr/>
          </p:nvCxnSpPr>
          <p:spPr bwMode="auto">
            <a:xfrm flipV="1">
              <a:off x="3377310" y="1153428"/>
              <a:ext cx="386005" cy="9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Line 28"/>
            <p:cNvCxnSpPr>
              <a:cxnSpLocks noChangeShapeType="1"/>
            </p:cNvCxnSpPr>
            <p:nvPr/>
          </p:nvCxnSpPr>
          <p:spPr bwMode="auto">
            <a:xfrm flipV="1">
              <a:off x="3377310" y="1495736"/>
              <a:ext cx="386005" cy="9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Line 29"/>
            <p:cNvCxnSpPr>
              <a:cxnSpLocks noChangeShapeType="1"/>
            </p:cNvCxnSpPr>
            <p:nvPr/>
          </p:nvCxnSpPr>
          <p:spPr bwMode="auto">
            <a:xfrm flipV="1">
              <a:off x="3377310" y="1953387"/>
              <a:ext cx="386005" cy="9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Line 30"/>
            <p:cNvCxnSpPr>
              <a:cxnSpLocks noChangeShapeType="1"/>
            </p:cNvCxnSpPr>
            <p:nvPr/>
          </p:nvCxnSpPr>
          <p:spPr bwMode="auto">
            <a:xfrm flipV="1">
              <a:off x="3377310" y="2410107"/>
              <a:ext cx="386005" cy="9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Line 31"/>
            <p:cNvCxnSpPr>
              <a:cxnSpLocks noChangeShapeType="1"/>
            </p:cNvCxnSpPr>
            <p:nvPr/>
          </p:nvCxnSpPr>
          <p:spPr bwMode="auto">
            <a:xfrm flipV="1">
              <a:off x="3377310" y="2867758"/>
              <a:ext cx="386005" cy="9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3" name="pole tekstowe 3"/>
          <p:cNvSpPr txBox="1">
            <a:spLocks noChangeArrowheads="1"/>
          </p:cNvSpPr>
          <p:nvPr/>
        </p:nvSpPr>
        <p:spPr bwMode="auto">
          <a:xfrm>
            <a:off x="5556691" y="2089883"/>
            <a:ext cx="32512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pl-PL" altLang="pl-PL" b="0" dirty="0"/>
              <a:t>Koordynacja prac nad opracowaniem i aktualizacją </a:t>
            </a:r>
            <a:r>
              <a:rPr lang="pl-PL" altLang="pl-PL" b="0" i="1" dirty="0"/>
              <a:t>Strategii ZIT WOF,</a:t>
            </a:r>
          </a:p>
          <a:p>
            <a:pPr>
              <a:buFontTx/>
              <a:buAutoNum type="arabicPeriod"/>
            </a:pPr>
            <a:r>
              <a:rPr lang="pl-PL" altLang="pl-PL" b="0" dirty="0"/>
              <a:t>Sekretariat ZIT WOF,</a:t>
            </a:r>
          </a:p>
          <a:p>
            <a:pPr>
              <a:buFontTx/>
              <a:buAutoNum type="arabicPeriod"/>
            </a:pPr>
            <a:r>
              <a:rPr lang="pl-PL" altLang="pl-PL" b="0" dirty="0"/>
              <a:t>Koordynacja realizacji ZIT </a:t>
            </a:r>
            <a:br>
              <a:rPr lang="pl-PL" altLang="pl-PL" b="0" dirty="0"/>
            </a:br>
            <a:r>
              <a:rPr lang="pl-PL" altLang="pl-PL" b="0" dirty="0"/>
              <a:t>w perspektywie finansowej UE 2014-2020 zgodnie z założeniami </a:t>
            </a:r>
            <a:r>
              <a:rPr lang="pl-PL" altLang="pl-PL" b="0" i="1" dirty="0"/>
              <a:t>Strategii ZIT WOF,</a:t>
            </a:r>
          </a:p>
          <a:p>
            <a:pPr>
              <a:buFontTx/>
              <a:buAutoNum type="arabicPeriod"/>
            </a:pPr>
            <a:r>
              <a:rPr lang="pl-PL" altLang="pl-PL" b="0" dirty="0"/>
              <a:t>Pełnienie zadań IP w ramach RPO WM 2014-2020, </a:t>
            </a:r>
          </a:p>
          <a:p>
            <a:pPr>
              <a:buFontTx/>
              <a:buAutoNum type="arabicPeriod"/>
            </a:pPr>
            <a:endParaRPr lang="pl-PL" altLang="pl-PL" dirty="0"/>
          </a:p>
        </p:txBody>
      </p:sp>
      <p:sp>
        <p:nvSpPr>
          <p:cNvPr id="34" name="pole tekstowe 4"/>
          <p:cNvSpPr txBox="1">
            <a:spLocks noChangeArrowheads="1"/>
          </p:cNvSpPr>
          <p:nvPr/>
        </p:nvSpPr>
        <p:spPr bwMode="auto">
          <a:xfrm>
            <a:off x="2781300" y="4561072"/>
            <a:ext cx="62452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Calibri Light" panose="020F0302020204030204" pitchFamily="34" charset="0"/>
              <a:buAutoNum type="arabicPeriod" startAt="5"/>
            </a:pPr>
            <a:r>
              <a:rPr lang="pl-PL" altLang="pl-PL" b="0" dirty="0"/>
              <a:t>Prowadzenie spraw związanych z WOF,</a:t>
            </a:r>
          </a:p>
          <a:p>
            <a:pPr>
              <a:buFontTx/>
              <a:buAutoNum type="arabicPeriod" startAt="5"/>
            </a:pPr>
            <a:r>
              <a:rPr lang="pl-PL" altLang="pl-PL" b="0" dirty="0"/>
              <a:t>Prowadzenie spraw związanych z dotacją POPT – wsparcie ZIT,</a:t>
            </a:r>
          </a:p>
          <a:p>
            <a:pPr>
              <a:buFontTx/>
              <a:buAutoNum type="arabicPeriod" startAt="5"/>
            </a:pPr>
            <a:r>
              <a:rPr lang="pl-PL" altLang="pl-PL" b="0" dirty="0"/>
              <a:t>Współpraca m.in. z biurami/jednostkami m.st.</a:t>
            </a:r>
            <a:r>
              <a:rPr lang="en-US" altLang="pl-PL" b="0" dirty="0"/>
              <a:t> </a:t>
            </a:r>
            <a:r>
              <a:rPr lang="pl-PL" altLang="pl-PL" b="0" dirty="0"/>
              <a:t>Warszawy, </a:t>
            </a:r>
            <a:br>
              <a:rPr lang="pl-PL" altLang="pl-PL" b="0" dirty="0"/>
            </a:br>
            <a:r>
              <a:rPr lang="pl-PL" altLang="pl-PL" b="0" dirty="0"/>
              <a:t>z urzędami administracji publicznej </a:t>
            </a:r>
            <a:br>
              <a:rPr lang="pl-PL" altLang="pl-PL" b="0" dirty="0"/>
            </a:br>
            <a:r>
              <a:rPr lang="pl-PL" altLang="pl-PL" b="0" dirty="0"/>
              <a:t>(MR, UM WM, MJWPU, WUP w Warszawie)</a:t>
            </a:r>
          </a:p>
        </p:txBody>
      </p:sp>
    </p:spTree>
    <p:extLst>
      <p:ext uri="{BB962C8B-B14F-4D97-AF65-F5344CB8AC3E}">
        <p14:creationId xmlns:p14="http://schemas.microsoft.com/office/powerpoint/2010/main" val="106492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Symbol zastępczy zawartości 5"/>
          <p:cNvSpPr>
            <a:spLocks noGrp="1"/>
          </p:cNvSpPr>
          <p:nvPr>
            <p:ph idx="4294967295"/>
          </p:nvPr>
        </p:nvSpPr>
        <p:spPr bwMode="auto">
          <a:xfrm>
            <a:off x="322186" y="1628800"/>
            <a:ext cx="8435279" cy="46355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just">
              <a:buNone/>
              <a:defRPr/>
            </a:pPr>
            <a:r>
              <a:rPr lang="pl-PL" sz="2000" b="1" dirty="0"/>
              <a:t>Stanowiska pracy osób obecnie zatrudnionych w Wydziale ZIT :</a:t>
            </a:r>
            <a:endParaRPr lang="pl-PL" sz="2000" dirty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pl-PL" sz="1800" dirty="0"/>
              <a:t>Naczelnik </a:t>
            </a:r>
            <a:r>
              <a:rPr lang="pl-PL" sz="1800" dirty="0" smtClean="0"/>
              <a:t>Wydziału,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pl-PL" sz="1800" dirty="0" smtClean="0"/>
              <a:t>ds</a:t>
            </a:r>
            <a:r>
              <a:rPr lang="pl-PL" sz="1800" dirty="0"/>
              <a:t>. Strategii i </a:t>
            </a:r>
            <a:r>
              <a:rPr lang="pl-PL" sz="1800" dirty="0" smtClean="0"/>
              <a:t>Programowania,</a:t>
            </a:r>
            <a:endParaRPr lang="pl-PL" sz="1800" i="1" dirty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pl-PL" sz="1800" dirty="0"/>
              <a:t>ds. Zgodności </a:t>
            </a:r>
            <a:r>
              <a:rPr lang="pl-PL" sz="1800" dirty="0" smtClean="0"/>
              <a:t>Systemowej,</a:t>
            </a:r>
            <a:endParaRPr lang="pl-PL" sz="1800" dirty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pl-PL" sz="1800" dirty="0"/>
              <a:t>ds. Monitoringu i </a:t>
            </a:r>
            <a:r>
              <a:rPr lang="pl-PL" sz="1800" dirty="0" smtClean="0"/>
              <a:t>Sprawozdawczości, </a:t>
            </a:r>
            <a:endParaRPr lang="pl-PL" sz="1800" dirty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pl-PL" sz="1800" dirty="0"/>
              <a:t>ds. Koordynacji i obsługi instytucji ZIT </a:t>
            </a:r>
            <a:r>
              <a:rPr lang="pl-PL" sz="1800" dirty="0" smtClean="0"/>
              <a:t>WOF,</a:t>
            </a:r>
            <a:endParaRPr lang="pl-PL" sz="1800" dirty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pl-PL" sz="1800" dirty="0"/>
              <a:t>ds. Informacji i </a:t>
            </a:r>
            <a:r>
              <a:rPr lang="pl-PL" sz="1800" dirty="0" smtClean="0"/>
              <a:t>promocji,</a:t>
            </a:r>
            <a:endParaRPr lang="pl-PL" sz="1800" dirty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pl-PL" sz="1800" dirty="0"/>
              <a:t>ds. Pomocy </a:t>
            </a:r>
            <a:r>
              <a:rPr lang="pl-PL" sz="1800" dirty="0" smtClean="0"/>
              <a:t>Technicznej,</a:t>
            </a:r>
            <a:endParaRPr lang="pl-PL" sz="1800" dirty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pl-PL" sz="1800" dirty="0"/>
              <a:t>ds. </a:t>
            </a:r>
            <a:r>
              <a:rPr lang="pl-PL" sz="1800" dirty="0" smtClean="0"/>
              <a:t>EFRR,</a:t>
            </a:r>
            <a:endParaRPr lang="pl-PL" sz="1800" dirty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pl-PL" sz="1800" dirty="0"/>
              <a:t>ds. </a:t>
            </a:r>
            <a:r>
              <a:rPr lang="pl-PL" sz="1800" dirty="0" smtClean="0"/>
              <a:t>EFS.</a:t>
            </a:r>
            <a:endParaRPr lang="pl-PL" sz="1800" dirty="0"/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00CC"/>
              </a:buClr>
              <a:buFont typeface="Wingdings" panose="05000000000000000000" pitchFamily="2" charset="2"/>
              <a:buChar char="Ø"/>
            </a:pPr>
            <a:endParaRPr lang="pl-PL" sz="2000" dirty="0"/>
          </a:p>
        </p:txBody>
      </p:sp>
      <p:sp>
        <p:nvSpPr>
          <p:cNvPr id="191490" name="Rectangle 4"/>
          <p:cNvSpPr>
            <a:spLocks noChangeAspect="1" noChangeArrowheads="1"/>
          </p:cNvSpPr>
          <p:nvPr/>
        </p:nvSpPr>
        <p:spPr bwMode="auto">
          <a:xfrm>
            <a:off x="2189321" y="279400"/>
            <a:ext cx="6478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l-PL" altLang="pl-PL" sz="2000" dirty="0">
                <a:solidFill>
                  <a:schemeClr val="accent2"/>
                </a:solidFill>
              </a:rPr>
              <a:t>Schemat organizacyjny IP ZIT WOF– podział zadań</a:t>
            </a:r>
          </a:p>
        </p:txBody>
      </p:sp>
    </p:spTree>
    <p:extLst>
      <p:ext uri="{BB962C8B-B14F-4D97-AF65-F5344CB8AC3E}">
        <p14:creationId xmlns:p14="http://schemas.microsoft.com/office/powerpoint/2010/main" val="244242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4"/>
          <p:cNvSpPr>
            <a:spLocks noChangeAspect="1" noChangeArrowheads="1"/>
          </p:cNvSpPr>
          <p:nvPr/>
        </p:nvSpPr>
        <p:spPr bwMode="auto">
          <a:xfrm>
            <a:off x="2218432" y="279400"/>
            <a:ext cx="6478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l-PL" altLang="pl-PL" sz="2000" dirty="0">
                <a:solidFill>
                  <a:schemeClr val="accent2"/>
                </a:solidFill>
              </a:rPr>
              <a:t>Zadania IP ZIT WOF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671688"/>
              </p:ext>
            </p:extLst>
          </p:nvPr>
        </p:nvGraphicFramePr>
        <p:xfrm>
          <a:off x="0" y="1385168"/>
          <a:ext cx="8757465" cy="54405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2174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400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637">
                <a:tc>
                  <a:txBody>
                    <a:bodyPr/>
                    <a:lstStyle/>
                    <a:p>
                      <a:r>
                        <a:rPr lang="pl-PL" sz="1600" dirty="0"/>
                        <a:t>Tryb</a:t>
                      </a:r>
                      <a:r>
                        <a:rPr lang="pl-PL" sz="1600" baseline="0" dirty="0"/>
                        <a:t> konkursowy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Tryb pozakonkursowy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2906">
                <a:tc>
                  <a:txBody>
                    <a:bodyPr/>
                    <a:lstStyle/>
                    <a:p>
                      <a:r>
                        <a:rPr lang="pl-PL" sz="1400" dirty="0"/>
                        <a:t>udział w wypracowaniu wszystkich </a:t>
                      </a:r>
                      <a:r>
                        <a:rPr lang="pl-PL" sz="1400" dirty="0" smtClean="0"/>
                        <a:t>kryteriów</a:t>
                      </a:r>
                      <a:r>
                        <a:rPr lang="pl-PL" sz="1400" baseline="0" dirty="0" smtClean="0"/>
                        <a:t> </a:t>
                      </a:r>
                      <a:r>
                        <a:rPr lang="pl-PL" sz="1400" dirty="0" smtClean="0"/>
                        <a:t>wyboru </a:t>
                      </a:r>
                      <a:r>
                        <a:rPr lang="pl-PL" sz="1400" dirty="0"/>
                        <a:t>projektów dla Poddziałań ZIT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przedstawienie IZ wstępnej listy </a:t>
                      </a:r>
                      <a:r>
                        <a:rPr lang="pl-PL" sz="1400" dirty="0" smtClean="0"/>
                        <a:t>projektów pozakonkursowych </a:t>
                      </a:r>
                      <a:r>
                        <a:rPr lang="pl-PL" sz="1400" dirty="0"/>
                        <a:t>w Strategii ZIT WOF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2906">
                <a:tc>
                  <a:txBody>
                    <a:bodyPr/>
                    <a:lstStyle/>
                    <a:p>
                      <a:r>
                        <a:rPr lang="pl-PL" sz="1400" dirty="0"/>
                        <a:t>konsultowanie i opiniowanie projektów </a:t>
                      </a:r>
                      <a:r>
                        <a:rPr lang="pl-PL" sz="1400" dirty="0" smtClean="0"/>
                        <a:t>harmonogramów </a:t>
                      </a:r>
                      <a:r>
                        <a:rPr lang="pl-PL" sz="1400" dirty="0"/>
                        <a:t>konkursów i ich aktualizacji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udział w przygotowaniu kryteriów wstępnej </a:t>
                      </a:r>
                      <a:r>
                        <a:rPr lang="pl-PL" sz="1400" dirty="0" smtClean="0"/>
                        <a:t>weryfikacji formularzy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7287">
                <a:tc>
                  <a:txBody>
                    <a:bodyPr/>
                    <a:lstStyle/>
                    <a:p>
                      <a:r>
                        <a:rPr lang="pl-PL" sz="1400" dirty="0"/>
                        <a:t>udział w przygotowaniu ram konkursów dla </a:t>
                      </a:r>
                      <a:r>
                        <a:rPr lang="pl-PL" sz="1400" dirty="0" smtClean="0"/>
                        <a:t>ZIT </a:t>
                      </a:r>
                      <a:r>
                        <a:rPr lang="pl-PL" sz="1400" dirty="0"/>
                        <a:t>WOF i ich aktualizacji oraz ich akceptacja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pozyskiwanie od wnioskodawców </a:t>
                      </a:r>
                      <a:r>
                        <a:rPr lang="pl-PL" sz="1400" dirty="0" smtClean="0"/>
                        <a:t>formularzy</a:t>
                      </a:r>
                      <a:r>
                        <a:rPr lang="pl-PL" sz="1400" baseline="0" dirty="0" smtClean="0"/>
                        <a:t> </a:t>
                      </a:r>
                      <a:r>
                        <a:rPr lang="pl-PL" sz="1400" dirty="0" smtClean="0"/>
                        <a:t>niezbędnych </a:t>
                      </a:r>
                      <a:r>
                        <a:rPr lang="pl-PL" sz="1400" dirty="0"/>
                        <a:t>do dokonania identyfikacji </a:t>
                      </a:r>
                      <a:r>
                        <a:rPr lang="pl-PL" sz="1400" dirty="0" smtClean="0"/>
                        <a:t>zgłoszonych</a:t>
                      </a:r>
                      <a:r>
                        <a:rPr lang="pl-PL" sz="1400" baseline="0" dirty="0" smtClean="0"/>
                        <a:t> </a:t>
                      </a:r>
                      <a:r>
                        <a:rPr lang="pl-PL" sz="1400" dirty="0" smtClean="0"/>
                        <a:t>projektów </a:t>
                      </a:r>
                      <a:r>
                        <a:rPr lang="pl-PL" sz="1400" dirty="0"/>
                        <a:t>(i ich weryfikacja)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5511">
                <a:tc>
                  <a:txBody>
                    <a:bodyPr/>
                    <a:lstStyle/>
                    <a:p>
                      <a:r>
                        <a:rPr lang="pl-PL" sz="1400" dirty="0"/>
                        <a:t>udział w przygotowaniu projektów </a:t>
                      </a:r>
                      <a:r>
                        <a:rPr lang="pl-PL" sz="1400" dirty="0" smtClean="0"/>
                        <a:t>regulaminów</a:t>
                      </a:r>
                      <a:r>
                        <a:rPr lang="pl-PL" sz="1400" baseline="0" dirty="0" smtClean="0"/>
                        <a:t> </a:t>
                      </a:r>
                      <a:r>
                        <a:rPr lang="pl-PL" sz="1400" dirty="0" smtClean="0"/>
                        <a:t>konkursów </a:t>
                      </a:r>
                      <a:r>
                        <a:rPr lang="pl-PL" sz="1400" dirty="0"/>
                        <a:t>i ich zmian oraz ich akceptacja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przekazanie do IZ formularzy </a:t>
                      </a:r>
                      <a:r>
                        <a:rPr lang="pl-PL" sz="1400" dirty="0" smtClean="0"/>
                        <a:t>projektu</a:t>
                      </a:r>
                      <a:r>
                        <a:rPr lang="pl-PL" sz="1400" baseline="0" dirty="0" smtClean="0"/>
                        <a:t> </a:t>
                      </a:r>
                      <a:r>
                        <a:rPr lang="pl-PL" sz="1400" dirty="0" smtClean="0"/>
                        <a:t>pozakonkursowego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816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udział w </a:t>
                      </a:r>
                      <a:r>
                        <a:rPr lang="pl-P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pracach KOP jako Wiceprzewodniczący (weryfikacja </a:t>
                      </a: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proceduralnej poprawności </a:t>
                      </a:r>
                      <a:r>
                        <a:rPr lang="pl-P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oceny dokonywanej </a:t>
                      </a: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przez ekspertów, w </a:t>
                      </a:r>
                      <a:r>
                        <a:rPr lang="pl-P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szczególności zgodność </a:t>
                      </a: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ze </a:t>
                      </a:r>
                      <a:r>
                        <a:rPr lang="pl-P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Strategią </a:t>
                      </a: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ZIT; </a:t>
                      </a:r>
                      <a:r>
                        <a:rPr lang="pl-P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zatwierdzanie</a:t>
                      </a:r>
                      <a:r>
                        <a:rPr lang="pl-PL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Protokołu </a:t>
                      </a: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KOP)</a:t>
                      </a: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udział w opracowaniu i konsultacjach treści wezwań do złożenia WOD oraz ich akceptacja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29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zatwierdzenie listy ocenionych przez </a:t>
                      </a:r>
                      <a:r>
                        <a:rPr lang="pl-PL" sz="1400" dirty="0" smtClean="0"/>
                        <a:t>KOP</a:t>
                      </a:r>
                      <a:r>
                        <a:rPr lang="pl-PL" sz="1400" baseline="0" dirty="0" smtClean="0"/>
                        <a:t> </a:t>
                      </a:r>
                      <a:r>
                        <a:rPr lang="pl-PL" sz="1400" dirty="0" smtClean="0"/>
                        <a:t>projektów</a:t>
                      </a:r>
                      <a:endParaRPr lang="pl-PL" altLang="pl-PL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współudział w opiniowaniu projektów WOD przed formalnym złożeniem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2906">
                <a:tc>
                  <a:txBody>
                    <a:bodyPr/>
                    <a:lstStyle/>
                    <a:p>
                      <a:endParaRPr lang="pl-PL" sz="1400" b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udział w pracach KOP jako Wiceprzewodniczący</a:t>
                      </a:r>
                      <a:r>
                        <a:rPr lang="pl-PL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(weryfikacja </a:t>
                      </a: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zgodności ze </a:t>
                      </a:r>
                      <a:r>
                        <a:rPr lang="pl-P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Strategią </a:t>
                      </a: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ZIT; zatwierdzanie Protokołu KOP)</a:t>
                      </a: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1247">
                <a:tc>
                  <a:txBody>
                    <a:bodyPr/>
                    <a:lstStyle/>
                    <a:p>
                      <a:endParaRPr lang="pl-PL" sz="1400" b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zatwierdzenie  wyniku oceny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06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Symbol zastępczy zawartości 5"/>
          <p:cNvSpPr>
            <a:spLocks noGrp="1"/>
          </p:cNvSpPr>
          <p:nvPr>
            <p:ph idx="4294967295"/>
          </p:nvPr>
        </p:nvSpPr>
        <p:spPr bwMode="auto">
          <a:xfrm>
            <a:off x="331042" y="1628800"/>
            <a:ext cx="8174037" cy="4725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buFont typeface="+mj-lt"/>
              <a:buAutoNum type="arabicPeriod"/>
              <a:defRPr/>
            </a:pPr>
            <a:r>
              <a:rPr lang="pl-PL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Udział </a:t>
            </a:r>
            <a:r>
              <a:rPr lang="pl-PL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procesie monitorowania </a:t>
            </a:r>
            <a:r>
              <a:rPr lang="pl-PL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postępu rzeczowego i finansowego projektów ZIT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realizowanych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ramach RPO WM 2014-2020 (na podstawie danych SL i danych pozyskiwanych od koordynatorów ZIT)</a:t>
            </a:r>
            <a:r>
              <a:rPr lang="pl-PL" sz="1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Działania informacyjno-promocyjne dot. ZIT,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Udział w działaniach ewaluacyjnych,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Wyzwania „metropolitalne” – rozwijanie/inicjowanie nowych form współpracy z gminami WOF (aneks do Porozumienia między gminami WOF – rozszerzający zakres współpracy poza wdrażanie ZIT),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Wsparcie dla gmin ZIT WOF: </a:t>
            </a:r>
          </a:p>
          <a:p>
            <a:pPr marL="800100" lvl="1" indent="-342900" algn="just">
              <a:buFont typeface="+mj-lt"/>
              <a:buAutoNum type="alphaLcPeriod"/>
              <a:defRPr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spotkania Komitetu Sterującego i Forum Konsultacyjnego (wymiana wiedzy, doświadczeń, wypracowanie wspólnego podejścia), </a:t>
            </a:r>
          </a:p>
          <a:p>
            <a:pPr marL="800100" lvl="1" indent="-342900" algn="just">
              <a:buFont typeface="+mj-lt"/>
              <a:buAutoNum type="alphaLcPeriod"/>
              <a:defRPr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szkolenia: a/ podnoszące kompetencje w zakresie przygotowania i zarządzania projektem, b/ udział w przygotowaniu i przeprowadzeniu szkoleń dla oceniających członków KOP i wnioskodawców, </a:t>
            </a:r>
          </a:p>
          <a:p>
            <a:pPr marL="800100" lvl="1" indent="-342900" algn="just">
              <a:buFont typeface="+mj-lt"/>
              <a:buAutoNum type="alphaLcPeriod"/>
              <a:defRPr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opracowanie dokumentów planistycznych (analiza możliwości rozwoju sieci ścieżek rowerowych i P&amp;R).</a:t>
            </a:r>
          </a:p>
        </p:txBody>
      </p:sp>
      <p:sp>
        <p:nvSpPr>
          <p:cNvPr id="191490" name="Rectangle 4"/>
          <p:cNvSpPr>
            <a:spLocks noChangeAspect="1" noChangeArrowheads="1"/>
          </p:cNvSpPr>
          <p:nvPr/>
        </p:nvSpPr>
        <p:spPr bwMode="auto">
          <a:xfrm>
            <a:off x="2048299" y="279400"/>
            <a:ext cx="6478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l-PL" altLang="pl-PL" sz="2000" dirty="0">
                <a:solidFill>
                  <a:schemeClr val="accent2"/>
                </a:solidFill>
              </a:rPr>
              <a:t>Zadania IP ZIT WOF</a:t>
            </a:r>
          </a:p>
        </p:txBody>
      </p:sp>
    </p:spTree>
    <p:extLst>
      <p:ext uri="{BB962C8B-B14F-4D97-AF65-F5344CB8AC3E}">
        <p14:creationId xmlns:p14="http://schemas.microsoft.com/office/powerpoint/2010/main" val="14976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Symbol zastępczy zawartości 5"/>
          <p:cNvSpPr>
            <a:spLocks noGrp="1"/>
          </p:cNvSpPr>
          <p:nvPr>
            <p:ph idx="4294967295"/>
          </p:nvPr>
        </p:nvSpPr>
        <p:spPr bwMode="auto">
          <a:xfrm>
            <a:off x="341530" y="1451000"/>
            <a:ext cx="8370930" cy="4170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2000" dirty="0"/>
              <a:t>Modyfikacja podziału obowiązków pomiędzy instytucje zaangażowane we wdrażanie RPO – zwiększenie roli IP ZIT:</a:t>
            </a:r>
          </a:p>
          <a:p>
            <a:pPr marL="857250" lvl="1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pl-PL" sz="1700" dirty="0"/>
              <a:t>przejęcie zadań związanych z tzw. oceną strategiczną przez pracowników IP ZIT (dotychczas eksperci), </a:t>
            </a:r>
          </a:p>
          <a:p>
            <a:pPr marL="857250" lvl="1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pl-PL" sz="1700" b="1" dirty="0"/>
              <a:t>podwyższony standard </a:t>
            </a:r>
            <a:r>
              <a:rPr lang="pl-PL" sz="1700" dirty="0"/>
              <a:t>monitorowania stanu przygotowania i realizacji projektów ZIT, w tym identyfikacja </a:t>
            </a:r>
            <a:r>
              <a:rPr lang="pl-PL" sz="1700" dirty="0" err="1"/>
              <a:t>ryzyk</a:t>
            </a:r>
            <a:r>
              <a:rPr lang="pl-PL" sz="1700" dirty="0"/>
              <a:t> w projektach. Comiesięczne monitorowanie terminowości rzeczowej realizacji poszczególnych etapów zadań projektowych oraz wykonania finansowego. Rozwój systemu monitoringu na linii IP ZIT &lt;-&gt; Koordynatorzy ZIT w Gminach WOF –&gt; uzyskanie bieżącej  wiedzy na temat realizacji poszczególnych zadań w projektach, w tym wskazanie ewentualnych trudności dotyczących ich realizacji,</a:t>
            </a:r>
          </a:p>
          <a:p>
            <a:pPr marL="857250" lvl="1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pl-PL" sz="1700" dirty="0"/>
              <a:t>cykliczne spotkania z liderami projektów w ramach poszczególnych poddziałań –&gt; pomoc IP ZIT w rozwiązywaniu kluczowych problemów beneficjentów związanych m.in. z tematyką zamówień publicznych, pomocy publicznej czy procesu inwestycyjnego na etapie wdrażania i realizacji projektów dla poszczególnych poddziałań.</a:t>
            </a:r>
            <a:endParaRPr lang="pl-PL" sz="1700" b="1" dirty="0"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91490" name="Rectangle 4"/>
          <p:cNvSpPr>
            <a:spLocks noChangeAspect="1" noChangeArrowheads="1"/>
          </p:cNvSpPr>
          <p:nvPr/>
        </p:nvSpPr>
        <p:spPr bwMode="auto">
          <a:xfrm>
            <a:off x="2141730" y="279400"/>
            <a:ext cx="6478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l-PL" altLang="pl-PL" sz="2000" dirty="0">
                <a:solidFill>
                  <a:schemeClr val="accent2"/>
                </a:solidFill>
              </a:rPr>
              <a:t>Proponowane zmiany</a:t>
            </a:r>
          </a:p>
        </p:txBody>
      </p:sp>
    </p:spTree>
    <p:extLst>
      <p:ext uri="{BB962C8B-B14F-4D97-AF65-F5344CB8AC3E}">
        <p14:creationId xmlns:p14="http://schemas.microsoft.com/office/powerpoint/2010/main" val="393591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rojekt niestandardowy">
  <a:themeElements>
    <a:clrScheme name="1_Projekt niestandardow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ojekt niestandardow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8890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1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8890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1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slajd wzór nr1">
  <a:themeElements>
    <a:clrScheme name="slajd wzór nr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ajd wzór nr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8890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1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8890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1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ajd wzór nr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jd wzór nr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jd wzór nr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jd wzór nr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jd wzór nr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jd wzór nr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jd wzór nr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jd wzór nr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jd wzór nr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jd wzór nr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jd wzór nr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jd wzór nr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pierwszy slajd">
  <a:themeElements>
    <a:clrScheme name="pierwszy slaj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erwszy slaj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8890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1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8890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1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erwszy slaj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erwszy slaj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erwszy slaj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erwszy slaj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erwszy slaj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erwszy slaj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erwszy slaj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erwszy slaj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erwszy slaj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erwszy slaj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erwszy slaj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erwszy slaj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pierwszy slajd">
  <a:themeElements>
    <a:clrScheme name="pierwszy slaj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erwszy slaj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8890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1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8890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1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erwszy slaj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erwszy slaj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erwszy slaj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erwszy slaj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erwszy slaj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erwszy slaj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erwszy slaj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erwszy slaj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erwszy slaj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erwszy slaj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erwszy slaj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erwszy slaj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ierwszy slajd">
  <a:themeElements>
    <a:clrScheme name="pierwszy slaj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erwszy slaj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8890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1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8890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1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erwszy slaj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erwszy slaj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erwszy slaj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erwszy slaj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erwszy slaj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erwszy slaj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erwszy slaj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erwszy slaj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erwszy slaj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erwszy slaj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erwszy slaj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erwszy slaj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rojekt niestandardowy">
  <a:themeElements>
    <a:clrScheme name="2_Projekt niestandardow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rojekt niestandardow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8890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1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8890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1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lajd wzór nr1">
  <a:themeElements>
    <a:clrScheme name="slajd wzór nr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ajd wzór nr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8890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1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8890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1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ajd wzór nr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jd wzór nr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jd wzór nr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jd wzór nr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jd wzór nr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jd wzór nr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jd wzór nr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jd wzór nr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jd wzór nr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jd wzór nr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jd wzór nr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jd wzór nr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lajd wzór nr 2">
  <a:themeElements>
    <a:clrScheme name="slajd wzór nr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ajd wzór nr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8890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1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8890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1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ajd wzór nr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jd wzór nr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jd wzór nr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jd wzór nr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jd wzór nr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jd wzór nr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jd wzór nr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jd wzór nr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jd wzór nr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jd wzór nr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jd wzór nr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jd wzór nr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rojekt niestandardowy">
  <a:themeElements>
    <a:clrScheme name="Projekt niestandardow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niestandardow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8890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1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8890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1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slajd wzór nr1">
  <a:themeElements>
    <a:clrScheme name="slajd wzór nr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ajd wzór nr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3200" b="1" i="0" u="none" strike="noStrike" cap="none" normalizeH="0" baseline="0" smtClean="0">
            <a:ln>
              <a:noFill/>
            </a:ln>
            <a:solidFill>
              <a:srgbClr val="3333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3200" b="1" i="0" u="none" strike="noStrike" cap="none" normalizeH="0" baseline="0" smtClean="0">
            <a:ln>
              <a:noFill/>
            </a:ln>
            <a:solidFill>
              <a:srgbClr val="3333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ajd wzór nr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jd wzór nr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jd wzór nr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jd wzór nr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jd wzór nr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jd wzór nr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jd wzór nr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jd wzór nr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jd wzór nr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jd wzór nr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jd wzór nr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jd wzór nr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slajd wzór nr1">
  <a:themeElements>
    <a:clrScheme name="slajd wzór nr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ajd wzór nr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8890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1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8890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1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ajd wzór nr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jd wzór nr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jd wzór nr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jd wzór nr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jd wzór nr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jd wzór nr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jd wzór nr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jd wzór nr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jd wzór nr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jd wzór nr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jd wzór nr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jd wzór nr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pierwszy slajd">
  <a:themeElements>
    <a:clrScheme name="pierwszy slaj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erwszy slaj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8890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1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8890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1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erwszy slaj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erwszy slaj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erwszy slaj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erwszy slaj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erwszy slaj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erwszy slaj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erwszy slaj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erwszy slaj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erwszy slaj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erwszy slaj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erwszy slaj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erwszy slaj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17627</TotalTime>
  <Words>2941</Words>
  <Application>Microsoft Office PowerPoint</Application>
  <PresentationFormat>Pokaz na ekranie (4:3)</PresentationFormat>
  <Paragraphs>609</Paragraphs>
  <Slides>37</Slides>
  <Notes>32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12</vt:i4>
      </vt:variant>
      <vt:variant>
        <vt:lpstr>Tytuły slajdów</vt:lpstr>
      </vt:variant>
      <vt:variant>
        <vt:i4>37</vt:i4>
      </vt:variant>
    </vt:vector>
  </HeadingPairs>
  <TitlesOfParts>
    <vt:vector size="55" baseType="lpstr">
      <vt:lpstr>Arial</vt:lpstr>
      <vt:lpstr>Arial Narrow</vt:lpstr>
      <vt:lpstr>Calibri</vt:lpstr>
      <vt:lpstr>Calibri Light</vt:lpstr>
      <vt:lpstr>Times New Roman</vt:lpstr>
      <vt:lpstr>Wingdings</vt:lpstr>
      <vt:lpstr>1_Projekt niestandardowy</vt:lpstr>
      <vt:lpstr>pierwszy slajd</vt:lpstr>
      <vt:lpstr>2_Projekt niestandardowy</vt:lpstr>
      <vt:lpstr>slajd wzór nr1</vt:lpstr>
      <vt:lpstr>slajd wzór nr 2</vt:lpstr>
      <vt:lpstr>Projekt niestandardowy</vt:lpstr>
      <vt:lpstr>1_slajd wzór nr1</vt:lpstr>
      <vt:lpstr>2_slajd wzór nr1</vt:lpstr>
      <vt:lpstr>1_pierwszy slajd</vt:lpstr>
      <vt:lpstr>3_slajd wzór nr1</vt:lpstr>
      <vt:lpstr>2_pierwszy slajd</vt:lpstr>
      <vt:lpstr>3_pierwszy slajd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Dziękuję za uwagę</vt:lpstr>
    </vt:vector>
  </TitlesOfParts>
  <Company>UMstW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mapelt</dc:creator>
  <cp:lastModifiedBy>Kucińska Małgorzata</cp:lastModifiedBy>
  <cp:revision>814</cp:revision>
  <cp:lastPrinted>2016-04-28T07:55:55Z</cp:lastPrinted>
  <dcterms:created xsi:type="dcterms:W3CDTF">2011-02-23T07:59:08Z</dcterms:created>
  <dcterms:modified xsi:type="dcterms:W3CDTF">2017-01-11T13:25:29Z</dcterms:modified>
</cp:coreProperties>
</file>