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notesMasterIdLst>
    <p:notesMasterId r:id="rId10"/>
  </p:notesMasterIdLst>
  <p:handoutMasterIdLst>
    <p:handoutMasterId r:id="rId11"/>
  </p:handoutMasterIdLst>
  <p:sldIdLst>
    <p:sldId id="258" r:id="rId2"/>
    <p:sldId id="281" r:id="rId3"/>
    <p:sldId id="263" r:id="rId4"/>
    <p:sldId id="294" r:id="rId5"/>
    <p:sldId id="296" r:id="rId6"/>
    <p:sldId id="295" r:id="rId7"/>
    <p:sldId id="297" r:id="rId8"/>
    <p:sldId id="269" r:id="rId9"/>
  </p:sldIdLst>
  <p:sldSz cx="9144000" cy="6858000" type="screen4x3"/>
  <p:notesSz cx="6858000" cy="9144000"/>
  <p:defaultTextStyle>
    <a:defPPr>
      <a:defRPr lang="pl-PL"/>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779" autoAdjust="0"/>
    <p:restoredTop sz="96092" autoAdjust="0"/>
  </p:normalViewPr>
  <p:slideViewPr>
    <p:cSldViewPr snapToGrid="0">
      <p:cViewPr varScale="1">
        <p:scale>
          <a:sx n="81" d="100"/>
          <a:sy n="81" d="100"/>
        </p:scale>
        <p:origin x="108" y="528"/>
      </p:cViewPr>
      <p:guideLst>
        <p:guide orient="horz" pos="2160"/>
        <p:guide pos="2880"/>
      </p:guideLst>
    </p:cSldViewPr>
  </p:slideViewPr>
  <p:notesTextViewPr>
    <p:cViewPr>
      <p:scale>
        <a:sx n="1" d="1"/>
        <a:sy n="1" d="1"/>
      </p:scale>
      <p:origin x="0" y="0"/>
    </p:cViewPr>
  </p:notesTextViewPr>
  <p:notesViewPr>
    <p:cSldViewPr snapToGrid="0">
      <p:cViewPr>
        <p:scale>
          <a:sx n="90" d="100"/>
          <a:sy n="90" d="100"/>
        </p:scale>
        <p:origin x="-2118" y="3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8021691-15EE-446A-95BD-42A35C296415}" type="datetimeFigureOut">
              <a:rPr lang="pl-PL" smtClean="0"/>
              <a:pPr/>
              <a:t>2017-09-13</a:t>
            </a:fld>
            <a:endParaRPr lang="pl-PL"/>
          </a:p>
        </p:txBody>
      </p:sp>
      <p:sp>
        <p:nvSpPr>
          <p:cNvPr id="4" name="Symbol zastępczy stopki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5FECBC5-8107-4C56-8E51-DDA054995309}" type="slidenum">
              <a:rPr lang="pl-PL" smtClean="0"/>
              <a:pPr/>
              <a:t>‹#›</a:t>
            </a:fld>
            <a:endParaRPr lang="pl-PL"/>
          </a:p>
        </p:txBody>
      </p:sp>
    </p:spTree>
    <p:extLst>
      <p:ext uri="{BB962C8B-B14F-4D97-AF65-F5344CB8AC3E}">
        <p14:creationId xmlns:p14="http://schemas.microsoft.com/office/powerpoint/2010/main" val="3294016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25E813-2240-4E59-A1D9-79CB1E336FFF}" type="datetimeFigureOut">
              <a:rPr lang="pl-PL" smtClean="0"/>
              <a:pPr/>
              <a:t>2017-09-13</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046AF5-665C-482F-8926-9A5689D77094}" type="slidenum">
              <a:rPr lang="pl-PL" smtClean="0"/>
              <a:pPr/>
              <a:t>‹#›</a:t>
            </a:fld>
            <a:endParaRPr lang="pl-PL"/>
          </a:p>
        </p:txBody>
      </p:sp>
    </p:spTree>
    <p:extLst>
      <p:ext uri="{BB962C8B-B14F-4D97-AF65-F5344CB8AC3E}">
        <p14:creationId xmlns:p14="http://schemas.microsoft.com/office/powerpoint/2010/main" val="2959233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AF046AF5-665C-482F-8926-9A5689D77094}" type="slidenum">
              <a:rPr lang="pl-PL" smtClean="0"/>
              <a:pPr/>
              <a:t>1</a:t>
            </a:fld>
            <a:endParaRPr lang="pl-PL"/>
          </a:p>
        </p:txBody>
      </p:sp>
    </p:spTree>
    <p:extLst>
      <p:ext uri="{BB962C8B-B14F-4D97-AF65-F5344CB8AC3E}">
        <p14:creationId xmlns:p14="http://schemas.microsoft.com/office/powerpoint/2010/main" val="111610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a:lnSpc>
                <a:spcPct val="150000"/>
              </a:lnSpc>
            </a:pPr>
            <a:endParaRPr lang="pl-PL" sz="1100" dirty="0"/>
          </a:p>
        </p:txBody>
      </p:sp>
      <p:sp>
        <p:nvSpPr>
          <p:cNvPr id="4" name="Symbol zastępczy numeru slajdu 3"/>
          <p:cNvSpPr>
            <a:spLocks noGrp="1"/>
          </p:cNvSpPr>
          <p:nvPr>
            <p:ph type="sldNum" sz="quarter" idx="10"/>
          </p:nvPr>
        </p:nvSpPr>
        <p:spPr/>
        <p:txBody>
          <a:bodyPr/>
          <a:lstStyle/>
          <a:p>
            <a:fld id="{AF046AF5-665C-482F-8926-9A5689D77094}" type="slidenum">
              <a:rPr lang="pl-PL" smtClean="0"/>
              <a:pPr/>
              <a:t>2</a:t>
            </a:fld>
            <a:endParaRPr lang="pl-PL"/>
          </a:p>
        </p:txBody>
      </p:sp>
    </p:spTree>
    <p:extLst>
      <p:ext uri="{BB962C8B-B14F-4D97-AF65-F5344CB8AC3E}">
        <p14:creationId xmlns:p14="http://schemas.microsoft.com/office/powerpoint/2010/main" val="3026462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a:lnSpc>
                <a:spcPct val="150000"/>
              </a:lnSpc>
            </a:pPr>
            <a:endParaRPr lang="pl-PL" sz="1100" dirty="0"/>
          </a:p>
        </p:txBody>
      </p:sp>
      <p:sp>
        <p:nvSpPr>
          <p:cNvPr id="4" name="Symbol zastępczy numeru slajdu 3"/>
          <p:cNvSpPr>
            <a:spLocks noGrp="1"/>
          </p:cNvSpPr>
          <p:nvPr>
            <p:ph type="sldNum" sz="quarter" idx="10"/>
          </p:nvPr>
        </p:nvSpPr>
        <p:spPr/>
        <p:txBody>
          <a:bodyPr/>
          <a:lstStyle/>
          <a:p>
            <a:fld id="{AF046AF5-665C-482F-8926-9A5689D77094}" type="slidenum">
              <a:rPr lang="pl-PL" smtClean="0"/>
              <a:pPr/>
              <a:t>3</a:t>
            </a:fld>
            <a:endParaRPr lang="pl-PL"/>
          </a:p>
        </p:txBody>
      </p:sp>
    </p:spTree>
    <p:extLst>
      <p:ext uri="{BB962C8B-B14F-4D97-AF65-F5344CB8AC3E}">
        <p14:creationId xmlns:p14="http://schemas.microsoft.com/office/powerpoint/2010/main" val="1874911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marL="0" marR="0" indent="0" algn="l" defTabSz="914400" rtl="0" eaLnBrk="1" fontAlgn="auto" latinLnBrk="0" hangingPunct="1">
              <a:lnSpc>
                <a:spcPct val="150000"/>
              </a:lnSpc>
              <a:spcBef>
                <a:spcPts val="0"/>
              </a:spcBef>
              <a:spcAft>
                <a:spcPts val="0"/>
              </a:spcAft>
              <a:buClrTx/>
              <a:buSzTx/>
              <a:buFontTx/>
              <a:buNone/>
              <a:tabLst/>
              <a:defRPr/>
            </a:pPr>
            <a:endParaRPr lang="pl-PL" sz="1200" dirty="0" smtClean="0"/>
          </a:p>
          <a:p>
            <a:endParaRPr lang="pl-PL" dirty="0"/>
          </a:p>
        </p:txBody>
      </p:sp>
      <p:sp>
        <p:nvSpPr>
          <p:cNvPr id="4" name="Symbol zastępczy numeru slajdu 3"/>
          <p:cNvSpPr>
            <a:spLocks noGrp="1"/>
          </p:cNvSpPr>
          <p:nvPr>
            <p:ph type="sldNum" sz="quarter" idx="10"/>
          </p:nvPr>
        </p:nvSpPr>
        <p:spPr/>
        <p:txBody>
          <a:bodyPr/>
          <a:lstStyle/>
          <a:p>
            <a:fld id="{AF046AF5-665C-482F-8926-9A5689D77094}" type="slidenum">
              <a:rPr lang="pl-PL" smtClean="0"/>
              <a:pPr/>
              <a:t>4</a:t>
            </a:fld>
            <a:endParaRPr lang="pl-PL"/>
          </a:p>
        </p:txBody>
      </p:sp>
    </p:spTree>
    <p:extLst>
      <p:ext uri="{BB962C8B-B14F-4D97-AF65-F5344CB8AC3E}">
        <p14:creationId xmlns:p14="http://schemas.microsoft.com/office/powerpoint/2010/main" val="550746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AF046AF5-665C-482F-8926-9A5689D77094}" type="slidenum">
              <a:rPr lang="pl-PL" smtClean="0"/>
              <a:pPr/>
              <a:t>8</a:t>
            </a:fld>
            <a:endParaRPr lang="pl-PL"/>
          </a:p>
        </p:txBody>
      </p:sp>
    </p:spTree>
    <p:extLst>
      <p:ext uri="{BB962C8B-B14F-4D97-AF65-F5344CB8AC3E}">
        <p14:creationId xmlns:p14="http://schemas.microsoft.com/office/powerpoint/2010/main" val="5940947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descr="UnijneFE_PR-LOGO-UE-EFSI kolor.jpg"/>
          <p:cNvPicPr>
            <a:picLocks noChangeAspect="1"/>
          </p:cNvPicPr>
          <p:nvPr userDrawn="1"/>
        </p:nvPicPr>
        <p:blipFill>
          <a:blip r:embed="rId3" cstate="print"/>
          <a:srcRect/>
          <a:stretch>
            <a:fillRect/>
          </a:stretch>
        </p:blipFill>
        <p:spPr bwMode="auto">
          <a:xfrm>
            <a:off x="266700" y="293688"/>
            <a:ext cx="4305300" cy="3556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Zawartość z podpisem">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5" name="Slide Number Placeholder 6"/>
          <p:cNvSpPr>
            <a:spLocks noGrp="1"/>
          </p:cNvSpPr>
          <p:nvPr>
            <p:ph type="sldNum" sz="quarter" idx="10"/>
          </p:nvPr>
        </p:nvSpPr>
        <p:spPr/>
        <p:txBody>
          <a:bodyPr/>
          <a:lstStyle>
            <a:lvl1pPr>
              <a:defRPr smtClean="0"/>
            </a:lvl1pPr>
          </a:lstStyle>
          <a:p>
            <a:pPr>
              <a:defRPr/>
            </a:pPr>
            <a:fld id="{5F322A00-9F5B-49DB-A9FB-3246E6D22132}" type="slidenum">
              <a:rPr lang="pl-PL" altLang="pl-PL"/>
              <a:pPr>
                <a:defRPr/>
              </a:pPr>
              <a:t>‹#›</a:t>
            </a:fld>
            <a:endParaRPr lang="pl-PL" alt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az z podpisem">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5" name="Slide Number Placeholder 6"/>
          <p:cNvSpPr>
            <a:spLocks noGrp="1"/>
          </p:cNvSpPr>
          <p:nvPr>
            <p:ph type="sldNum" sz="quarter" idx="10"/>
          </p:nvPr>
        </p:nvSpPr>
        <p:spPr/>
        <p:txBody>
          <a:bodyPr/>
          <a:lstStyle>
            <a:lvl1pPr>
              <a:defRPr smtClean="0"/>
            </a:lvl1pPr>
          </a:lstStyle>
          <a:p>
            <a:pPr>
              <a:defRPr/>
            </a:pPr>
            <a:fld id="{1FAB8392-EF54-47F6-9FDA-98F79AEFBFFF}" type="slidenum">
              <a:rPr lang="pl-PL" altLang="pl-PL"/>
              <a:pPr>
                <a:defRPr/>
              </a:pPr>
              <a:t>‹#›</a:t>
            </a:fld>
            <a:endParaRPr lang="pl-PL" alt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descr="UnijneFE_PR-LOGO-UE-EFSI kolor.jpg"/>
          <p:cNvPicPr>
            <a:picLocks noChangeAspect="1"/>
          </p:cNvPicPr>
          <p:nvPr userDrawn="1"/>
        </p:nvPicPr>
        <p:blipFill>
          <a:blip r:embed="rId3" cstate="print"/>
          <a:srcRect/>
          <a:stretch>
            <a:fillRect/>
          </a:stretch>
        </p:blipFill>
        <p:spPr bwMode="auto">
          <a:xfrm>
            <a:off x="266700" y="293688"/>
            <a:ext cx="4305300" cy="3556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lajd tytuł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4" name="Slide Number Placeholder 5"/>
          <p:cNvSpPr>
            <a:spLocks noGrp="1"/>
          </p:cNvSpPr>
          <p:nvPr>
            <p:ph type="sldNum" sz="quarter" idx="10"/>
          </p:nvPr>
        </p:nvSpPr>
        <p:spPr/>
        <p:txBody>
          <a:bodyPr/>
          <a:lstStyle>
            <a:lvl1pPr>
              <a:defRPr smtClean="0"/>
            </a:lvl1pPr>
          </a:lstStyle>
          <a:p>
            <a:pPr>
              <a:defRPr/>
            </a:pPr>
            <a:fld id="{D3E81181-B226-44B8-AEB8-170B7B844EBE}" type="slidenum">
              <a:rPr lang="pl-PL" altLang="pl-PL"/>
              <a:pPr>
                <a:defRPr/>
              </a:pPr>
              <a:t>‹#›</a:t>
            </a:fld>
            <a:endParaRPr lang="pl-PL" alt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Slide Number Placeholder 5"/>
          <p:cNvSpPr>
            <a:spLocks noGrp="1"/>
          </p:cNvSpPr>
          <p:nvPr>
            <p:ph type="sldNum" sz="quarter" idx="10"/>
          </p:nvPr>
        </p:nvSpPr>
        <p:spPr/>
        <p:txBody>
          <a:bodyPr/>
          <a:lstStyle>
            <a:lvl1pPr>
              <a:defRPr smtClean="0"/>
            </a:lvl1pPr>
          </a:lstStyle>
          <a:p>
            <a:pPr>
              <a:defRPr/>
            </a:pPr>
            <a:fld id="{084A0A90-9B05-4A5F-9E30-336930C7832A}" type="slidenum">
              <a:rPr lang="pl-PL" altLang="pl-PL"/>
              <a:pPr>
                <a:defRPr/>
              </a:pPr>
              <a:t>‹#›</a:t>
            </a:fld>
            <a:endParaRPr lang="pl-PL" alt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Nagłówek sekcji">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Slide Number Placeholder 5"/>
          <p:cNvSpPr>
            <a:spLocks noGrp="1"/>
          </p:cNvSpPr>
          <p:nvPr>
            <p:ph type="sldNum" sz="quarter" idx="10"/>
          </p:nvPr>
        </p:nvSpPr>
        <p:spPr/>
        <p:txBody>
          <a:bodyPr/>
          <a:lstStyle>
            <a:lvl1pPr>
              <a:defRPr smtClean="0"/>
            </a:lvl1pPr>
          </a:lstStyle>
          <a:p>
            <a:pPr>
              <a:defRPr/>
            </a:pPr>
            <a:fld id="{2485B4F4-25ED-458E-91D6-7DE8135392A1}" type="slidenum">
              <a:rPr lang="pl-PL" altLang="pl-PL"/>
              <a:pPr>
                <a:defRPr/>
              </a:pPr>
              <a:t>‹#›</a:t>
            </a:fld>
            <a:endParaRPr lang="pl-PL" alt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wa elementy zawartości">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6"/>
          <p:cNvSpPr>
            <a:spLocks noGrp="1"/>
          </p:cNvSpPr>
          <p:nvPr>
            <p:ph type="sldNum" sz="quarter" idx="10"/>
          </p:nvPr>
        </p:nvSpPr>
        <p:spPr/>
        <p:txBody>
          <a:bodyPr/>
          <a:lstStyle>
            <a:lvl1pPr>
              <a:defRPr smtClean="0"/>
            </a:lvl1pPr>
          </a:lstStyle>
          <a:p>
            <a:pPr>
              <a:defRPr/>
            </a:pPr>
            <a:fld id="{D3B40A54-679A-47F2-A757-40D05DE00836}" type="slidenum">
              <a:rPr lang="pl-PL" altLang="pl-PL"/>
              <a:pPr>
                <a:defRPr/>
              </a:pPr>
              <a:t>‹#›</a:t>
            </a:fld>
            <a:endParaRPr lang="pl-PL" alt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ównani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Slide Number Placeholder 8"/>
          <p:cNvSpPr>
            <a:spLocks noGrp="1"/>
          </p:cNvSpPr>
          <p:nvPr>
            <p:ph type="sldNum" sz="quarter" idx="10"/>
          </p:nvPr>
        </p:nvSpPr>
        <p:spPr/>
        <p:txBody>
          <a:bodyPr/>
          <a:lstStyle>
            <a:lvl1pPr>
              <a:defRPr smtClean="0"/>
            </a:lvl1pPr>
          </a:lstStyle>
          <a:p>
            <a:pPr>
              <a:defRPr/>
            </a:pPr>
            <a:fld id="{2CC7FCB0-0D70-4961-917F-B37ED5D22180}" type="slidenum">
              <a:rPr lang="pl-PL" altLang="pl-PL"/>
              <a:pPr>
                <a:defRPr/>
              </a:pPr>
              <a:t>‹#›</a:t>
            </a:fld>
            <a:endParaRPr lang="pl-PL" alt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ylko tytuł">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Slide Number Placeholder 4"/>
          <p:cNvSpPr>
            <a:spLocks noGrp="1"/>
          </p:cNvSpPr>
          <p:nvPr>
            <p:ph type="sldNum" sz="quarter" idx="10"/>
          </p:nvPr>
        </p:nvSpPr>
        <p:spPr/>
        <p:txBody>
          <a:bodyPr/>
          <a:lstStyle>
            <a:lvl1pPr>
              <a:defRPr smtClean="0"/>
            </a:lvl1pPr>
          </a:lstStyle>
          <a:p>
            <a:pPr>
              <a:defRPr/>
            </a:pPr>
            <a:fld id="{81976DBB-5923-4E28-9E92-3CFE5082E868}" type="slidenum">
              <a:rPr lang="pl-PL" altLang="pl-PL"/>
              <a:pPr>
                <a:defRPr/>
              </a:pPr>
              <a:t>‹#›</a:t>
            </a:fld>
            <a:endParaRPr lang="pl-PL" alt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ust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smtClean="0"/>
            </a:lvl1pPr>
          </a:lstStyle>
          <a:p>
            <a:pPr>
              <a:defRPr/>
            </a:pPr>
            <a:fld id="{DB58D6E8-4066-4FEB-9A37-2BCFABD3ACF3}" type="slidenum">
              <a:rPr lang="pl-PL" altLang="pl-PL"/>
              <a:pPr>
                <a:defRPr/>
              </a:pPr>
              <a:t>‹#›</a:t>
            </a:fld>
            <a:endParaRPr lang="pl-PL" alt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smtClean="0"/>
              <a:t>Kliknij, aby edytować styl</a:t>
            </a:r>
            <a:endParaRPr lang="en-US" altLang="pl-PL" smtClean="0"/>
          </a:p>
        </p:txBody>
      </p:sp>
      <p:sp>
        <p:nvSpPr>
          <p:cNvPr id="1027"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endParaRPr lang="en-US" altLang="pl-PL"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itchFamily="34" charset="0"/>
              </a:defRPr>
            </a:lvl1pPr>
          </a:lstStyle>
          <a:p>
            <a:pPr>
              <a:defRPr/>
            </a:pPr>
            <a:fld id="{F93C305B-D625-43EF-9B64-1D49958F9E78}" type="slidenum">
              <a:rPr lang="pl-PL" altLang="pl-PL"/>
              <a:pPr>
                <a:defRPr/>
              </a:pPr>
              <a:t>‹#›</a:t>
            </a:fld>
            <a:endParaRPr lang="pl-PL" altLang="pl-PL"/>
          </a:p>
        </p:txBody>
      </p:sp>
    </p:spTree>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itchFamily="34" charset="0"/>
        </a:defRPr>
      </a:lvl2pPr>
      <a:lvl3pPr algn="l" rtl="0" eaLnBrk="0" fontAlgn="base" hangingPunct="0">
        <a:lnSpc>
          <a:spcPct val="90000"/>
        </a:lnSpc>
        <a:spcBef>
          <a:spcPct val="0"/>
        </a:spcBef>
        <a:spcAft>
          <a:spcPct val="0"/>
        </a:spcAft>
        <a:defRPr sz="4400">
          <a:solidFill>
            <a:schemeClr val="tx1"/>
          </a:solidFill>
          <a:latin typeface="Calibri" pitchFamily="34" charset="0"/>
        </a:defRPr>
      </a:lvl3pPr>
      <a:lvl4pPr algn="l" rtl="0" eaLnBrk="0" fontAlgn="base" hangingPunct="0">
        <a:lnSpc>
          <a:spcPct val="90000"/>
        </a:lnSpc>
        <a:spcBef>
          <a:spcPct val="0"/>
        </a:spcBef>
        <a:spcAft>
          <a:spcPct val="0"/>
        </a:spcAft>
        <a:defRPr sz="4400">
          <a:solidFill>
            <a:schemeClr val="tx1"/>
          </a:solidFill>
          <a:latin typeface="Calibri" pitchFamily="34" charset="0"/>
        </a:defRPr>
      </a:lvl4pPr>
      <a:lvl5pPr algn="l" rtl="0" eaLnBrk="0" fontAlgn="base" hangingPunct="0">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Symbol zastępczy zawartości 5"/>
          <p:cNvSpPr>
            <a:spLocks noGrp="1"/>
          </p:cNvSpPr>
          <p:nvPr>
            <p:ph idx="1"/>
          </p:nvPr>
        </p:nvSpPr>
        <p:spPr>
          <a:xfrm>
            <a:off x="461818" y="4655127"/>
            <a:ext cx="8510732" cy="2078182"/>
          </a:xfrm>
        </p:spPr>
        <p:txBody>
          <a:bodyPr>
            <a:normAutofit/>
          </a:bodyPr>
          <a:lstStyle/>
          <a:p>
            <a:pPr algn="ctr"/>
            <a:r>
              <a:rPr lang="pl-PL" b="1" dirty="0" smtClean="0"/>
              <a:t>Informacja w sprawie warunków </a:t>
            </a:r>
            <a:r>
              <a:rPr lang="pl-PL" b="1" dirty="0" err="1" smtClean="0"/>
              <a:t>ex-ante</a:t>
            </a:r>
            <a:r>
              <a:rPr lang="pl-PL" b="1" dirty="0" smtClean="0"/>
              <a:t> mających zastosowanie dla regionu w odniesieniu do Regionalnego Programu Operacyjnego Województwa Mazowieckiego 2014-2020 </a:t>
            </a:r>
            <a:endParaRPr lang="pl-PL" dirty="0" smtClean="0"/>
          </a:p>
          <a:p>
            <a:pPr algn="ctr"/>
            <a:r>
              <a:rPr lang="pl-PL" sz="1600" b="1" dirty="0" smtClean="0"/>
              <a:t>Departament Rozwoju Regionalnego i Funduszy Europejskich</a:t>
            </a:r>
            <a:endParaRPr lang="pl-PL" sz="1600" dirty="0" smtClean="0"/>
          </a:p>
          <a:p>
            <a:pPr algn="ctr" eaLnBrk="1" hangingPunct="1">
              <a:lnSpc>
                <a:spcPct val="100000"/>
              </a:lnSpc>
            </a:pPr>
            <a:endParaRPr lang="pl-PL" altLang="pl-PL" dirty="0" smtClean="0"/>
          </a:p>
        </p:txBody>
      </p:sp>
      <p:pic>
        <p:nvPicPr>
          <p:cNvPr id="13315" name="Obraz 6" descr="UnijneFE_PR-LOGO-UE-EFSI kolor.jpg"/>
          <p:cNvPicPr>
            <a:picLocks noChangeAspect="1"/>
          </p:cNvPicPr>
          <p:nvPr/>
        </p:nvPicPr>
        <p:blipFill>
          <a:blip r:embed="rId3" cstate="print"/>
          <a:srcRect/>
          <a:stretch>
            <a:fillRect/>
          </a:stretch>
        </p:blipFill>
        <p:spPr bwMode="auto">
          <a:xfrm>
            <a:off x="233363" y="342900"/>
            <a:ext cx="4338637" cy="358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98783" y="1007166"/>
            <a:ext cx="8733183" cy="3662541"/>
          </a:xfrm>
          <a:prstGeom prst="rect">
            <a:avLst/>
          </a:prstGeom>
          <a:noFill/>
        </p:spPr>
        <p:txBody>
          <a:bodyPr wrap="square" rtlCol="0">
            <a:spAutoFit/>
          </a:bodyPr>
          <a:lstStyle/>
          <a:p>
            <a:endParaRPr lang="pl-PL" sz="1400" dirty="0" smtClean="0">
              <a:latin typeface="+mn-lt"/>
            </a:endParaRPr>
          </a:p>
          <a:p>
            <a:endParaRPr lang="pl-PL" sz="1400" u="sng" dirty="0" smtClean="0">
              <a:solidFill>
                <a:schemeClr val="accent6">
                  <a:lumMod val="75000"/>
                </a:schemeClr>
              </a:solidFill>
              <a:latin typeface="+mn-lt"/>
            </a:endParaRPr>
          </a:p>
          <a:p>
            <a:r>
              <a:rPr lang="pl-PL" sz="1400" u="sng" dirty="0" smtClean="0">
                <a:solidFill>
                  <a:schemeClr val="accent6">
                    <a:lumMod val="75000"/>
                  </a:schemeClr>
                </a:solidFill>
                <a:latin typeface="+mn-lt"/>
              </a:rPr>
              <a:t>Na poziomie województwa mazowieckiego (regionalnym) do spełnienia był m.in. :</a:t>
            </a:r>
          </a:p>
          <a:p>
            <a:pPr>
              <a:buFont typeface="Wingdings" pitchFamily="2" charset="2"/>
              <a:buChar char="Ø"/>
            </a:pPr>
            <a:endParaRPr lang="pl-PL" sz="1400" i="1" dirty="0" smtClean="0">
              <a:latin typeface="+mn-lt"/>
            </a:endParaRPr>
          </a:p>
          <a:p>
            <a:pPr>
              <a:buFont typeface="Wingdings" pitchFamily="2" charset="2"/>
              <a:buChar char="Ø"/>
            </a:pPr>
            <a:r>
              <a:rPr lang="pl-PL" sz="1400" b="1" dirty="0" smtClean="0">
                <a:solidFill>
                  <a:srgbClr val="FF0000"/>
                </a:solidFill>
                <a:latin typeface="+mn-lt"/>
              </a:rPr>
              <a:t> Cel tematyczny 6. </a:t>
            </a:r>
            <a:r>
              <a:rPr lang="pl-PL" sz="1400" b="1" dirty="0" smtClean="0">
                <a:solidFill>
                  <a:schemeClr val="accent6">
                    <a:lumMod val="50000"/>
                  </a:schemeClr>
                </a:solidFill>
                <a:latin typeface="+mn-lt"/>
              </a:rPr>
              <a:t>Warunek 6.2. Gospodarka odpadami</a:t>
            </a:r>
            <a:r>
              <a:rPr lang="pl-PL" sz="1400" dirty="0" smtClean="0">
                <a:solidFill>
                  <a:schemeClr val="accent6">
                    <a:lumMod val="50000"/>
                  </a:schemeClr>
                </a:solidFill>
                <a:latin typeface="+mn-lt"/>
              </a:rPr>
              <a:t>: </a:t>
            </a:r>
          </a:p>
          <a:p>
            <a:r>
              <a:rPr lang="pl-PL" sz="1400" dirty="0" smtClean="0">
                <a:latin typeface="+mn-lt"/>
              </a:rPr>
              <a:t>Promowanie zrównoważonych gospodarczo i środowiskowo inwestycji w sektorze gospodarki odpadami, w szczególności przez opracowanie planów gospodarki odpadami zgodnych z dyrektywą 2008/98/WE oraz z hierarchią odpadów. </a:t>
            </a:r>
          </a:p>
          <a:p>
            <a:pPr lvl="1">
              <a:buFont typeface="Wingdings" pitchFamily="2" charset="2"/>
              <a:buChar char="Ø"/>
            </a:pPr>
            <a:endParaRPr lang="pl-PL" sz="1400" dirty="0">
              <a:latin typeface="+mn-lt"/>
            </a:endParaRPr>
          </a:p>
          <a:p>
            <a:pPr lvl="1">
              <a:buFont typeface="Wingdings" pitchFamily="2" charset="2"/>
              <a:buChar char="Ø"/>
            </a:pPr>
            <a:r>
              <a:rPr lang="pl-PL" sz="1400" u="sng" dirty="0" smtClean="0">
                <a:solidFill>
                  <a:schemeClr val="accent6">
                    <a:lumMod val="75000"/>
                  </a:schemeClr>
                </a:solidFill>
                <a:latin typeface="+mn-lt"/>
              </a:rPr>
              <a:t>W tym przypadku plan działań także dla regionu został ujęty w </a:t>
            </a:r>
          </a:p>
          <a:p>
            <a:pPr lvl="1"/>
            <a:r>
              <a:rPr lang="pl-PL" sz="1400" b="1" i="1" dirty="0" smtClean="0">
                <a:latin typeface="+mn-lt"/>
              </a:rPr>
              <a:t>Planie działań Rzeczypospolitej Polskiej w celu wypełnienia kryteriów 2 i 4 dla warunku wstępnego 6.2 (Gospodarka Odpadami).</a:t>
            </a:r>
          </a:p>
          <a:p>
            <a:endParaRPr lang="pl-PL" sz="1400" dirty="0">
              <a:latin typeface="+mn-lt"/>
            </a:endParaRPr>
          </a:p>
          <a:p>
            <a:pPr>
              <a:buFont typeface="Wingdings" pitchFamily="2" charset="2"/>
              <a:buChar char="Ø"/>
            </a:pPr>
            <a:endParaRPr lang="pl-PL" sz="1400" dirty="0" smtClean="0">
              <a:latin typeface="+mn-lt"/>
            </a:endParaRPr>
          </a:p>
          <a:p>
            <a:endParaRPr lang="pl-PL" dirty="0" smtClean="0">
              <a:latin typeface="+mn-lt"/>
            </a:endParaRPr>
          </a:p>
          <a:p>
            <a:pPr>
              <a:buFont typeface="Wingdings" pitchFamily="2" charset="2"/>
              <a:buChar char="Ø"/>
            </a:pPr>
            <a:endParaRPr lang="pl-PL" dirty="0">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zawartości 5"/>
          <p:cNvSpPr>
            <a:spLocks noGrp="1"/>
          </p:cNvSpPr>
          <p:nvPr>
            <p:ph idx="1"/>
          </p:nvPr>
        </p:nvSpPr>
        <p:spPr>
          <a:xfrm>
            <a:off x="381000" y="1041400"/>
            <a:ext cx="8486775" cy="5664200"/>
          </a:xfrm>
        </p:spPr>
        <p:txBody>
          <a:bodyPr rtlCol="0">
            <a:normAutofit/>
          </a:bodyPr>
          <a:lstStyle/>
          <a:p>
            <a:pPr lvl="0" algn="ctr">
              <a:buNone/>
            </a:pPr>
            <a:endParaRPr lang="pl-PL" sz="1400" b="1" dirty="0" smtClean="0"/>
          </a:p>
          <a:p>
            <a:pPr lvl="0" algn="ctr">
              <a:buNone/>
            </a:pPr>
            <a:r>
              <a:rPr lang="pl-PL" b="1" dirty="0" smtClean="0"/>
              <a:t>Cel tematyczny 6</a:t>
            </a:r>
            <a:endParaRPr lang="pl-PL" sz="1400" dirty="0" smtClean="0"/>
          </a:p>
          <a:p>
            <a:pPr marL="0" indent="0" algn="ctr">
              <a:buNone/>
            </a:pPr>
            <a:r>
              <a:rPr lang="pl-PL" sz="1400" b="1" dirty="0" smtClean="0"/>
              <a:t>WARUNEK TEMATYCZNY 6.2. Gospodarka odpadami: Promowanie zrównoważonych gospodarczo i środowiskowo inwestycji w sektorze gospodarki odpadami, w szczególności poprzez opracowanie planów gospodarki odpadami zgodnych z dyrektywą 2008/98/WE oraz z hierarchią odpadów</a:t>
            </a:r>
            <a:endParaRPr lang="pl-PL" sz="1400" dirty="0" smtClean="0"/>
          </a:p>
          <a:p>
            <a:pPr>
              <a:buNone/>
            </a:pPr>
            <a:endParaRPr lang="pl-PL" sz="1400" dirty="0" smtClean="0"/>
          </a:p>
          <a:p>
            <a:pPr marL="0" indent="0" eaLnBrk="1" fontAlgn="auto" hangingPunct="1">
              <a:lnSpc>
                <a:spcPct val="110000"/>
              </a:lnSpc>
              <a:spcBef>
                <a:spcPts val="0"/>
              </a:spcBef>
              <a:spcAft>
                <a:spcPts val="0"/>
              </a:spcAft>
              <a:buFont typeface="Arial" panose="020B0604020202020204" pitchFamily="34" charset="0"/>
              <a:buNone/>
              <a:defRPr/>
            </a:pPr>
            <a:endParaRPr lang="pl-PL" sz="1400" b="1" u="sng" dirty="0" smtClean="0"/>
          </a:p>
        </p:txBody>
      </p:sp>
      <p:graphicFrame>
        <p:nvGraphicFramePr>
          <p:cNvPr id="4" name="Tabela 3"/>
          <p:cNvGraphicFramePr>
            <a:graphicFrameLocks noGrp="1"/>
          </p:cNvGraphicFramePr>
          <p:nvPr>
            <p:extLst>
              <p:ext uri="{D42A27DB-BD31-4B8C-83A1-F6EECF244321}">
                <p14:modId xmlns:p14="http://schemas.microsoft.com/office/powerpoint/2010/main" val="833595285"/>
              </p:ext>
            </p:extLst>
          </p:nvPr>
        </p:nvGraphicFramePr>
        <p:xfrm>
          <a:off x="205482" y="2569920"/>
          <a:ext cx="8691937" cy="4036363"/>
        </p:xfrm>
        <a:graphic>
          <a:graphicData uri="http://schemas.openxmlformats.org/drawingml/2006/table">
            <a:tbl>
              <a:tblPr/>
              <a:tblGrid>
                <a:gridCol w="469365"/>
                <a:gridCol w="940469"/>
                <a:gridCol w="2701454"/>
                <a:gridCol w="942205"/>
                <a:gridCol w="1056939"/>
                <a:gridCol w="709263"/>
                <a:gridCol w="935251"/>
                <a:gridCol w="936991"/>
              </a:tblGrid>
              <a:tr h="1003969">
                <a:tc>
                  <a:txBody>
                    <a:bodyPr/>
                    <a:lstStyle/>
                    <a:p>
                      <a:pPr marL="71755" marR="71755" algn="ctr">
                        <a:lnSpc>
                          <a:spcPct val="115000"/>
                        </a:lnSpc>
                        <a:spcAft>
                          <a:spcPts val="0"/>
                        </a:spcAft>
                      </a:pPr>
                      <a:r>
                        <a:rPr lang="pl-PL" sz="1000" b="1" dirty="0">
                          <a:solidFill>
                            <a:srgbClr val="FFFFFF"/>
                          </a:solidFill>
                          <a:latin typeface="+mn-lt"/>
                          <a:ea typeface="Times New Roman"/>
                          <a:cs typeface="Times New Roman"/>
                        </a:rPr>
                        <a:t>Nr warunku</a:t>
                      </a:r>
                      <a:endParaRPr lang="pl-PL" sz="1000" dirty="0">
                        <a:latin typeface="+mn-lt"/>
                        <a:ea typeface="Calibri"/>
                        <a:cs typeface="Times New Roman"/>
                      </a:endParaRPr>
                    </a:p>
                  </a:txBody>
                  <a:tcPr marL="39336" marR="3933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71755" marR="71755" algn="ctr">
                        <a:lnSpc>
                          <a:spcPct val="115000"/>
                        </a:lnSpc>
                        <a:spcAft>
                          <a:spcPts val="0"/>
                        </a:spcAft>
                      </a:pPr>
                      <a:r>
                        <a:rPr lang="pl-PL" sz="1000" b="1" dirty="0">
                          <a:solidFill>
                            <a:srgbClr val="FFFFFF"/>
                          </a:solidFill>
                          <a:latin typeface="+mn-lt"/>
                          <a:ea typeface="Times New Roman"/>
                          <a:cs typeface="Times New Roman"/>
                        </a:rPr>
                        <a:t>Nazwa warunku</a:t>
                      </a:r>
                      <a:endParaRPr lang="pl-PL" sz="1000" dirty="0">
                        <a:latin typeface="+mn-lt"/>
                        <a:ea typeface="Calibri"/>
                        <a:cs typeface="Times New Roman"/>
                      </a:endParaRPr>
                    </a:p>
                  </a:txBody>
                  <a:tcPr marL="39336" marR="3933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71755" marR="71755" algn="ctr">
                        <a:lnSpc>
                          <a:spcPct val="115000"/>
                        </a:lnSpc>
                        <a:spcAft>
                          <a:spcPts val="0"/>
                        </a:spcAft>
                      </a:pPr>
                      <a:r>
                        <a:rPr lang="pl-PL" sz="1000" b="1" dirty="0">
                          <a:solidFill>
                            <a:srgbClr val="FFFFFF"/>
                          </a:solidFill>
                          <a:latin typeface="+mn-lt"/>
                          <a:ea typeface="Times New Roman"/>
                          <a:cs typeface="Times New Roman"/>
                        </a:rPr>
                        <a:t>Planowane działania</a:t>
                      </a:r>
                      <a:endParaRPr lang="pl-PL" sz="1000" dirty="0">
                        <a:latin typeface="+mn-lt"/>
                        <a:ea typeface="Calibri"/>
                        <a:cs typeface="Times New Roman"/>
                      </a:endParaRPr>
                    </a:p>
                  </a:txBody>
                  <a:tcPr marL="39336" marR="3933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71755" marR="71755" algn="ctr">
                        <a:lnSpc>
                          <a:spcPct val="115000"/>
                        </a:lnSpc>
                        <a:spcAft>
                          <a:spcPts val="0"/>
                        </a:spcAft>
                      </a:pPr>
                      <a:r>
                        <a:rPr lang="pl-PL" sz="1000" b="1">
                          <a:solidFill>
                            <a:srgbClr val="FFFFFF"/>
                          </a:solidFill>
                          <a:latin typeface="+mn-lt"/>
                          <a:ea typeface="Times New Roman"/>
                          <a:cs typeface="Times New Roman"/>
                        </a:rPr>
                        <a:t>Termin realizacji </a:t>
                      </a:r>
                      <a:endParaRPr lang="pl-PL" sz="1000">
                        <a:latin typeface="+mn-lt"/>
                        <a:ea typeface="Calibri"/>
                        <a:cs typeface="Times New Roman"/>
                      </a:endParaRPr>
                    </a:p>
                  </a:txBody>
                  <a:tcPr marL="39336" marR="3933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71755" marR="71755" algn="ctr">
                        <a:lnSpc>
                          <a:spcPct val="115000"/>
                        </a:lnSpc>
                        <a:spcAft>
                          <a:spcPts val="0"/>
                        </a:spcAft>
                      </a:pPr>
                      <a:r>
                        <a:rPr lang="pl-PL" sz="1000" b="1">
                          <a:solidFill>
                            <a:srgbClr val="FFFFFF"/>
                          </a:solidFill>
                          <a:latin typeface="+mn-lt"/>
                          <a:ea typeface="Times New Roman"/>
                          <a:cs typeface="Times New Roman"/>
                        </a:rPr>
                        <a:t>Stan spełnienia działania</a:t>
                      </a:r>
                      <a:endParaRPr lang="pl-PL" sz="1000">
                        <a:latin typeface="+mn-lt"/>
                        <a:ea typeface="Calibri"/>
                        <a:cs typeface="Times New Roman"/>
                      </a:endParaRPr>
                    </a:p>
                  </a:txBody>
                  <a:tcPr marL="39336" marR="3933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71755" marR="71755" algn="ctr">
                        <a:lnSpc>
                          <a:spcPct val="115000"/>
                        </a:lnSpc>
                        <a:spcAft>
                          <a:spcPts val="0"/>
                        </a:spcAft>
                      </a:pPr>
                      <a:r>
                        <a:rPr lang="pl-PL" sz="1000" b="1">
                          <a:solidFill>
                            <a:srgbClr val="FFFFFF"/>
                          </a:solidFill>
                          <a:latin typeface="+mn-lt"/>
                          <a:ea typeface="Times New Roman"/>
                          <a:cs typeface="Times New Roman"/>
                        </a:rPr>
                        <a:t>Realizacja nastąpi w terminie (Tak/Nie/ND)</a:t>
                      </a:r>
                      <a:endParaRPr lang="pl-PL" sz="1000">
                        <a:latin typeface="+mn-lt"/>
                        <a:ea typeface="Calibri"/>
                        <a:cs typeface="Times New Roman"/>
                      </a:endParaRPr>
                    </a:p>
                  </a:txBody>
                  <a:tcPr marL="39336" marR="3933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71755" marR="71755" algn="ctr">
                        <a:lnSpc>
                          <a:spcPct val="115000"/>
                        </a:lnSpc>
                        <a:spcAft>
                          <a:spcPts val="0"/>
                        </a:spcAft>
                      </a:pPr>
                      <a:r>
                        <a:rPr lang="pl-PL" sz="1000" b="1">
                          <a:solidFill>
                            <a:srgbClr val="FFFFFF"/>
                          </a:solidFill>
                          <a:latin typeface="+mn-lt"/>
                          <a:ea typeface="Times New Roman"/>
                          <a:cs typeface="Times New Roman"/>
                        </a:rPr>
                        <a:t>Uzasadnienie/dodatkowe informacje </a:t>
                      </a:r>
                      <a:endParaRPr lang="pl-PL" sz="1000">
                        <a:latin typeface="+mn-lt"/>
                        <a:ea typeface="Calibri"/>
                        <a:cs typeface="Times New Roman"/>
                      </a:endParaRPr>
                    </a:p>
                  </a:txBody>
                  <a:tcPr marL="39336" marR="3933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71755" marR="71755" algn="ctr">
                        <a:lnSpc>
                          <a:spcPct val="115000"/>
                        </a:lnSpc>
                        <a:spcAft>
                          <a:spcPts val="0"/>
                        </a:spcAft>
                      </a:pPr>
                      <a:r>
                        <a:rPr lang="pl-PL" sz="1000" b="1">
                          <a:solidFill>
                            <a:srgbClr val="FFFFFF"/>
                          </a:solidFill>
                          <a:latin typeface="+mn-lt"/>
                          <a:ea typeface="Times New Roman"/>
                          <a:cs typeface="Times New Roman"/>
                        </a:rPr>
                        <a:t>Nowy termin</a:t>
                      </a:r>
                      <a:endParaRPr lang="pl-PL" sz="1000">
                        <a:latin typeface="+mn-lt"/>
                        <a:ea typeface="Calibri"/>
                        <a:cs typeface="Times New Roman"/>
                      </a:endParaRPr>
                    </a:p>
                  </a:txBody>
                  <a:tcPr marL="39336" marR="3933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2025967">
                <a:tc>
                  <a:txBody>
                    <a:bodyPr/>
                    <a:lstStyle/>
                    <a:p>
                      <a:pPr algn="ctr">
                        <a:lnSpc>
                          <a:spcPct val="115000"/>
                        </a:lnSpc>
                        <a:spcAft>
                          <a:spcPts val="0"/>
                        </a:spcAft>
                      </a:pPr>
                      <a:r>
                        <a:rPr lang="pl-PL" sz="1000">
                          <a:solidFill>
                            <a:srgbClr val="000000"/>
                          </a:solidFill>
                          <a:latin typeface="+mn-lt"/>
                          <a:ea typeface="Times New Roman"/>
                          <a:cs typeface="Times New Roman"/>
                        </a:rPr>
                        <a:t>6.2.</a:t>
                      </a:r>
                      <a:endParaRPr lang="pl-PL" sz="1000">
                        <a:latin typeface="+mn-lt"/>
                        <a:ea typeface="Calibri"/>
                        <a:cs typeface="Times New Roman"/>
                      </a:endParaRPr>
                    </a:p>
                  </a:txBody>
                  <a:tcPr marL="39336" marR="393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pl-PL" sz="1000">
                          <a:solidFill>
                            <a:srgbClr val="000000"/>
                          </a:solidFill>
                          <a:latin typeface="+mn-lt"/>
                          <a:ea typeface="Times New Roman"/>
                          <a:cs typeface="Times New Roman"/>
                        </a:rPr>
                        <a:t>Gospodarka odpadami</a:t>
                      </a:r>
                      <a:endParaRPr lang="pl-PL" sz="1000">
                        <a:latin typeface="+mn-lt"/>
                        <a:ea typeface="Calibri"/>
                        <a:cs typeface="Times New Roman"/>
                      </a:endParaRPr>
                    </a:p>
                  </a:txBody>
                  <a:tcPr marL="39336" marR="393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pl-PL" sz="1000" dirty="0">
                          <a:solidFill>
                            <a:srgbClr val="000000"/>
                          </a:solidFill>
                          <a:latin typeface="+mn-lt"/>
                          <a:ea typeface="Times New Roman"/>
                          <a:cs typeface="Times New Roman"/>
                        </a:rPr>
                        <a:t>Aktualizacja Krajowego planu gospodarki odpadami, po dokonaniu analizy sprawozdań z realizacji dotychczasowych wojewódzkich planów gospodarki odpadami, z uwzględnieniem sprawozdania z realizacji krajowego planu gospodarki odpadami oraz prac nad nowelizacją dyrektyw w zakresie gospodarki odpadami</a:t>
                      </a:r>
                      <a:endParaRPr lang="pl-PL" sz="1000" dirty="0">
                        <a:latin typeface="+mn-lt"/>
                        <a:ea typeface="Calibri"/>
                        <a:cs typeface="Times New Roman"/>
                      </a:endParaRPr>
                    </a:p>
                  </a:txBody>
                  <a:tcPr marL="39336" marR="393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000" dirty="0">
                          <a:solidFill>
                            <a:srgbClr val="000000"/>
                          </a:solidFill>
                          <a:latin typeface="+mn-lt"/>
                          <a:ea typeface="Times New Roman"/>
                          <a:cs typeface="Times New Roman"/>
                        </a:rPr>
                        <a:t>31/12/2015</a:t>
                      </a:r>
                      <a:endParaRPr lang="pl-PL" sz="1000" dirty="0">
                        <a:latin typeface="+mn-lt"/>
                        <a:ea typeface="Calibri"/>
                        <a:cs typeface="Times New Roman"/>
                      </a:endParaRPr>
                    </a:p>
                  </a:txBody>
                  <a:tcPr marL="39336" marR="393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000" dirty="0" smtClean="0">
                          <a:latin typeface="+mn-lt"/>
                          <a:ea typeface="Calibri"/>
                          <a:cs typeface="Times New Roman"/>
                        </a:rPr>
                        <a:t>Spełnione </a:t>
                      </a:r>
                      <a:endParaRPr lang="pl-PL" sz="1000" dirty="0">
                        <a:latin typeface="+mn-lt"/>
                        <a:ea typeface="Calibri"/>
                        <a:cs typeface="Times New Roman"/>
                      </a:endParaRPr>
                    </a:p>
                  </a:txBody>
                  <a:tcPr marL="39336" marR="393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000" b="1" dirty="0">
                          <a:solidFill>
                            <a:srgbClr val="000000"/>
                          </a:solidFill>
                          <a:latin typeface="+mn-lt"/>
                          <a:ea typeface="Times New Roman"/>
                          <a:cs typeface="Times New Roman"/>
                        </a:rPr>
                        <a:t>TAK</a:t>
                      </a:r>
                      <a:endParaRPr lang="pl-PL" sz="1000" dirty="0">
                        <a:latin typeface="+mn-lt"/>
                        <a:ea typeface="Calibri"/>
                        <a:cs typeface="Times New Roman"/>
                      </a:endParaRPr>
                    </a:p>
                  </a:txBody>
                  <a:tcPr marL="39336" marR="393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000" dirty="0">
                          <a:solidFill>
                            <a:srgbClr val="000000"/>
                          </a:solidFill>
                          <a:latin typeface="+mn-lt"/>
                          <a:ea typeface="Times New Roman"/>
                          <a:cs typeface="Times New Roman"/>
                        </a:rPr>
                        <a:t>NIE DOTYCZY</a:t>
                      </a:r>
                      <a:endParaRPr lang="pl-PL" sz="1000" dirty="0">
                        <a:latin typeface="+mn-lt"/>
                        <a:ea typeface="Calibri"/>
                        <a:cs typeface="Times New Roman"/>
                      </a:endParaRPr>
                    </a:p>
                  </a:txBody>
                  <a:tcPr marL="39336" marR="393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000">
                          <a:solidFill>
                            <a:srgbClr val="000000"/>
                          </a:solidFill>
                          <a:latin typeface="+mn-lt"/>
                          <a:ea typeface="Times New Roman"/>
                          <a:cs typeface="Times New Roman"/>
                        </a:rPr>
                        <a:t>NIE DOTYCZY</a:t>
                      </a:r>
                      <a:endParaRPr lang="pl-PL" sz="1000">
                        <a:latin typeface="+mn-lt"/>
                        <a:ea typeface="Calibri"/>
                        <a:cs typeface="Times New Roman"/>
                      </a:endParaRPr>
                    </a:p>
                  </a:txBody>
                  <a:tcPr marL="39336" marR="393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6427">
                <a:tc>
                  <a:txBody>
                    <a:bodyPr/>
                    <a:lstStyle/>
                    <a:p>
                      <a:pPr algn="ctr">
                        <a:lnSpc>
                          <a:spcPct val="115000"/>
                        </a:lnSpc>
                        <a:spcAft>
                          <a:spcPts val="0"/>
                        </a:spcAft>
                      </a:pPr>
                      <a:r>
                        <a:rPr lang="pl-PL" sz="1000">
                          <a:solidFill>
                            <a:srgbClr val="000000"/>
                          </a:solidFill>
                          <a:latin typeface="+mn-lt"/>
                          <a:ea typeface="Times New Roman"/>
                          <a:cs typeface="Times New Roman"/>
                        </a:rPr>
                        <a:t>6.2.</a:t>
                      </a:r>
                      <a:endParaRPr lang="pl-PL" sz="1000">
                        <a:latin typeface="+mn-lt"/>
                        <a:ea typeface="Calibri"/>
                        <a:cs typeface="Times New Roman"/>
                      </a:endParaRPr>
                    </a:p>
                  </a:txBody>
                  <a:tcPr marL="39336" marR="393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pl-PL" sz="1000">
                          <a:solidFill>
                            <a:srgbClr val="000000"/>
                          </a:solidFill>
                          <a:latin typeface="+mn-lt"/>
                          <a:ea typeface="Times New Roman"/>
                          <a:cs typeface="Times New Roman"/>
                        </a:rPr>
                        <a:t>Gospodarka odpadami</a:t>
                      </a:r>
                      <a:endParaRPr lang="pl-PL" sz="1000">
                        <a:latin typeface="+mn-lt"/>
                        <a:ea typeface="Calibri"/>
                        <a:cs typeface="Times New Roman"/>
                      </a:endParaRPr>
                    </a:p>
                  </a:txBody>
                  <a:tcPr marL="39336" marR="393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pl-PL" sz="1000">
                          <a:solidFill>
                            <a:srgbClr val="000000"/>
                          </a:solidFill>
                          <a:latin typeface="+mn-lt"/>
                          <a:ea typeface="Times New Roman"/>
                          <a:cs typeface="Times New Roman"/>
                        </a:rPr>
                        <a:t>Aktualizacja wojewódzkich planów gospodarki odpadami wraz z opracowaniem planów inwestycyjnych w zakresie gospodarki odpadami komunalnymi</a:t>
                      </a:r>
                      <a:endParaRPr lang="pl-PL" sz="1000">
                        <a:latin typeface="+mn-lt"/>
                        <a:ea typeface="Calibri"/>
                        <a:cs typeface="Times New Roman"/>
                      </a:endParaRPr>
                    </a:p>
                  </a:txBody>
                  <a:tcPr marL="39336" marR="393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000">
                          <a:solidFill>
                            <a:srgbClr val="000000"/>
                          </a:solidFill>
                          <a:latin typeface="+mn-lt"/>
                          <a:ea typeface="Times New Roman"/>
                          <a:cs typeface="Times New Roman"/>
                        </a:rPr>
                        <a:t>31/12/2016</a:t>
                      </a:r>
                      <a:endParaRPr lang="pl-PL" sz="1000">
                        <a:latin typeface="+mn-lt"/>
                        <a:ea typeface="Calibri"/>
                        <a:cs typeface="Times New Roman"/>
                      </a:endParaRPr>
                    </a:p>
                  </a:txBody>
                  <a:tcPr marL="39336" marR="393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000" dirty="0" smtClean="0">
                          <a:latin typeface="+mn-lt"/>
                          <a:ea typeface="Calibri"/>
                          <a:cs typeface="Times New Roman"/>
                        </a:rPr>
                        <a:t>Spełnione </a:t>
                      </a:r>
                      <a:endParaRPr lang="pl-PL" sz="1000" dirty="0">
                        <a:latin typeface="+mn-lt"/>
                        <a:ea typeface="Calibri"/>
                        <a:cs typeface="Times New Roman"/>
                      </a:endParaRPr>
                    </a:p>
                  </a:txBody>
                  <a:tcPr marL="39336" marR="393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000" b="1">
                          <a:solidFill>
                            <a:srgbClr val="000000"/>
                          </a:solidFill>
                          <a:latin typeface="+mn-lt"/>
                          <a:ea typeface="Times New Roman"/>
                          <a:cs typeface="Times New Roman"/>
                        </a:rPr>
                        <a:t>TAK</a:t>
                      </a:r>
                      <a:endParaRPr lang="pl-PL" sz="1000">
                        <a:latin typeface="+mn-lt"/>
                        <a:ea typeface="Calibri"/>
                        <a:cs typeface="Times New Roman"/>
                      </a:endParaRPr>
                    </a:p>
                  </a:txBody>
                  <a:tcPr marL="39336" marR="393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000" dirty="0">
                          <a:solidFill>
                            <a:srgbClr val="000000"/>
                          </a:solidFill>
                          <a:latin typeface="+mn-lt"/>
                          <a:ea typeface="Times New Roman"/>
                          <a:cs typeface="Times New Roman"/>
                        </a:rPr>
                        <a:t>NIE DOTYCZY</a:t>
                      </a:r>
                      <a:endParaRPr lang="pl-PL" sz="1000" dirty="0">
                        <a:latin typeface="+mn-lt"/>
                        <a:ea typeface="Calibri"/>
                        <a:cs typeface="Times New Roman"/>
                      </a:endParaRPr>
                    </a:p>
                  </a:txBody>
                  <a:tcPr marL="39336" marR="393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000" dirty="0">
                          <a:solidFill>
                            <a:srgbClr val="000000"/>
                          </a:solidFill>
                          <a:latin typeface="+mn-lt"/>
                          <a:ea typeface="Times New Roman"/>
                          <a:cs typeface="Times New Roman"/>
                        </a:rPr>
                        <a:t>NIE DOTYCZY</a:t>
                      </a:r>
                      <a:endParaRPr lang="pl-PL" sz="1000" dirty="0">
                        <a:latin typeface="+mn-lt"/>
                        <a:ea typeface="Calibri"/>
                        <a:cs typeface="Times New Roman"/>
                      </a:endParaRPr>
                    </a:p>
                  </a:txBody>
                  <a:tcPr marL="39336" marR="393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446567" y="612845"/>
            <a:ext cx="8059479" cy="6109365"/>
          </a:xfrm>
          <a:prstGeom prst="rect">
            <a:avLst/>
          </a:prstGeom>
          <a:noFill/>
        </p:spPr>
        <p:txBody>
          <a:bodyPr wrap="square" rtlCol="0">
            <a:spAutoFit/>
          </a:bodyPr>
          <a:lstStyle/>
          <a:p>
            <a:pPr>
              <a:lnSpc>
                <a:spcPct val="150000"/>
              </a:lnSpc>
            </a:pPr>
            <a:endParaRPr lang="pl-PL" sz="1400" u="sng" dirty="0" smtClean="0">
              <a:latin typeface="+mn-lt"/>
            </a:endParaRPr>
          </a:p>
          <a:p>
            <a:pPr>
              <a:lnSpc>
                <a:spcPct val="150000"/>
              </a:lnSpc>
            </a:pPr>
            <a:endParaRPr lang="pl-PL" sz="1400" u="sng" dirty="0">
              <a:latin typeface="+mn-lt"/>
            </a:endParaRPr>
          </a:p>
          <a:p>
            <a:pPr algn="just">
              <a:lnSpc>
                <a:spcPct val="150000"/>
              </a:lnSpc>
            </a:pPr>
            <a:endParaRPr lang="pl-PL" sz="1600" u="sng" dirty="0" smtClean="0">
              <a:latin typeface="Arial" panose="020B0604020202020204" pitchFamily="34" charset="0"/>
              <a:cs typeface="Arial" panose="020B0604020202020204" pitchFamily="34" charset="0"/>
            </a:endParaRPr>
          </a:p>
          <a:p>
            <a:pPr algn="just"/>
            <a:r>
              <a:rPr lang="pl-PL" sz="1600" b="1" u="sng" dirty="0" smtClean="0">
                <a:latin typeface="Arial" panose="020B0604020202020204" pitchFamily="34" charset="0"/>
                <a:cs typeface="Arial" panose="020B0604020202020204" pitchFamily="34" charset="0"/>
              </a:rPr>
              <a:t>W </a:t>
            </a:r>
            <a:r>
              <a:rPr lang="pl-PL" sz="1600" b="1" u="sng" dirty="0">
                <a:latin typeface="Arial" panose="020B0604020202020204" pitchFamily="34" charset="0"/>
                <a:cs typeface="Arial" panose="020B0604020202020204" pitchFamily="34" charset="0"/>
              </a:rPr>
              <a:t>przypadku warunku tematycznego 6.2 </a:t>
            </a:r>
            <a:r>
              <a:rPr lang="pl-PL" sz="1600" b="1" u="sng" dirty="0" smtClean="0">
                <a:latin typeface="Arial" panose="020B0604020202020204" pitchFamily="34" charset="0"/>
                <a:cs typeface="Arial" panose="020B0604020202020204" pitchFamily="34" charset="0"/>
              </a:rPr>
              <a:t>Gospodarka </a:t>
            </a:r>
            <a:r>
              <a:rPr lang="pl-PL" sz="1600" b="1" u="sng" dirty="0">
                <a:latin typeface="Arial" panose="020B0604020202020204" pitchFamily="34" charset="0"/>
                <a:cs typeface="Arial" panose="020B0604020202020204" pitchFamily="34" charset="0"/>
              </a:rPr>
              <a:t>odpadami: </a:t>
            </a:r>
            <a:endParaRPr lang="pl-PL" sz="1600" b="1" u="sng" dirty="0" smtClean="0">
              <a:latin typeface="Arial" panose="020B0604020202020204" pitchFamily="34" charset="0"/>
              <a:cs typeface="Arial" panose="020B0604020202020204" pitchFamily="34" charset="0"/>
            </a:endParaRPr>
          </a:p>
          <a:p>
            <a:pPr algn="just"/>
            <a:r>
              <a:rPr lang="pl-PL" sz="1600" dirty="0" smtClean="0">
                <a:latin typeface="Arial" panose="020B0604020202020204" pitchFamily="34" charset="0"/>
                <a:cs typeface="Arial" panose="020B0604020202020204" pitchFamily="34" charset="0"/>
              </a:rPr>
              <a:t>Promowanie </a:t>
            </a:r>
            <a:r>
              <a:rPr lang="pl-PL" sz="1600" dirty="0">
                <a:latin typeface="Arial" panose="020B0604020202020204" pitchFamily="34" charset="0"/>
                <a:cs typeface="Arial" panose="020B0604020202020204" pitchFamily="34" charset="0"/>
              </a:rPr>
              <a:t>zrównoważonych gospodarczo i środowiskowo inwestycji w sektorze gospodarki odpadami, w szczególności poprzez opracowanie planów gospodarki odpadami zgodnych z dyrektywą 2008/98/WE oraz z hierarchią odpadów. </a:t>
            </a:r>
            <a:endParaRPr lang="pl-PL" sz="1600" dirty="0" smtClean="0">
              <a:latin typeface="Arial" panose="020B0604020202020204" pitchFamily="34" charset="0"/>
              <a:cs typeface="Arial" panose="020B0604020202020204" pitchFamily="34" charset="0"/>
            </a:endParaRPr>
          </a:p>
          <a:p>
            <a:pPr algn="just"/>
            <a:r>
              <a:rPr lang="pl-PL" sz="1600" u="sng" dirty="0" smtClean="0">
                <a:solidFill>
                  <a:srgbClr val="00682F"/>
                </a:solidFill>
                <a:latin typeface="Arial" panose="020B0604020202020204" pitchFamily="34" charset="0"/>
                <a:cs typeface="Arial" panose="020B0604020202020204" pitchFamily="34" charset="0"/>
              </a:rPr>
              <a:t>Spełnienia </a:t>
            </a:r>
            <a:r>
              <a:rPr lang="pl-PL" sz="1600" u="sng" dirty="0">
                <a:solidFill>
                  <a:srgbClr val="00682F"/>
                </a:solidFill>
                <a:latin typeface="Arial" panose="020B0604020202020204" pitchFamily="34" charset="0"/>
                <a:cs typeface="Arial" panose="020B0604020202020204" pitchFamily="34" charset="0"/>
              </a:rPr>
              <a:t>wymaga </a:t>
            </a:r>
            <a:r>
              <a:rPr lang="pl-PL" sz="1600" u="sng" dirty="0" smtClean="0">
                <a:solidFill>
                  <a:srgbClr val="00682F"/>
                </a:solidFill>
                <a:latin typeface="Arial" panose="020B0604020202020204" pitchFamily="34" charset="0"/>
                <a:cs typeface="Arial" panose="020B0604020202020204" pitchFamily="34" charset="0"/>
              </a:rPr>
              <a:t>kryterium: </a:t>
            </a:r>
            <a:r>
              <a:rPr lang="pl-PL" sz="1600" dirty="0">
                <a:latin typeface="Arial" panose="020B0604020202020204" pitchFamily="34" charset="0"/>
                <a:cs typeface="Arial" panose="020B0604020202020204" pitchFamily="34" charset="0"/>
              </a:rPr>
              <a:t>istnienie jednego lub kilku planów gospodarki odpadami zgodnie z wymogami art. 28 dyrektywy 2008/98/WE</a:t>
            </a:r>
            <a:r>
              <a:rPr lang="pl-PL" sz="1600" dirty="0" smtClean="0">
                <a:latin typeface="Arial" panose="020B0604020202020204" pitchFamily="34" charset="0"/>
                <a:cs typeface="Arial" panose="020B0604020202020204" pitchFamily="34" charset="0"/>
              </a:rPr>
              <a:t>. Krajowy </a:t>
            </a:r>
            <a:r>
              <a:rPr lang="pl-PL" sz="1600" dirty="0">
                <a:latin typeface="Arial" panose="020B0604020202020204" pitchFamily="34" charset="0"/>
                <a:cs typeface="Arial" panose="020B0604020202020204" pitchFamily="34" charset="0"/>
              </a:rPr>
              <a:t>plan gospodarki odpadami zostanie zaktualizowany w terminie do końca 2015 r. Następnie na podstawie krajowego planu gospodarki odpadami zostaną opracowane plany wojewódzkie. Plany wojewódzkie będą realizować działania określone w krajowym planie, a także będą stanowić podstawowy dokument planistyczny w sektorze gospodarki odpadami w województwach. </a:t>
            </a:r>
          </a:p>
          <a:p>
            <a:pPr algn="just">
              <a:lnSpc>
                <a:spcPct val="150000"/>
              </a:lnSpc>
            </a:pPr>
            <a:endParaRPr lang="pl-PL" sz="1600" dirty="0">
              <a:latin typeface="Arial" panose="020B0604020202020204" pitchFamily="34" charset="0"/>
              <a:cs typeface="Arial" panose="020B0604020202020204" pitchFamily="34" charset="0"/>
            </a:endParaRPr>
          </a:p>
          <a:p>
            <a:pPr algn="just"/>
            <a:r>
              <a:rPr lang="pl-PL" sz="1600" dirty="0">
                <a:latin typeface="Arial" panose="020B0604020202020204" pitchFamily="34" charset="0"/>
                <a:cs typeface="Arial" panose="020B0604020202020204" pitchFamily="34" charset="0"/>
              </a:rPr>
              <a:t>Potrzeby inwestycyjne zidentyfikowane w planach wojewódzkich zostaną zawarte w planach </a:t>
            </a:r>
            <a:r>
              <a:rPr lang="pl-PL" sz="1600" dirty="0" smtClean="0">
                <a:latin typeface="Arial" panose="020B0604020202020204" pitchFamily="34" charset="0"/>
                <a:cs typeface="Arial" panose="020B0604020202020204" pitchFamily="34" charset="0"/>
              </a:rPr>
              <a:t>inwestycyjnych (aktualizacja WPGO do końca 2016 r.) zatwierdzanych </a:t>
            </a:r>
            <a:r>
              <a:rPr lang="pl-PL" sz="1600" dirty="0">
                <a:latin typeface="Arial" panose="020B0604020202020204" pitchFamily="34" charset="0"/>
                <a:cs typeface="Arial" panose="020B0604020202020204" pitchFamily="34" charset="0"/>
              </a:rPr>
              <a:t>następnie przez Ministra Środowiska. Będą one podstawą do wydatkowania środków publicznych zarówno unijnych (</a:t>
            </a:r>
            <a:r>
              <a:rPr lang="pl-PL" sz="1600" dirty="0" err="1">
                <a:latin typeface="Arial" panose="020B0604020202020204" pitchFamily="34" charset="0"/>
                <a:cs typeface="Arial" panose="020B0604020202020204" pitchFamily="34" charset="0"/>
              </a:rPr>
              <a:t>POIiŚ</a:t>
            </a:r>
            <a:r>
              <a:rPr lang="pl-PL" sz="1600" dirty="0">
                <a:latin typeface="Arial" panose="020B0604020202020204" pitchFamily="34" charset="0"/>
                <a:cs typeface="Arial" panose="020B0604020202020204" pitchFamily="34" charset="0"/>
              </a:rPr>
              <a:t> i RPO), jak i krajowych (fundusze ochrony środowiska).</a:t>
            </a:r>
          </a:p>
          <a:p>
            <a:pPr>
              <a:lnSpc>
                <a:spcPct val="150000"/>
              </a:lnSpc>
            </a:pPr>
            <a:endParaRPr lang="pl-PL" dirty="0">
              <a:latin typeface="+mn-lt"/>
            </a:endParaRPr>
          </a:p>
          <a:p>
            <a:endParaRPr lang="pl-PL" dirty="0">
              <a:latin typeface="+mn-lt"/>
            </a:endParaRPr>
          </a:p>
        </p:txBody>
      </p:sp>
    </p:spTree>
    <p:extLst>
      <p:ext uri="{BB962C8B-B14F-4D97-AF65-F5344CB8AC3E}">
        <p14:creationId xmlns:p14="http://schemas.microsoft.com/office/powerpoint/2010/main" val="15920758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522514" y="1120008"/>
            <a:ext cx="8288977" cy="5888792"/>
          </a:xfrm>
          <a:prstGeom prst="rect">
            <a:avLst/>
          </a:prstGeom>
        </p:spPr>
        <p:txBody>
          <a:bodyPr wrap="square">
            <a:spAutoFit/>
          </a:bodyPr>
          <a:lstStyle/>
          <a:p>
            <a:pPr algn="just">
              <a:lnSpc>
                <a:spcPct val="150000"/>
              </a:lnSpc>
              <a:spcBef>
                <a:spcPts val="1000"/>
              </a:spcBef>
              <a:spcAft>
                <a:spcPts val="0"/>
              </a:spcAft>
            </a:pPr>
            <a:r>
              <a:rPr lang="pl-PL" sz="1600" dirty="0">
                <a:solidFill>
                  <a:srgbClr val="000000"/>
                </a:solidFill>
                <a:latin typeface="Arial" panose="020B0604020202020204" pitchFamily="34" charset="0"/>
                <a:ea typeface="Times New Roman" panose="02020603050405020304" pitchFamily="18" charset="0"/>
                <a:cs typeface="Calibri" panose="020F0502020204030204" pitchFamily="34" charset="0"/>
              </a:rPr>
              <a:t>Przedstawiciel Komisji Europejskiej w dniu 2 sierpnia br. przekazał drogą mailową do Departamentu Rozwoju Regionalnego i Funduszy Europejskich pismo (nr. referencyjny Ares (2017) </a:t>
            </a:r>
            <a:r>
              <a:rPr lang="pl-PL" sz="1600" dirty="0" smtClean="0">
                <a:solidFill>
                  <a:srgbClr val="000000"/>
                </a:solidFill>
                <a:latin typeface="Arial" panose="020B0604020202020204" pitchFamily="34" charset="0"/>
                <a:ea typeface="Times New Roman" panose="02020603050405020304" pitchFamily="18" charset="0"/>
                <a:cs typeface="Calibri" panose="020F0502020204030204" pitchFamily="34" charset="0"/>
              </a:rPr>
              <a:t>3863690)  2/08/2017 </a:t>
            </a:r>
            <a:r>
              <a:rPr lang="pl-PL" sz="1600" b="1" i="1" dirty="0" smtClean="0"/>
              <a:t>potwierdzające </a:t>
            </a:r>
            <a:r>
              <a:rPr lang="pl-PL" sz="1600" b="1" i="1" dirty="0"/>
              <a:t>spełnienie powyższego warunku</a:t>
            </a:r>
            <a:r>
              <a:rPr lang="pl-PL" sz="1600" b="1" i="1" dirty="0" smtClean="0">
                <a:solidFill>
                  <a:srgbClr val="000000"/>
                </a:solidFill>
                <a:latin typeface="Arial" panose="020B0604020202020204" pitchFamily="34" charset="0"/>
                <a:ea typeface="Times New Roman" panose="02020603050405020304" pitchFamily="18" charset="0"/>
                <a:cs typeface="Calibri" panose="020F0502020204030204" pitchFamily="34" charset="0"/>
              </a:rPr>
              <a:t> </a:t>
            </a:r>
            <a:r>
              <a:rPr lang="pl-PL" sz="1600" dirty="0" smtClean="0">
                <a:solidFill>
                  <a:srgbClr val="000000"/>
                </a:solidFill>
                <a:latin typeface="Arial" panose="020B0604020202020204" pitchFamily="34" charset="0"/>
                <a:ea typeface="Times New Roman" panose="02020603050405020304" pitchFamily="18" charset="0"/>
                <a:cs typeface="Calibri" panose="020F0502020204030204" pitchFamily="34" charset="0"/>
              </a:rPr>
              <a:t>w  </a:t>
            </a:r>
            <a:r>
              <a:rPr lang="pl-PL" sz="1600" dirty="0">
                <a:solidFill>
                  <a:srgbClr val="000000"/>
                </a:solidFill>
                <a:latin typeface="Arial" panose="020B0604020202020204" pitchFamily="34" charset="0"/>
                <a:ea typeface="Times New Roman" panose="02020603050405020304" pitchFamily="18" charset="0"/>
                <a:cs typeface="Calibri" panose="020F0502020204030204" pitchFamily="34" charset="0"/>
              </a:rPr>
              <a:t>ww. piśmie wskazano następujące rekomendacje</a:t>
            </a:r>
            <a:r>
              <a:rPr lang="pl-PL" sz="1600" dirty="0" smtClean="0">
                <a:solidFill>
                  <a:srgbClr val="000000"/>
                </a:solidFill>
                <a:latin typeface="Arial" panose="020B0604020202020204" pitchFamily="34" charset="0"/>
                <a:ea typeface="Times New Roman" panose="02020603050405020304" pitchFamily="18" charset="0"/>
                <a:cs typeface="Calibri" panose="020F0502020204030204" pitchFamily="34" charset="0"/>
              </a:rPr>
              <a:t>:</a:t>
            </a:r>
          </a:p>
          <a:p>
            <a:pPr marL="342900" indent="-342900" algn="just">
              <a:lnSpc>
                <a:spcPct val="150000"/>
              </a:lnSpc>
              <a:spcBef>
                <a:spcPts val="1000"/>
              </a:spcBef>
              <a:spcAft>
                <a:spcPts val="0"/>
              </a:spcAft>
              <a:buFont typeface="+mj-lt"/>
              <a:buAutoNum type="arabicPeriod"/>
            </a:pPr>
            <a:r>
              <a:rPr lang="pl-PL" sz="1600" dirty="0"/>
              <a:t>Współfinansowanie przez środki UE wszelkich nowych instalacji w regionach gospodarki </a:t>
            </a:r>
            <a:r>
              <a:rPr lang="pl-PL" sz="1600" dirty="0" smtClean="0"/>
              <a:t>odpadami, w </a:t>
            </a:r>
            <a:r>
              <a:rPr lang="pl-PL" sz="1600" dirty="0"/>
              <a:t>których uwzględniono komponent dotyczący termicznego przekształcania odpadów wraz z odzyskiem energii będzie ograniczone tylko do uzasadnionych i udokumentowanych przypadków, w których nie występuje ryzyko nadmiernej zdolności produkcyjnej – co w rozumieniu Ministerstwa Środowiska oznacza, iż dofinansowanie funduszy UE do nowych instalacji termicznego przekształcania odpadów powinno być udzielane w dobrze uzasadnionych przypadkach, aby nie doprowadzić do przewymiarowania mocy przerobowych i nie zagrozić hierarchii sposobów postępowania z odpadami.</a:t>
            </a:r>
          </a:p>
          <a:p>
            <a:pPr algn="just">
              <a:lnSpc>
                <a:spcPct val="150000"/>
              </a:lnSpc>
              <a:spcBef>
                <a:spcPts val="1000"/>
              </a:spcBef>
              <a:spcAft>
                <a:spcPts val="0"/>
              </a:spcAft>
            </a:pPr>
            <a:endParaRPr lang="pl-PL"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155969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13755" y="1136440"/>
            <a:ext cx="8775865" cy="4927246"/>
          </a:xfrm>
          <a:prstGeom prst="rect">
            <a:avLst/>
          </a:prstGeom>
        </p:spPr>
        <p:txBody>
          <a:bodyPr wrap="square">
            <a:spAutoFit/>
          </a:bodyPr>
          <a:lstStyle/>
          <a:p>
            <a:pPr lvl="0" algn="just">
              <a:lnSpc>
                <a:spcPct val="150000"/>
              </a:lnSpc>
              <a:spcBef>
                <a:spcPts val="1000"/>
              </a:spcBef>
              <a:spcAft>
                <a:spcPts val="0"/>
              </a:spcAft>
            </a:pPr>
            <a:r>
              <a:rPr lang="pl-PL" sz="1400" dirty="0" smtClean="0">
                <a:solidFill>
                  <a:srgbClr val="000000"/>
                </a:solidFill>
                <a:latin typeface="Arial" panose="020B0604020202020204" pitchFamily="34" charset="0"/>
                <a:ea typeface="Times New Roman" panose="02020603050405020304" pitchFamily="18" charset="0"/>
                <a:cs typeface="Calibri" panose="020F0502020204030204" pitchFamily="34" charset="0"/>
              </a:rPr>
              <a:t>2. Nie </a:t>
            </a:r>
            <a:r>
              <a:rPr lang="pl-PL" sz="1400" dirty="0">
                <a:solidFill>
                  <a:srgbClr val="000000"/>
                </a:solidFill>
                <a:latin typeface="Arial" panose="020B0604020202020204" pitchFamily="34" charset="0"/>
                <a:ea typeface="Times New Roman" panose="02020603050405020304" pitchFamily="18" charset="0"/>
                <a:cs typeface="Calibri" panose="020F0502020204030204" pitchFamily="34" charset="0"/>
              </a:rPr>
              <a:t>powinno się dofinansowywać ze środków UE budowy mechaniczno-biologicznego przetwarzania zmieszanych odpadów komunalnych (MBT)  ani  zwiększać możliwości istniejących zakładów MBT, ponieważ moce produkcyjne w kraju są wystarczające – co w rozumieniu Ministerstwa Środowiska oznacza, iż dofinansowanie nie powinno być udzielane na budowę nowych instalacji </a:t>
            </a:r>
            <a:r>
              <a:rPr lang="pl-PL" sz="1400" dirty="0" err="1">
                <a:solidFill>
                  <a:srgbClr val="000000"/>
                </a:solidFill>
                <a:latin typeface="Arial" panose="020B0604020202020204" pitchFamily="34" charset="0"/>
                <a:ea typeface="Times New Roman" panose="02020603050405020304" pitchFamily="18" charset="0"/>
                <a:cs typeface="Calibri" panose="020F0502020204030204" pitchFamily="34" charset="0"/>
              </a:rPr>
              <a:t>mechaniczno</a:t>
            </a:r>
            <a:r>
              <a:rPr lang="pl-PL" sz="1400" dirty="0">
                <a:solidFill>
                  <a:srgbClr val="000000"/>
                </a:solidFill>
                <a:latin typeface="Arial" panose="020B0604020202020204" pitchFamily="34" charset="0"/>
                <a:ea typeface="Times New Roman" panose="02020603050405020304" pitchFamily="18" charset="0"/>
                <a:cs typeface="Calibri" panose="020F0502020204030204" pitchFamily="34" charset="0"/>
              </a:rPr>
              <a:t> – biologicznego przetwarzania odpadów lub na działania prowadzące do zwiększania mocy przerobowych istniejących instalacji</a:t>
            </a:r>
            <a:r>
              <a:rPr lang="pl-PL" sz="1400" dirty="0" smtClean="0">
                <a:solidFill>
                  <a:srgbClr val="000000"/>
                </a:solidFill>
                <a:latin typeface="Arial" panose="020B0604020202020204" pitchFamily="34" charset="0"/>
                <a:ea typeface="Times New Roman" panose="02020603050405020304" pitchFamily="18" charset="0"/>
                <a:cs typeface="Calibri" panose="020F0502020204030204" pitchFamily="34" charset="0"/>
              </a:rPr>
              <a:t>.</a:t>
            </a:r>
          </a:p>
          <a:p>
            <a:pPr algn="just">
              <a:lnSpc>
                <a:spcPct val="150000"/>
              </a:lnSpc>
              <a:spcBef>
                <a:spcPts val="1000"/>
              </a:spcBef>
              <a:spcAft>
                <a:spcPts val="0"/>
              </a:spcAft>
            </a:pPr>
            <a:r>
              <a:rPr lang="pl-PL" sz="1400" dirty="0" smtClean="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3. </a:t>
            </a:r>
            <a:r>
              <a:rPr lang="pl-PL" sz="1400" dirty="0"/>
              <a:t>Selektywna zbiórka pięciu strumieni odpadów, ustanowiona na podstawie Rozporządzenia Ministra Środowiska z dnia 29 grudnia 2016 r. w sprawie szczegółowego sposobu selektywnego zbierania wybranych frakcji odpadów (Dz.U.2017.19)  musi być wdrożona bezzwłocznie i powinna być warunkiem wstępnym dla gmin, aby ubiegać się o współfinansowanie przez UE odpadów – co w rozumieniu Ministerstwa Środowiska oznacza, iż wdrożenie bez opóźnień systemu selektywnego zbierania odpadów w podziale na pięć frakcji, który obowiązuje od 1 lipca 2017 r., powinno być warunkiem wstępnym dla gmin, aby wnioskować </a:t>
            </a:r>
            <a:r>
              <a:rPr lang="pl-PL" sz="1400" dirty="0" smtClean="0"/>
              <a:t>                 o </a:t>
            </a:r>
            <a:r>
              <a:rPr lang="pl-PL" sz="1400" dirty="0"/>
              <a:t>dofinansowanie z funduszy UE na inwestycję dotyczące gospodarki odpadami</a:t>
            </a:r>
            <a:r>
              <a:rPr lang="pl-PL" sz="1600" dirty="0"/>
              <a:t>. </a:t>
            </a:r>
          </a:p>
          <a:p>
            <a:pPr lvl="0" algn="just">
              <a:lnSpc>
                <a:spcPct val="150000"/>
              </a:lnSpc>
              <a:spcBef>
                <a:spcPts val="1000"/>
              </a:spcBef>
              <a:spcAft>
                <a:spcPts val="0"/>
              </a:spcAft>
            </a:pPr>
            <a:endParaRPr lang="pl-PL"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781183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78130" y="1102264"/>
            <a:ext cx="8680862" cy="5514330"/>
          </a:xfrm>
          <a:prstGeom prst="rect">
            <a:avLst/>
          </a:prstGeom>
        </p:spPr>
        <p:txBody>
          <a:bodyPr wrap="square">
            <a:spAutoFit/>
          </a:bodyPr>
          <a:lstStyle/>
          <a:p>
            <a:pPr algn="just">
              <a:lnSpc>
                <a:spcPct val="150000"/>
              </a:lnSpc>
              <a:spcBef>
                <a:spcPts val="1000"/>
              </a:spcBef>
              <a:spcAft>
                <a:spcPts val="0"/>
              </a:spcAft>
            </a:pPr>
            <a:r>
              <a:rPr lang="pl-PL" sz="1600" dirty="0">
                <a:solidFill>
                  <a:srgbClr val="000000"/>
                </a:solidFill>
                <a:latin typeface="Arial" panose="020B0604020202020204" pitchFamily="34" charset="0"/>
                <a:ea typeface="Times New Roman" panose="02020603050405020304" pitchFamily="18" charset="0"/>
                <a:cs typeface="Calibri" panose="020F0502020204030204" pitchFamily="34" charset="0"/>
              </a:rPr>
              <a:t>Zgodnie z zapisami w programach regionalnych, jak i PO </a:t>
            </a:r>
            <a:r>
              <a:rPr lang="pl-PL" sz="1600" dirty="0" err="1">
                <a:solidFill>
                  <a:srgbClr val="000000"/>
                </a:solidFill>
                <a:latin typeface="Arial" panose="020B0604020202020204" pitchFamily="34" charset="0"/>
                <a:ea typeface="Times New Roman" panose="02020603050405020304" pitchFamily="18" charset="0"/>
                <a:cs typeface="Calibri" panose="020F0502020204030204" pitchFamily="34" charset="0"/>
              </a:rPr>
              <a:t>IiŚ</a:t>
            </a:r>
            <a:r>
              <a:rPr lang="pl-PL" sz="1600" dirty="0">
                <a:solidFill>
                  <a:srgbClr val="000000"/>
                </a:solidFill>
                <a:latin typeface="Arial" panose="020B0604020202020204" pitchFamily="34" charset="0"/>
                <a:ea typeface="Times New Roman" panose="02020603050405020304" pitchFamily="18" charset="0"/>
                <a:cs typeface="Calibri" panose="020F0502020204030204" pitchFamily="34" charset="0"/>
              </a:rPr>
              <a:t> tylko inwestycje wymienione w obowiązującym planie inwestycyjnym załączonym do regionalnego planu gospodarki odpadami kwalifikują się do współfinansowania ze środków UE. Biorąc pod uwagę, że Plan gospodarki odpadami dla województwa mazowieckiego 2022 może utracić moc prawną w przypadku wydania </a:t>
            </a:r>
            <a:r>
              <a:rPr lang="pl-PL" sz="1600" dirty="0" smtClean="0">
                <a:solidFill>
                  <a:srgbClr val="000000"/>
                </a:solidFill>
                <a:latin typeface="Arial" panose="020B0604020202020204" pitchFamily="34" charset="0"/>
                <a:ea typeface="Times New Roman" panose="02020603050405020304" pitchFamily="18" charset="0"/>
                <a:cs typeface="Calibri" panose="020F0502020204030204" pitchFamily="34" charset="0"/>
              </a:rPr>
              <a:t>niekorzystnego wyroku właściwego </a:t>
            </a:r>
            <a:r>
              <a:rPr lang="pl-PL" sz="1600" dirty="0">
                <a:solidFill>
                  <a:srgbClr val="000000"/>
                </a:solidFill>
                <a:latin typeface="Arial" panose="020B0604020202020204" pitchFamily="34" charset="0"/>
                <a:ea typeface="Times New Roman" panose="02020603050405020304" pitchFamily="18" charset="0"/>
                <a:cs typeface="Calibri" panose="020F0502020204030204" pitchFamily="34" charset="0"/>
              </a:rPr>
              <a:t>sądu</a:t>
            </a:r>
            <a:r>
              <a:rPr lang="pl-PL" sz="1600" dirty="0" smtClean="0">
                <a:solidFill>
                  <a:srgbClr val="000000"/>
                </a:solidFill>
                <a:latin typeface="Arial" panose="020B0604020202020204" pitchFamily="34" charset="0"/>
                <a:ea typeface="Times New Roman" panose="02020603050405020304" pitchFamily="18" charset="0"/>
                <a:cs typeface="Calibri" panose="020F0502020204030204" pitchFamily="34" charset="0"/>
              </a:rPr>
              <a:t>.</a:t>
            </a:r>
          </a:p>
          <a:p>
            <a:r>
              <a:rPr lang="pl-PL" sz="1600" b="1" dirty="0"/>
              <a:t>W związku z zagrożeniem wycofania środków wsparcia PSZOK zgodnie z pismem KE </a:t>
            </a:r>
            <a:br>
              <a:rPr lang="pl-PL" sz="1600" b="1" dirty="0"/>
            </a:br>
            <a:r>
              <a:rPr lang="pl-PL" sz="1600" b="1" dirty="0"/>
              <a:t>nr. referencyjny Ares (2017) 3863690 2/08/2017 na skutek</a:t>
            </a:r>
            <a:r>
              <a:rPr lang="pl-PL" sz="1600" dirty="0"/>
              <a:t> </a:t>
            </a:r>
            <a:r>
              <a:rPr lang="pl-PL" sz="1600" b="1" dirty="0"/>
              <a:t>prawomocnego niekorzystnego rozstrzygnięcia nadzorczego z dnia 26 stycznia 2017, należy liczyć się </a:t>
            </a:r>
            <a:r>
              <a:rPr lang="pl-PL" sz="1600" b="1" dirty="0" smtClean="0"/>
              <a:t> z </a:t>
            </a:r>
            <a:r>
              <a:rPr lang="pl-PL" sz="1600" b="1" dirty="0"/>
              <a:t>ryzykiem zaangażowania środków </a:t>
            </a:r>
            <a:r>
              <a:rPr lang="pl-PL" sz="1600" b="1" dirty="0" smtClean="0"/>
              <a:t>w </a:t>
            </a:r>
            <a:r>
              <a:rPr lang="pl-PL" sz="1600" b="1" dirty="0"/>
              <a:t>budżecie SWM</a:t>
            </a:r>
            <a:r>
              <a:rPr lang="pl-PL" sz="1600" b="1" dirty="0" smtClean="0"/>
              <a:t>.</a:t>
            </a:r>
          </a:p>
          <a:p>
            <a:endParaRPr lang="pl-PL" sz="1600" dirty="0"/>
          </a:p>
          <a:p>
            <a:r>
              <a:rPr lang="pl-PL" sz="1600" b="1" dirty="0"/>
              <a:t>W związku z powyższym istnieje również druga możliwość, aby wprowadzić do treści § 4. wzoru umowy o dofinansowanie projektów realizowanych w ramach Działania 5.2 Gospodarka odpadami zapisu, iż dofinansowanie ze środków EFRR może podlegać zwrotowi w sytuacji nieobowiązywania PGO WM 2022.</a:t>
            </a:r>
            <a:endParaRPr lang="pl-PL" sz="1600" dirty="0"/>
          </a:p>
          <a:p>
            <a:r>
              <a:rPr lang="pl-PL" sz="3200" dirty="0"/>
              <a:t> </a:t>
            </a:r>
          </a:p>
          <a:p>
            <a:pPr algn="just">
              <a:lnSpc>
                <a:spcPct val="150000"/>
              </a:lnSpc>
              <a:spcBef>
                <a:spcPts val="1000"/>
              </a:spcBef>
              <a:spcAft>
                <a:spcPts val="0"/>
              </a:spcAft>
            </a:pPr>
            <a:endParaRPr lang="pl-PL"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078246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700088" y="1930400"/>
            <a:ext cx="7772400" cy="1876425"/>
          </a:xfrm>
        </p:spPr>
        <p:txBody>
          <a:bodyPr rtlCol="0">
            <a:normAutofit fontScale="90000"/>
          </a:bodyPr>
          <a:lstStyle/>
          <a:p>
            <a:pPr eaLnBrk="1" fontAlgn="auto" hangingPunct="1">
              <a:spcAft>
                <a:spcPts val="0"/>
              </a:spcAft>
              <a:defRPr/>
            </a:pPr>
            <a:r>
              <a:rPr lang="pl-PL" sz="3600" dirty="0" smtClean="0"/>
              <a:t/>
            </a:r>
            <a:br>
              <a:rPr lang="pl-PL" sz="3600" dirty="0" smtClean="0"/>
            </a:br>
            <a:r>
              <a:rPr lang="pl-PL" dirty="0" smtClean="0"/>
              <a:t/>
            </a:r>
            <a:br>
              <a:rPr lang="pl-PL" dirty="0" smtClean="0"/>
            </a:br>
            <a:r>
              <a:rPr lang="pl-PL" sz="3100" dirty="0"/>
              <a:t>Dziękuję za uwagę</a:t>
            </a:r>
            <a:r>
              <a:rPr lang="pl-PL" sz="3100" dirty="0" smtClean="0"/>
              <a:t>!</a:t>
            </a:r>
            <a:br>
              <a:rPr lang="pl-PL" sz="3100" dirty="0" smtClean="0"/>
            </a:br>
            <a:r>
              <a:rPr lang="pl-PL" sz="3100" dirty="0"/>
              <a:t/>
            </a:r>
            <a:br>
              <a:rPr lang="pl-PL" sz="3100" dirty="0"/>
            </a:br>
            <a:r>
              <a:rPr lang="pl-PL" sz="3100" dirty="0"/>
              <a:t/>
            </a:r>
            <a:br>
              <a:rPr lang="pl-PL" sz="3100" dirty="0"/>
            </a:br>
            <a:endParaRPr lang="pl-PL" sz="3100" dirty="0"/>
          </a:p>
        </p:txBody>
      </p:sp>
      <p:sp>
        <p:nvSpPr>
          <p:cNvPr id="24579" name="Podtytuł 2"/>
          <p:cNvSpPr>
            <a:spLocks noGrp="1"/>
          </p:cNvSpPr>
          <p:nvPr>
            <p:ph type="subTitle" idx="1"/>
          </p:nvPr>
        </p:nvSpPr>
        <p:spPr>
          <a:xfrm>
            <a:off x="447675" y="3971925"/>
            <a:ext cx="8277225" cy="1390650"/>
          </a:xfrm>
        </p:spPr>
        <p:txBody>
          <a:bodyPr/>
          <a:lstStyle/>
          <a:p>
            <a:pPr eaLnBrk="1" hangingPunct="1">
              <a:spcBef>
                <a:spcPct val="0"/>
              </a:spcBef>
            </a:pPr>
            <a:r>
              <a:rPr lang="pl-PL" altLang="pl-PL" sz="1600" smtClean="0"/>
              <a:t>Departament Rozwoju Regionalnego i Funduszy Europejskich </a:t>
            </a:r>
          </a:p>
          <a:p>
            <a:pPr eaLnBrk="1" hangingPunct="1">
              <a:spcBef>
                <a:spcPct val="0"/>
              </a:spcBef>
            </a:pPr>
            <a:r>
              <a:rPr lang="pl-PL" altLang="pl-PL" sz="1600" smtClean="0"/>
              <a:t>UMWM w Warszawie</a:t>
            </a:r>
          </a:p>
          <a:p>
            <a:pPr eaLnBrk="1" hangingPunct="1">
              <a:spcBef>
                <a:spcPct val="0"/>
              </a:spcBef>
            </a:pPr>
            <a:r>
              <a:rPr lang="pl-PL" altLang="pl-PL" sz="1600" smtClean="0"/>
              <a:t>al. Solidarności 61</a:t>
            </a:r>
          </a:p>
          <a:p>
            <a:pPr eaLnBrk="1" hangingPunct="1">
              <a:spcBef>
                <a:spcPct val="0"/>
              </a:spcBef>
            </a:pPr>
            <a:r>
              <a:rPr lang="pl-PL" altLang="pl-PL" sz="1600" smtClean="0"/>
              <a:t>03-402 Warszawa</a:t>
            </a:r>
          </a:p>
          <a:p>
            <a:pPr eaLnBrk="1" hangingPunct="1">
              <a:spcBef>
                <a:spcPct val="0"/>
              </a:spcBef>
            </a:pPr>
            <a:r>
              <a:rPr lang="pl-PL" altLang="pl-PL" sz="1600" smtClean="0"/>
              <a:t>dsrr@mazovia.pl</a:t>
            </a:r>
          </a:p>
          <a:p>
            <a:pPr eaLnBrk="1" hangingPunct="1"/>
            <a:endParaRPr lang="pl-PL" altLang="pl-PL" smtClean="0"/>
          </a:p>
          <a:p>
            <a:pPr eaLnBrk="1" hangingPunct="1"/>
            <a:endParaRPr lang="pl-PL" altLang="pl-PL"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ogramy Regionaln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92000801-0B03-4AC3-8040-626073FD01A7}"/>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1423</TotalTime>
  <Words>696</Words>
  <Application>Microsoft Office PowerPoint</Application>
  <PresentationFormat>Pokaz na ekranie (4:3)</PresentationFormat>
  <Paragraphs>68</Paragraphs>
  <Slides>8</Slides>
  <Notes>5</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8</vt:i4>
      </vt:variant>
    </vt:vector>
  </HeadingPairs>
  <TitlesOfParts>
    <vt:vector size="13" baseType="lpstr">
      <vt:lpstr>Arial</vt:lpstr>
      <vt:lpstr>Calibri</vt:lpstr>
      <vt:lpstr>Times New Roman</vt:lpstr>
      <vt:lpstr>Wingdings</vt:lpstr>
      <vt:lpstr>Programy Regionalne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  Dziękuję za uwagę!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Dorota Krall</dc:creator>
  <cp:lastModifiedBy>Pączkowska Magdalena</cp:lastModifiedBy>
  <cp:revision>168</cp:revision>
  <dcterms:created xsi:type="dcterms:W3CDTF">2015-04-20T12:46:14Z</dcterms:created>
  <dcterms:modified xsi:type="dcterms:W3CDTF">2017-09-13T10:36:43Z</dcterms:modified>
</cp:coreProperties>
</file>