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  <p:sldMasterId id="2147483660" r:id="rId2"/>
  </p:sldMasterIdLst>
  <p:sldIdLst>
    <p:sldId id="256" r:id="rId3"/>
    <p:sldId id="260" r:id="rId4"/>
    <p:sldId id="292" r:id="rId5"/>
    <p:sldId id="305" r:id="rId6"/>
    <p:sldId id="285" r:id="rId7"/>
    <p:sldId id="295" r:id="rId8"/>
    <p:sldId id="265" r:id="rId9"/>
    <p:sldId id="300" r:id="rId10"/>
    <p:sldId id="301" r:id="rId11"/>
    <p:sldId id="296" r:id="rId12"/>
    <p:sldId id="299" r:id="rId13"/>
    <p:sldId id="302" r:id="rId14"/>
    <p:sldId id="303" r:id="rId15"/>
    <p:sldId id="304" r:id="rId16"/>
    <p:sldId id="266" r:id="rId17"/>
    <p:sldId id="267" r:id="rId18"/>
    <p:sldId id="281" r:id="rId19"/>
    <p:sldId id="282" r:id="rId20"/>
    <p:sldId id="278" r:id="rId21"/>
  </p:sldIdLst>
  <p:sldSz cx="9144000" cy="6858000" type="screen4x3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303"/>
    <a:srgbClr val="6699FF"/>
    <a:srgbClr val="15AF09"/>
    <a:srgbClr val="F484A4"/>
    <a:srgbClr val="EA7D3A"/>
    <a:srgbClr val="E1DC7B"/>
    <a:srgbClr val="63DB9C"/>
    <a:srgbClr val="FF6699"/>
    <a:srgbClr val="834789"/>
    <a:srgbClr val="9D58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9BC53F-4A82-4FAD-AF89-E4DC5E0FEB8C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ED813A4-D10C-4D56-9D4F-D3DDEB99693B}">
      <dgm:prSet phldrT="[Tekst]" custT="1"/>
      <dgm:spPr>
        <a:solidFill>
          <a:srgbClr val="009999"/>
        </a:solidFill>
      </dgm:spPr>
      <dgm:t>
        <a:bodyPr/>
        <a:lstStyle/>
        <a:p>
          <a:pPr algn="ctr"/>
          <a:r>
            <a:rPr lang="pl-PL" sz="1400" b="1" dirty="0"/>
            <a:t>Trwałość</a:t>
          </a:r>
        </a:p>
        <a:p>
          <a:pPr algn="ctr"/>
          <a:r>
            <a:rPr lang="pl-PL" sz="1400" dirty="0"/>
            <a:t>Pozwala ocenić, czy osiągnięte efekty są i pozostaną trwałe po zakończeniu interwencji</a:t>
          </a:r>
          <a:endParaRPr lang="pl-PL" sz="1400" b="1" dirty="0"/>
        </a:p>
      </dgm:t>
    </dgm:pt>
    <dgm:pt modelId="{E33184FE-C317-4F5D-84F9-5383763B5DA0}" type="parTrans" cxnId="{5EC7E628-D20D-4F4E-92FB-C149CA35D04B}">
      <dgm:prSet/>
      <dgm:spPr/>
      <dgm:t>
        <a:bodyPr/>
        <a:lstStyle/>
        <a:p>
          <a:endParaRPr lang="pl-PL" sz="1000"/>
        </a:p>
      </dgm:t>
    </dgm:pt>
    <dgm:pt modelId="{8C296188-B4A3-45C9-BBDD-7CCD80C44304}" type="sibTrans" cxnId="{5EC7E628-D20D-4F4E-92FB-C149CA35D04B}">
      <dgm:prSet/>
      <dgm:spPr/>
      <dgm:t>
        <a:bodyPr/>
        <a:lstStyle/>
        <a:p>
          <a:endParaRPr lang="pl-PL" sz="1000"/>
        </a:p>
      </dgm:t>
    </dgm:pt>
    <dgm:pt modelId="{6D2A9869-AD8B-4709-91C6-EF86990B64CB}">
      <dgm:prSet phldrT="[Tekst]" custT="1"/>
      <dgm:spPr>
        <a:solidFill>
          <a:srgbClr val="008000"/>
        </a:solidFill>
      </dgm:spPr>
      <dgm:t>
        <a:bodyPr/>
        <a:lstStyle/>
        <a:p>
          <a:pPr algn="ctr"/>
          <a:endParaRPr lang="pl-PL" sz="1000" b="1" dirty="0"/>
        </a:p>
        <a:p>
          <a:pPr algn="ctr"/>
          <a:r>
            <a:rPr lang="pl-PL" sz="1400" b="1" dirty="0"/>
            <a:t>Skuteczność</a:t>
          </a:r>
        </a:p>
        <a:p>
          <a:pPr algn="ctr"/>
          <a:r>
            <a:rPr lang="pl-PL" sz="1400" dirty="0"/>
            <a:t>Pozwala ocenić, w jakim stopniu udało się zrealizować cele RPO WM 2007-2013</a:t>
          </a:r>
          <a:endParaRPr lang="pl-PL" sz="1400" b="1" dirty="0"/>
        </a:p>
      </dgm:t>
    </dgm:pt>
    <dgm:pt modelId="{78ED02F9-5770-4134-AE42-5F3A37FE9BCC}" type="parTrans" cxnId="{704A67B8-0EAC-4337-A65E-A078AC738162}">
      <dgm:prSet/>
      <dgm:spPr/>
      <dgm:t>
        <a:bodyPr/>
        <a:lstStyle/>
        <a:p>
          <a:endParaRPr lang="pl-PL" sz="1000"/>
        </a:p>
      </dgm:t>
    </dgm:pt>
    <dgm:pt modelId="{EB3760AD-CEC6-4616-8971-147E9FCE77FF}" type="sibTrans" cxnId="{704A67B8-0EAC-4337-A65E-A078AC738162}">
      <dgm:prSet/>
      <dgm:spPr/>
      <dgm:t>
        <a:bodyPr/>
        <a:lstStyle/>
        <a:p>
          <a:endParaRPr lang="pl-PL" sz="1000"/>
        </a:p>
      </dgm:t>
    </dgm:pt>
    <dgm:pt modelId="{9B05B3C9-2412-4D81-B4B5-DC00CBF0DCAB}">
      <dgm:prSet phldrT="[Tekst]" custT="1"/>
      <dgm:spPr>
        <a:solidFill>
          <a:srgbClr val="33CC33"/>
        </a:solidFill>
      </dgm:spPr>
      <dgm:t>
        <a:bodyPr/>
        <a:lstStyle/>
        <a:p>
          <a:pPr algn="ctr"/>
          <a:endParaRPr lang="pl-PL" sz="1000" b="1" dirty="0"/>
        </a:p>
        <a:p>
          <a:pPr algn="ctr"/>
          <a:endParaRPr lang="pl-PL" sz="1000" b="1" dirty="0"/>
        </a:p>
        <a:p>
          <a:pPr algn="ctr"/>
          <a:r>
            <a:rPr lang="pl-PL" sz="1400" b="1" dirty="0"/>
            <a:t>Efektywność</a:t>
          </a:r>
        </a:p>
        <a:p>
          <a:pPr algn="ctr"/>
          <a:r>
            <a:rPr lang="pl-PL" sz="1400" dirty="0"/>
            <a:t>Pozwala określić relacje pomiędzy wartością poniesionych nakładów w stosunku do uzyskanych efektów</a:t>
          </a:r>
          <a:endParaRPr lang="pl-PL" sz="1400" b="1" dirty="0"/>
        </a:p>
      </dgm:t>
    </dgm:pt>
    <dgm:pt modelId="{3E9C69EB-4E82-405D-B55A-B33A2C71A648}" type="parTrans" cxnId="{9A002722-CC67-48A7-A415-8F98D0DAE612}">
      <dgm:prSet/>
      <dgm:spPr/>
      <dgm:t>
        <a:bodyPr/>
        <a:lstStyle/>
        <a:p>
          <a:endParaRPr lang="pl-PL" sz="1000"/>
        </a:p>
      </dgm:t>
    </dgm:pt>
    <dgm:pt modelId="{1B230909-166C-4180-9A18-82D2773880B6}" type="sibTrans" cxnId="{9A002722-CC67-48A7-A415-8F98D0DAE612}">
      <dgm:prSet/>
      <dgm:spPr/>
      <dgm:t>
        <a:bodyPr/>
        <a:lstStyle/>
        <a:p>
          <a:endParaRPr lang="pl-PL" sz="1000"/>
        </a:p>
      </dgm:t>
    </dgm:pt>
    <dgm:pt modelId="{AC096AD3-F2DA-446A-B4E7-7662C9725691}">
      <dgm:prSet phldrT="[Tekst]" custT="1"/>
      <dgm:spPr>
        <a:solidFill>
          <a:srgbClr val="00CC99"/>
        </a:solidFill>
      </dgm:spPr>
      <dgm:t>
        <a:bodyPr/>
        <a:lstStyle/>
        <a:p>
          <a:pPr algn="ctr"/>
          <a:endParaRPr lang="pl-PL" sz="1000" b="1" dirty="0"/>
        </a:p>
        <a:p>
          <a:pPr algn="ctr"/>
          <a:r>
            <a:rPr lang="pl-PL" sz="1400" b="1" dirty="0"/>
            <a:t>Użyteczność</a:t>
          </a:r>
        </a:p>
        <a:p>
          <a:pPr algn="ctr"/>
          <a:r>
            <a:rPr lang="pl-PL" sz="1400" dirty="0"/>
            <a:t>Pozwala ocenić rzeczywiste efekty realizacji projektów w odniesieniu do potrzeb grupy docelowej</a:t>
          </a:r>
          <a:endParaRPr lang="pl-PL" sz="1400" b="1" dirty="0"/>
        </a:p>
      </dgm:t>
    </dgm:pt>
    <dgm:pt modelId="{4A94E942-27C6-48CE-8E3E-AB7923ED852B}" type="parTrans" cxnId="{AD6534D2-6DF6-4AC8-ADF3-2166482706D0}">
      <dgm:prSet/>
      <dgm:spPr/>
      <dgm:t>
        <a:bodyPr/>
        <a:lstStyle/>
        <a:p>
          <a:endParaRPr lang="pl-PL" sz="1000"/>
        </a:p>
      </dgm:t>
    </dgm:pt>
    <dgm:pt modelId="{D45B8589-7787-4DD8-B904-BB5605FA52F7}" type="sibTrans" cxnId="{AD6534D2-6DF6-4AC8-ADF3-2166482706D0}">
      <dgm:prSet/>
      <dgm:spPr/>
      <dgm:t>
        <a:bodyPr/>
        <a:lstStyle/>
        <a:p>
          <a:endParaRPr lang="pl-PL" sz="1000"/>
        </a:p>
      </dgm:t>
    </dgm:pt>
    <dgm:pt modelId="{238752D6-3869-453B-874A-EE4F3487EB5F}" type="pres">
      <dgm:prSet presAssocID="{229BC53F-4A82-4FAD-AF89-E4DC5E0FEB8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BA1A459-9DA7-4D0F-A5DC-4F60194431DE}" type="pres">
      <dgm:prSet presAssocID="{229BC53F-4A82-4FAD-AF89-E4DC5E0FEB8C}" presName="fgShape" presStyleLbl="fgShp" presStyleIdx="0" presStyleCnt="1" custScaleY="50537" custLinFactNeighborX="3" custLinFactNeighborY="54839"/>
      <dgm:spPr/>
    </dgm:pt>
    <dgm:pt modelId="{29317A3B-97B9-44DD-BE27-AF421A5F842F}" type="pres">
      <dgm:prSet presAssocID="{229BC53F-4A82-4FAD-AF89-E4DC5E0FEB8C}" presName="linComp" presStyleCnt="0"/>
      <dgm:spPr/>
    </dgm:pt>
    <dgm:pt modelId="{A6C02EB5-C361-415B-A386-3F0994B27175}" type="pres">
      <dgm:prSet presAssocID="{6D2A9869-AD8B-4709-91C6-EF86990B64CB}" presName="compNode" presStyleCnt="0"/>
      <dgm:spPr/>
    </dgm:pt>
    <dgm:pt modelId="{D90B24BA-3068-4C0C-B2ED-9A1CEAC9F6EE}" type="pres">
      <dgm:prSet presAssocID="{6D2A9869-AD8B-4709-91C6-EF86990B64CB}" presName="bkgdShape" presStyleLbl="node1" presStyleIdx="0" presStyleCnt="4"/>
      <dgm:spPr/>
      <dgm:t>
        <a:bodyPr/>
        <a:lstStyle/>
        <a:p>
          <a:endParaRPr lang="pl-PL"/>
        </a:p>
      </dgm:t>
    </dgm:pt>
    <dgm:pt modelId="{123C5F38-33B7-4354-AC3F-7153346220B3}" type="pres">
      <dgm:prSet presAssocID="{6D2A9869-AD8B-4709-91C6-EF86990B64CB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FA6701D-55EC-4783-B09F-50B1FBB93189}" type="pres">
      <dgm:prSet presAssocID="{6D2A9869-AD8B-4709-91C6-EF86990B64CB}" presName="invisiNode" presStyleLbl="node1" presStyleIdx="0" presStyleCnt="4"/>
      <dgm:spPr/>
    </dgm:pt>
    <dgm:pt modelId="{2234A543-6F59-41B6-B087-553ED993A469}" type="pres">
      <dgm:prSet presAssocID="{6D2A9869-AD8B-4709-91C6-EF86990B64CB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2CA7AFCC-B294-4968-AF70-E61C0077573E}" type="pres">
      <dgm:prSet presAssocID="{EB3760AD-CEC6-4616-8971-147E9FCE77FF}" presName="sibTrans" presStyleLbl="sibTrans2D1" presStyleIdx="0" presStyleCnt="0"/>
      <dgm:spPr/>
      <dgm:t>
        <a:bodyPr/>
        <a:lstStyle/>
        <a:p>
          <a:endParaRPr lang="pl-PL"/>
        </a:p>
      </dgm:t>
    </dgm:pt>
    <dgm:pt modelId="{316235D7-E1C1-4431-A6F2-F5BF205C8D03}" type="pres">
      <dgm:prSet presAssocID="{9B05B3C9-2412-4D81-B4B5-DC00CBF0DCAB}" presName="compNode" presStyleCnt="0"/>
      <dgm:spPr/>
    </dgm:pt>
    <dgm:pt modelId="{E4190708-2825-4E81-B4F9-FD3370E7070C}" type="pres">
      <dgm:prSet presAssocID="{9B05B3C9-2412-4D81-B4B5-DC00CBF0DCAB}" presName="bkgdShape" presStyleLbl="node1" presStyleIdx="1" presStyleCnt="4"/>
      <dgm:spPr/>
      <dgm:t>
        <a:bodyPr/>
        <a:lstStyle/>
        <a:p>
          <a:endParaRPr lang="pl-PL"/>
        </a:p>
      </dgm:t>
    </dgm:pt>
    <dgm:pt modelId="{E1479046-EF61-4079-A79F-C7C505046C5D}" type="pres">
      <dgm:prSet presAssocID="{9B05B3C9-2412-4D81-B4B5-DC00CBF0DCAB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7D235BB-2110-4E53-A9DB-C8536D8731B8}" type="pres">
      <dgm:prSet presAssocID="{9B05B3C9-2412-4D81-B4B5-DC00CBF0DCAB}" presName="invisiNode" presStyleLbl="node1" presStyleIdx="1" presStyleCnt="4"/>
      <dgm:spPr/>
    </dgm:pt>
    <dgm:pt modelId="{9D593AC5-15AD-4341-84FD-BE32059B5625}" type="pres">
      <dgm:prSet presAssocID="{9B05B3C9-2412-4D81-B4B5-DC00CBF0DCAB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3928847B-0B8E-497C-9CC8-5DDCC856C403}" type="pres">
      <dgm:prSet presAssocID="{1B230909-166C-4180-9A18-82D2773880B6}" presName="sibTrans" presStyleLbl="sibTrans2D1" presStyleIdx="0" presStyleCnt="0"/>
      <dgm:spPr/>
      <dgm:t>
        <a:bodyPr/>
        <a:lstStyle/>
        <a:p>
          <a:endParaRPr lang="pl-PL"/>
        </a:p>
      </dgm:t>
    </dgm:pt>
    <dgm:pt modelId="{E07DBC93-45FE-442D-8DC4-877455B4B963}" type="pres">
      <dgm:prSet presAssocID="{AC096AD3-F2DA-446A-B4E7-7662C9725691}" presName="compNode" presStyleCnt="0"/>
      <dgm:spPr/>
    </dgm:pt>
    <dgm:pt modelId="{C8A3AECC-32BF-47C4-AB7A-E6E089A42728}" type="pres">
      <dgm:prSet presAssocID="{AC096AD3-F2DA-446A-B4E7-7662C9725691}" presName="bkgdShape" presStyleLbl="node1" presStyleIdx="2" presStyleCnt="4"/>
      <dgm:spPr/>
      <dgm:t>
        <a:bodyPr/>
        <a:lstStyle/>
        <a:p>
          <a:endParaRPr lang="pl-PL"/>
        </a:p>
      </dgm:t>
    </dgm:pt>
    <dgm:pt modelId="{7C543EF2-64A2-4A74-84C6-397B8B5B6966}" type="pres">
      <dgm:prSet presAssocID="{AC096AD3-F2DA-446A-B4E7-7662C9725691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AA748C5-871F-4487-971F-AECB7EAD468B}" type="pres">
      <dgm:prSet presAssocID="{AC096AD3-F2DA-446A-B4E7-7662C9725691}" presName="invisiNode" presStyleLbl="node1" presStyleIdx="2" presStyleCnt="4"/>
      <dgm:spPr/>
    </dgm:pt>
    <dgm:pt modelId="{5FA7A252-EB80-480E-B5B8-507F70A11E97}" type="pres">
      <dgm:prSet presAssocID="{AC096AD3-F2DA-446A-B4E7-7662C9725691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95AAE1CD-DC8F-47EE-8314-B3A473246C7B}" type="pres">
      <dgm:prSet presAssocID="{D45B8589-7787-4DD8-B904-BB5605FA52F7}" presName="sibTrans" presStyleLbl="sibTrans2D1" presStyleIdx="0" presStyleCnt="0"/>
      <dgm:spPr/>
      <dgm:t>
        <a:bodyPr/>
        <a:lstStyle/>
        <a:p>
          <a:endParaRPr lang="pl-PL"/>
        </a:p>
      </dgm:t>
    </dgm:pt>
    <dgm:pt modelId="{10417AC2-88EA-40C7-BA19-66D9E0E140E4}" type="pres">
      <dgm:prSet presAssocID="{2ED813A4-D10C-4D56-9D4F-D3DDEB99693B}" presName="compNode" presStyleCnt="0"/>
      <dgm:spPr/>
    </dgm:pt>
    <dgm:pt modelId="{3ABB034F-0E4A-44A8-9A84-B3B73EF45C04}" type="pres">
      <dgm:prSet presAssocID="{2ED813A4-D10C-4D56-9D4F-D3DDEB99693B}" presName="bkgdShape" presStyleLbl="node1" presStyleIdx="3" presStyleCnt="4" custLinFactNeighborX="19645" custLinFactNeighborY="8835"/>
      <dgm:spPr/>
      <dgm:t>
        <a:bodyPr/>
        <a:lstStyle/>
        <a:p>
          <a:endParaRPr lang="pl-PL"/>
        </a:p>
      </dgm:t>
    </dgm:pt>
    <dgm:pt modelId="{807D21F9-5F5A-46FB-B889-BE84692EBCD5}" type="pres">
      <dgm:prSet presAssocID="{2ED813A4-D10C-4D56-9D4F-D3DDEB99693B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70F80C2-4E5D-4938-8019-AC0A86B9C06B}" type="pres">
      <dgm:prSet presAssocID="{2ED813A4-D10C-4D56-9D4F-D3DDEB99693B}" presName="invisiNode" presStyleLbl="node1" presStyleIdx="3" presStyleCnt="4"/>
      <dgm:spPr/>
    </dgm:pt>
    <dgm:pt modelId="{8CD4C143-B7EB-4C7E-BDD4-29015BE44749}" type="pres">
      <dgm:prSet presAssocID="{2ED813A4-D10C-4D56-9D4F-D3DDEB99693B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</dgm:ptLst>
  <dgm:cxnLst>
    <dgm:cxn modelId="{DA612941-5833-4976-ACE6-B2A9413A171C}" type="presOf" srcId="{9B05B3C9-2412-4D81-B4B5-DC00CBF0DCAB}" destId="{E4190708-2825-4E81-B4F9-FD3370E7070C}" srcOrd="0" destOrd="0" presId="urn:microsoft.com/office/officeart/2005/8/layout/hList7"/>
    <dgm:cxn modelId="{259D1034-C612-4B37-A3BB-FD7D0BFCB2D6}" type="presOf" srcId="{6D2A9869-AD8B-4709-91C6-EF86990B64CB}" destId="{123C5F38-33B7-4354-AC3F-7153346220B3}" srcOrd="1" destOrd="0" presId="urn:microsoft.com/office/officeart/2005/8/layout/hList7"/>
    <dgm:cxn modelId="{F881A328-0B17-48D5-80B1-5341BC578313}" type="presOf" srcId="{229BC53F-4A82-4FAD-AF89-E4DC5E0FEB8C}" destId="{238752D6-3869-453B-874A-EE4F3487EB5F}" srcOrd="0" destOrd="0" presId="urn:microsoft.com/office/officeart/2005/8/layout/hList7"/>
    <dgm:cxn modelId="{5EC7E628-D20D-4F4E-92FB-C149CA35D04B}" srcId="{229BC53F-4A82-4FAD-AF89-E4DC5E0FEB8C}" destId="{2ED813A4-D10C-4D56-9D4F-D3DDEB99693B}" srcOrd="3" destOrd="0" parTransId="{E33184FE-C317-4F5D-84F9-5383763B5DA0}" sibTransId="{8C296188-B4A3-45C9-BBDD-7CCD80C44304}"/>
    <dgm:cxn modelId="{9A002722-CC67-48A7-A415-8F98D0DAE612}" srcId="{229BC53F-4A82-4FAD-AF89-E4DC5E0FEB8C}" destId="{9B05B3C9-2412-4D81-B4B5-DC00CBF0DCAB}" srcOrd="1" destOrd="0" parTransId="{3E9C69EB-4E82-405D-B55A-B33A2C71A648}" sibTransId="{1B230909-166C-4180-9A18-82D2773880B6}"/>
    <dgm:cxn modelId="{704A67B8-0EAC-4337-A65E-A078AC738162}" srcId="{229BC53F-4A82-4FAD-AF89-E4DC5E0FEB8C}" destId="{6D2A9869-AD8B-4709-91C6-EF86990B64CB}" srcOrd="0" destOrd="0" parTransId="{78ED02F9-5770-4134-AE42-5F3A37FE9BCC}" sibTransId="{EB3760AD-CEC6-4616-8971-147E9FCE77FF}"/>
    <dgm:cxn modelId="{E965795C-0380-4EBD-BF69-F6860ECC6048}" type="presOf" srcId="{6D2A9869-AD8B-4709-91C6-EF86990B64CB}" destId="{D90B24BA-3068-4C0C-B2ED-9A1CEAC9F6EE}" srcOrd="0" destOrd="0" presId="urn:microsoft.com/office/officeart/2005/8/layout/hList7"/>
    <dgm:cxn modelId="{24490CAD-5072-4479-BF4A-5E129A47E58E}" type="presOf" srcId="{2ED813A4-D10C-4D56-9D4F-D3DDEB99693B}" destId="{3ABB034F-0E4A-44A8-9A84-B3B73EF45C04}" srcOrd="0" destOrd="0" presId="urn:microsoft.com/office/officeart/2005/8/layout/hList7"/>
    <dgm:cxn modelId="{7F93D847-39C3-407A-841B-B87704527319}" type="presOf" srcId="{AC096AD3-F2DA-446A-B4E7-7662C9725691}" destId="{7C543EF2-64A2-4A74-84C6-397B8B5B6966}" srcOrd="1" destOrd="0" presId="urn:microsoft.com/office/officeart/2005/8/layout/hList7"/>
    <dgm:cxn modelId="{4ACF8693-D17F-495B-88ED-45DF1892DDBA}" type="presOf" srcId="{1B230909-166C-4180-9A18-82D2773880B6}" destId="{3928847B-0B8E-497C-9CC8-5DDCC856C403}" srcOrd="0" destOrd="0" presId="urn:microsoft.com/office/officeart/2005/8/layout/hList7"/>
    <dgm:cxn modelId="{AD6534D2-6DF6-4AC8-ADF3-2166482706D0}" srcId="{229BC53F-4A82-4FAD-AF89-E4DC5E0FEB8C}" destId="{AC096AD3-F2DA-446A-B4E7-7662C9725691}" srcOrd="2" destOrd="0" parTransId="{4A94E942-27C6-48CE-8E3E-AB7923ED852B}" sibTransId="{D45B8589-7787-4DD8-B904-BB5605FA52F7}"/>
    <dgm:cxn modelId="{8A319C59-76D2-48A3-A609-954F39CCA1A9}" type="presOf" srcId="{AC096AD3-F2DA-446A-B4E7-7662C9725691}" destId="{C8A3AECC-32BF-47C4-AB7A-E6E089A42728}" srcOrd="0" destOrd="0" presId="urn:microsoft.com/office/officeart/2005/8/layout/hList7"/>
    <dgm:cxn modelId="{E37D1059-A501-4D29-8E9F-A8D1D17103AC}" type="presOf" srcId="{2ED813A4-D10C-4D56-9D4F-D3DDEB99693B}" destId="{807D21F9-5F5A-46FB-B889-BE84692EBCD5}" srcOrd="1" destOrd="0" presId="urn:microsoft.com/office/officeart/2005/8/layout/hList7"/>
    <dgm:cxn modelId="{A48F9C38-A726-4192-A80C-E69DA57CD670}" type="presOf" srcId="{D45B8589-7787-4DD8-B904-BB5605FA52F7}" destId="{95AAE1CD-DC8F-47EE-8314-B3A473246C7B}" srcOrd="0" destOrd="0" presId="urn:microsoft.com/office/officeart/2005/8/layout/hList7"/>
    <dgm:cxn modelId="{ECDB1B73-D490-463B-9F65-823CC18F839E}" type="presOf" srcId="{EB3760AD-CEC6-4616-8971-147E9FCE77FF}" destId="{2CA7AFCC-B294-4968-AF70-E61C0077573E}" srcOrd="0" destOrd="0" presId="urn:microsoft.com/office/officeart/2005/8/layout/hList7"/>
    <dgm:cxn modelId="{4BC099B3-2AE2-4A9D-B043-60C7F9CE132E}" type="presOf" srcId="{9B05B3C9-2412-4D81-B4B5-DC00CBF0DCAB}" destId="{E1479046-EF61-4079-A79F-C7C505046C5D}" srcOrd="1" destOrd="0" presId="urn:microsoft.com/office/officeart/2005/8/layout/hList7"/>
    <dgm:cxn modelId="{A7E1B5E5-B2FD-40CB-8F6A-989000DBB409}" type="presParOf" srcId="{238752D6-3869-453B-874A-EE4F3487EB5F}" destId="{0BA1A459-9DA7-4D0F-A5DC-4F60194431DE}" srcOrd="0" destOrd="0" presId="urn:microsoft.com/office/officeart/2005/8/layout/hList7"/>
    <dgm:cxn modelId="{D63143AA-C7F3-48C7-9FB5-C9F7BA5A14DB}" type="presParOf" srcId="{238752D6-3869-453B-874A-EE4F3487EB5F}" destId="{29317A3B-97B9-44DD-BE27-AF421A5F842F}" srcOrd="1" destOrd="0" presId="urn:microsoft.com/office/officeart/2005/8/layout/hList7"/>
    <dgm:cxn modelId="{C4705564-90E3-40EC-B251-7A19DAC349DB}" type="presParOf" srcId="{29317A3B-97B9-44DD-BE27-AF421A5F842F}" destId="{A6C02EB5-C361-415B-A386-3F0994B27175}" srcOrd="0" destOrd="0" presId="urn:microsoft.com/office/officeart/2005/8/layout/hList7"/>
    <dgm:cxn modelId="{A94CCDF7-47F1-402D-904C-3F7458CBFD02}" type="presParOf" srcId="{A6C02EB5-C361-415B-A386-3F0994B27175}" destId="{D90B24BA-3068-4C0C-B2ED-9A1CEAC9F6EE}" srcOrd="0" destOrd="0" presId="urn:microsoft.com/office/officeart/2005/8/layout/hList7"/>
    <dgm:cxn modelId="{CBB2EC3A-8522-40C4-8B48-E4987CD109AB}" type="presParOf" srcId="{A6C02EB5-C361-415B-A386-3F0994B27175}" destId="{123C5F38-33B7-4354-AC3F-7153346220B3}" srcOrd="1" destOrd="0" presId="urn:microsoft.com/office/officeart/2005/8/layout/hList7"/>
    <dgm:cxn modelId="{FE3E01AB-D705-4D95-BCEA-B87A20F965D1}" type="presParOf" srcId="{A6C02EB5-C361-415B-A386-3F0994B27175}" destId="{EFA6701D-55EC-4783-B09F-50B1FBB93189}" srcOrd="2" destOrd="0" presId="urn:microsoft.com/office/officeart/2005/8/layout/hList7"/>
    <dgm:cxn modelId="{39E703B5-9BD3-4823-A443-51E57ECA6A0C}" type="presParOf" srcId="{A6C02EB5-C361-415B-A386-3F0994B27175}" destId="{2234A543-6F59-41B6-B087-553ED993A469}" srcOrd="3" destOrd="0" presId="urn:microsoft.com/office/officeart/2005/8/layout/hList7"/>
    <dgm:cxn modelId="{A6393900-E7AD-4F82-B3E5-C9420550E8A7}" type="presParOf" srcId="{29317A3B-97B9-44DD-BE27-AF421A5F842F}" destId="{2CA7AFCC-B294-4968-AF70-E61C0077573E}" srcOrd="1" destOrd="0" presId="urn:microsoft.com/office/officeart/2005/8/layout/hList7"/>
    <dgm:cxn modelId="{E9E77FE2-C949-4024-99C6-E5128F201CA3}" type="presParOf" srcId="{29317A3B-97B9-44DD-BE27-AF421A5F842F}" destId="{316235D7-E1C1-4431-A6F2-F5BF205C8D03}" srcOrd="2" destOrd="0" presId="urn:microsoft.com/office/officeart/2005/8/layout/hList7"/>
    <dgm:cxn modelId="{1C1BB8C6-1B23-4293-B053-18F8F752BD7C}" type="presParOf" srcId="{316235D7-E1C1-4431-A6F2-F5BF205C8D03}" destId="{E4190708-2825-4E81-B4F9-FD3370E7070C}" srcOrd="0" destOrd="0" presId="urn:microsoft.com/office/officeart/2005/8/layout/hList7"/>
    <dgm:cxn modelId="{8850573A-DA3B-4745-9265-8EDC85FDC58E}" type="presParOf" srcId="{316235D7-E1C1-4431-A6F2-F5BF205C8D03}" destId="{E1479046-EF61-4079-A79F-C7C505046C5D}" srcOrd="1" destOrd="0" presId="urn:microsoft.com/office/officeart/2005/8/layout/hList7"/>
    <dgm:cxn modelId="{79F12CB7-161B-4787-85A9-42895268C490}" type="presParOf" srcId="{316235D7-E1C1-4431-A6F2-F5BF205C8D03}" destId="{D7D235BB-2110-4E53-A9DB-C8536D8731B8}" srcOrd="2" destOrd="0" presId="urn:microsoft.com/office/officeart/2005/8/layout/hList7"/>
    <dgm:cxn modelId="{37E70055-72D2-47F3-B0EF-6A1FCF7F4D33}" type="presParOf" srcId="{316235D7-E1C1-4431-A6F2-F5BF205C8D03}" destId="{9D593AC5-15AD-4341-84FD-BE32059B5625}" srcOrd="3" destOrd="0" presId="urn:microsoft.com/office/officeart/2005/8/layout/hList7"/>
    <dgm:cxn modelId="{A56EACF4-764D-4E97-A0F1-CC0D5A0496B0}" type="presParOf" srcId="{29317A3B-97B9-44DD-BE27-AF421A5F842F}" destId="{3928847B-0B8E-497C-9CC8-5DDCC856C403}" srcOrd="3" destOrd="0" presId="urn:microsoft.com/office/officeart/2005/8/layout/hList7"/>
    <dgm:cxn modelId="{E17F6F3C-5D4F-4292-A530-21FF51A747FF}" type="presParOf" srcId="{29317A3B-97B9-44DD-BE27-AF421A5F842F}" destId="{E07DBC93-45FE-442D-8DC4-877455B4B963}" srcOrd="4" destOrd="0" presId="urn:microsoft.com/office/officeart/2005/8/layout/hList7"/>
    <dgm:cxn modelId="{5D749506-1F69-47E2-849F-97E848737B2C}" type="presParOf" srcId="{E07DBC93-45FE-442D-8DC4-877455B4B963}" destId="{C8A3AECC-32BF-47C4-AB7A-E6E089A42728}" srcOrd="0" destOrd="0" presId="urn:microsoft.com/office/officeart/2005/8/layout/hList7"/>
    <dgm:cxn modelId="{F9F57D0A-3D70-4B84-9686-3B57520956DC}" type="presParOf" srcId="{E07DBC93-45FE-442D-8DC4-877455B4B963}" destId="{7C543EF2-64A2-4A74-84C6-397B8B5B6966}" srcOrd="1" destOrd="0" presId="urn:microsoft.com/office/officeart/2005/8/layout/hList7"/>
    <dgm:cxn modelId="{B3656701-595B-4537-BC13-F0B3FB5586FF}" type="presParOf" srcId="{E07DBC93-45FE-442D-8DC4-877455B4B963}" destId="{DAA748C5-871F-4487-971F-AECB7EAD468B}" srcOrd="2" destOrd="0" presId="urn:microsoft.com/office/officeart/2005/8/layout/hList7"/>
    <dgm:cxn modelId="{8071F200-20F3-489A-BAA7-71D9A9F7FB6A}" type="presParOf" srcId="{E07DBC93-45FE-442D-8DC4-877455B4B963}" destId="{5FA7A252-EB80-480E-B5B8-507F70A11E97}" srcOrd="3" destOrd="0" presId="urn:microsoft.com/office/officeart/2005/8/layout/hList7"/>
    <dgm:cxn modelId="{7AB7FC99-0F18-4AD8-89BB-009EDC4D829C}" type="presParOf" srcId="{29317A3B-97B9-44DD-BE27-AF421A5F842F}" destId="{95AAE1CD-DC8F-47EE-8314-B3A473246C7B}" srcOrd="5" destOrd="0" presId="urn:microsoft.com/office/officeart/2005/8/layout/hList7"/>
    <dgm:cxn modelId="{4435D52D-CF20-4AAB-88D8-B41804499E3E}" type="presParOf" srcId="{29317A3B-97B9-44DD-BE27-AF421A5F842F}" destId="{10417AC2-88EA-40C7-BA19-66D9E0E140E4}" srcOrd="6" destOrd="0" presId="urn:microsoft.com/office/officeart/2005/8/layout/hList7"/>
    <dgm:cxn modelId="{0ACD4222-122F-487F-9A48-DE82FD570098}" type="presParOf" srcId="{10417AC2-88EA-40C7-BA19-66D9E0E140E4}" destId="{3ABB034F-0E4A-44A8-9A84-B3B73EF45C04}" srcOrd="0" destOrd="0" presId="urn:microsoft.com/office/officeart/2005/8/layout/hList7"/>
    <dgm:cxn modelId="{3F37F129-8B2F-4EF8-AF41-119C93591984}" type="presParOf" srcId="{10417AC2-88EA-40C7-BA19-66D9E0E140E4}" destId="{807D21F9-5F5A-46FB-B889-BE84692EBCD5}" srcOrd="1" destOrd="0" presId="urn:microsoft.com/office/officeart/2005/8/layout/hList7"/>
    <dgm:cxn modelId="{A5DD15E1-552F-4CA8-B66C-BE0ED5710E19}" type="presParOf" srcId="{10417AC2-88EA-40C7-BA19-66D9E0E140E4}" destId="{170F80C2-4E5D-4938-8019-AC0A86B9C06B}" srcOrd="2" destOrd="0" presId="urn:microsoft.com/office/officeart/2005/8/layout/hList7"/>
    <dgm:cxn modelId="{CCA7FC5E-71AB-4CEE-8745-1AD9C787EEB0}" type="presParOf" srcId="{10417AC2-88EA-40C7-BA19-66D9E0E140E4}" destId="{8CD4C143-B7EB-4C7E-BDD4-29015BE44749}" srcOrd="3" destOrd="0" presId="urn:microsoft.com/office/officeart/2005/8/layout/hList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E9E7D5-93A1-40C4-AB52-E9CC038158C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l-PL"/>
        </a:p>
      </dgm:t>
    </dgm:pt>
    <dgm:pt modelId="{26E6CC05-9B08-4F99-A601-00C129C1F08C}">
      <dgm:prSet custT="1"/>
      <dgm:spPr/>
      <dgm:t>
        <a:bodyPr/>
        <a:lstStyle/>
        <a:p>
          <a:pPr rtl="0"/>
          <a:r>
            <a:rPr lang="pl-PL" sz="1200" dirty="0" smtClean="0">
              <a:ln>
                <a:solidFill>
                  <a:schemeClr val="tx2">
                    <a:lumMod val="75000"/>
                  </a:schemeClr>
                </a:solidFill>
              </a:ln>
            </a:rPr>
            <a:t>Ocena stopnia osiągnięcia celu głównego oraz celów szczegółowych Programu RPO WM 2007-2013.</a:t>
          </a:r>
          <a:endParaRPr lang="pl-PL" sz="1200" dirty="0">
            <a:ln>
              <a:solidFill>
                <a:schemeClr val="tx2">
                  <a:lumMod val="75000"/>
                </a:schemeClr>
              </a:solidFill>
            </a:ln>
          </a:endParaRPr>
        </a:p>
      </dgm:t>
    </dgm:pt>
    <dgm:pt modelId="{CA0CFE7B-346C-4450-8D6D-E08C1D57A072}" type="parTrans" cxnId="{1A8C0DC7-C0E0-4FF4-8E12-8E4EFB30BEFF}">
      <dgm:prSet/>
      <dgm:spPr/>
      <dgm:t>
        <a:bodyPr/>
        <a:lstStyle/>
        <a:p>
          <a:endParaRPr lang="pl-PL" sz="1800"/>
        </a:p>
      </dgm:t>
    </dgm:pt>
    <dgm:pt modelId="{E41ABF82-CD10-47EF-BC13-73333C18DE9D}" type="sibTrans" cxnId="{1A8C0DC7-C0E0-4FF4-8E12-8E4EFB30BEFF}">
      <dgm:prSet/>
      <dgm:spPr/>
      <dgm:t>
        <a:bodyPr/>
        <a:lstStyle/>
        <a:p>
          <a:endParaRPr lang="pl-PL" sz="1800"/>
        </a:p>
      </dgm:t>
    </dgm:pt>
    <dgm:pt modelId="{FEC0B9DE-0CCA-443F-9EDE-7F5E2B654A67}">
      <dgm:prSet custT="1"/>
      <dgm:spPr/>
      <dgm:t>
        <a:bodyPr/>
        <a:lstStyle/>
        <a:p>
          <a:pPr rtl="0"/>
          <a:r>
            <a:rPr lang="pl-PL" sz="1200" smtClean="0">
              <a:ln>
                <a:solidFill>
                  <a:schemeClr val="tx2">
                    <a:lumMod val="75000"/>
                  </a:schemeClr>
                </a:solidFill>
              </a:ln>
            </a:rPr>
            <a:t>Ocena stopnia realizacji celów poszczególnych Osi priorytetowych.</a:t>
          </a:r>
          <a:endParaRPr lang="pl-PL" sz="1200">
            <a:ln>
              <a:solidFill>
                <a:schemeClr val="tx2">
                  <a:lumMod val="75000"/>
                </a:schemeClr>
              </a:solidFill>
            </a:ln>
          </a:endParaRPr>
        </a:p>
      </dgm:t>
    </dgm:pt>
    <dgm:pt modelId="{89E8CAAB-0E46-490C-95B9-841A23192679}" type="parTrans" cxnId="{2EFB7EDA-CF6B-4BDF-A6A7-9608E1136F34}">
      <dgm:prSet/>
      <dgm:spPr/>
      <dgm:t>
        <a:bodyPr/>
        <a:lstStyle/>
        <a:p>
          <a:endParaRPr lang="pl-PL" sz="1800"/>
        </a:p>
      </dgm:t>
    </dgm:pt>
    <dgm:pt modelId="{008C6CD5-8CFD-42E1-BE53-8136B1A505EF}" type="sibTrans" cxnId="{2EFB7EDA-CF6B-4BDF-A6A7-9608E1136F34}">
      <dgm:prSet/>
      <dgm:spPr/>
      <dgm:t>
        <a:bodyPr/>
        <a:lstStyle/>
        <a:p>
          <a:endParaRPr lang="pl-PL" sz="1800"/>
        </a:p>
      </dgm:t>
    </dgm:pt>
    <dgm:pt modelId="{57AA4DC5-1B8F-4957-B288-17EC573EB33E}">
      <dgm:prSet custT="1"/>
      <dgm:spPr/>
      <dgm:t>
        <a:bodyPr/>
        <a:lstStyle/>
        <a:p>
          <a:pPr rtl="0"/>
          <a:r>
            <a:rPr lang="pl-PL" sz="1200" smtClean="0">
              <a:ln>
                <a:solidFill>
                  <a:schemeClr val="tx2">
                    <a:lumMod val="75000"/>
                  </a:schemeClr>
                </a:solidFill>
              </a:ln>
            </a:rPr>
            <a:t>Ocena realizacji RPO WM 2007-2013 pod kątem efektywności wydatkowania środków.</a:t>
          </a:r>
          <a:endParaRPr lang="pl-PL" sz="1200">
            <a:ln>
              <a:solidFill>
                <a:schemeClr val="tx2">
                  <a:lumMod val="75000"/>
                </a:schemeClr>
              </a:solidFill>
            </a:ln>
          </a:endParaRPr>
        </a:p>
      </dgm:t>
    </dgm:pt>
    <dgm:pt modelId="{9B4DF48E-1174-4A6F-8BFF-1C3F57318586}" type="parTrans" cxnId="{27F32FDF-4CBB-47BC-9442-FEF7DF42F460}">
      <dgm:prSet/>
      <dgm:spPr/>
      <dgm:t>
        <a:bodyPr/>
        <a:lstStyle/>
        <a:p>
          <a:endParaRPr lang="pl-PL" sz="1800"/>
        </a:p>
      </dgm:t>
    </dgm:pt>
    <dgm:pt modelId="{9BB690C6-E69D-424F-973D-80286BEF4696}" type="sibTrans" cxnId="{27F32FDF-4CBB-47BC-9442-FEF7DF42F460}">
      <dgm:prSet/>
      <dgm:spPr/>
      <dgm:t>
        <a:bodyPr/>
        <a:lstStyle/>
        <a:p>
          <a:endParaRPr lang="pl-PL" sz="1800"/>
        </a:p>
      </dgm:t>
    </dgm:pt>
    <dgm:pt modelId="{47899609-E6B3-4FDC-B557-50F90E0680A4}">
      <dgm:prSet custT="1"/>
      <dgm:spPr/>
      <dgm:t>
        <a:bodyPr/>
        <a:lstStyle/>
        <a:p>
          <a:pPr rtl="0"/>
          <a:r>
            <a:rPr lang="pl-PL" sz="1200" smtClean="0">
              <a:ln>
                <a:solidFill>
                  <a:schemeClr val="tx2">
                    <a:lumMod val="75000"/>
                  </a:schemeClr>
                </a:solidFill>
              </a:ln>
            </a:rPr>
            <a:t>Określenie stopnia użyteczności efektów osiągniętych dzięki wsparciu w ramach RPO WM na lata 2007-2013.</a:t>
          </a:r>
          <a:endParaRPr lang="pl-PL" sz="1200">
            <a:ln>
              <a:solidFill>
                <a:schemeClr val="tx2">
                  <a:lumMod val="75000"/>
                </a:schemeClr>
              </a:solidFill>
            </a:ln>
          </a:endParaRPr>
        </a:p>
      </dgm:t>
    </dgm:pt>
    <dgm:pt modelId="{B9D96602-2706-4A04-B505-27888A2B32E6}" type="parTrans" cxnId="{3603783B-D013-4765-B9A4-E3C1FB7E7645}">
      <dgm:prSet/>
      <dgm:spPr/>
      <dgm:t>
        <a:bodyPr/>
        <a:lstStyle/>
        <a:p>
          <a:endParaRPr lang="pl-PL" sz="1800"/>
        </a:p>
      </dgm:t>
    </dgm:pt>
    <dgm:pt modelId="{42FBB53F-7B63-4C56-AC73-0F21879AFF4B}" type="sibTrans" cxnId="{3603783B-D013-4765-B9A4-E3C1FB7E7645}">
      <dgm:prSet/>
      <dgm:spPr/>
      <dgm:t>
        <a:bodyPr/>
        <a:lstStyle/>
        <a:p>
          <a:endParaRPr lang="pl-PL" sz="1800"/>
        </a:p>
      </dgm:t>
    </dgm:pt>
    <dgm:pt modelId="{19F54BCD-2D10-4A8F-A579-F465EAE86AA7}">
      <dgm:prSet custT="1"/>
      <dgm:spPr/>
      <dgm:t>
        <a:bodyPr/>
        <a:lstStyle/>
        <a:p>
          <a:pPr rtl="0"/>
          <a:r>
            <a:rPr lang="pl-PL" sz="1200" smtClean="0">
              <a:ln>
                <a:solidFill>
                  <a:schemeClr val="tx2">
                    <a:lumMod val="75000"/>
                  </a:schemeClr>
                </a:solidFill>
              </a:ln>
            </a:rPr>
            <a:t>Określenie stopnia trwałości efektów osiągniętych dzięki wsparciu w ramach RPO WM na lata 2007-2013.</a:t>
          </a:r>
          <a:endParaRPr lang="pl-PL" sz="1200">
            <a:ln>
              <a:solidFill>
                <a:schemeClr val="tx2">
                  <a:lumMod val="75000"/>
                </a:schemeClr>
              </a:solidFill>
            </a:ln>
          </a:endParaRPr>
        </a:p>
      </dgm:t>
    </dgm:pt>
    <dgm:pt modelId="{AEC884A7-C187-4B48-820A-3CC50DC7BDB9}" type="parTrans" cxnId="{E6F1BA2A-20BA-4D8A-86B6-285250F212AE}">
      <dgm:prSet/>
      <dgm:spPr/>
      <dgm:t>
        <a:bodyPr/>
        <a:lstStyle/>
        <a:p>
          <a:endParaRPr lang="pl-PL" sz="1800"/>
        </a:p>
      </dgm:t>
    </dgm:pt>
    <dgm:pt modelId="{C7D7C6FC-C468-4692-AF05-EEB9BE7879FD}" type="sibTrans" cxnId="{E6F1BA2A-20BA-4D8A-86B6-285250F212AE}">
      <dgm:prSet/>
      <dgm:spPr/>
      <dgm:t>
        <a:bodyPr/>
        <a:lstStyle/>
        <a:p>
          <a:endParaRPr lang="pl-PL" sz="1800"/>
        </a:p>
      </dgm:t>
    </dgm:pt>
    <dgm:pt modelId="{093C69DF-DCFD-4241-873A-7619FB36931D}">
      <dgm:prSet custT="1"/>
      <dgm:spPr/>
      <dgm:t>
        <a:bodyPr/>
        <a:lstStyle/>
        <a:p>
          <a:pPr rtl="0"/>
          <a:r>
            <a:rPr lang="pl-PL" sz="1200" smtClean="0">
              <a:ln>
                <a:solidFill>
                  <a:schemeClr val="tx2">
                    <a:lumMod val="75000"/>
                  </a:schemeClr>
                </a:solidFill>
              </a:ln>
            </a:rPr>
            <a:t>Ocena systemu realizacji Programu RPO WM 2007-2013.</a:t>
          </a:r>
          <a:endParaRPr lang="pl-PL" sz="1200">
            <a:ln>
              <a:solidFill>
                <a:schemeClr val="tx2">
                  <a:lumMod val="75000"/>
                </a:schemeClr>
              </a:solidFill>
            </a:ln>
          </a:endParaRPr>
        </a:p>
      </dgm:t>
    </dgm:pt>
    <dgm:pt modelId="{DBC9F433-0243-4CF8-9790-893CDB963687}" type="parTrans" cxnId="{832A09AB-386D-4482-B6BA-DD4DFBB4195F}">
      <dgm:prSet/>
      <dgm:spPr/>
      <dgm:t>
        <a:bodyPr/>
        <a:lstStyle/>
        <a:p>
          <a:endParaRPr lang="pl-PL" sz="1800"/>
        </a:p>
      </dgm:t>
    </dgm:pt>
    <dgm:pt modelId="{92F91689-4B83-46BF-9A97-F54B985B69FE}" type="sibTrans" cxnId="{832A09AB-386D-4482-B6BA-DD4DFBB4195F}">
      <dgm:prSet/>
      <dgm:spPr/>
      <dgm:t>
        <a:bodyPr/>
        <a:lstStyle/>
        <a:p>
          <a:endParaRPr lang="pl-PL" sz="1800"/>
        </a:p>
      </dgm:t>
    </dgm:pt>
    <dgm:pt modelId="{73D32A7E-4B7C-4465-9180-BD0A31450232}">
      <dgm:prSet custT="1"/>
      <dgm:spPr/>
      <dgm:t>
        <a:bodyPr/>
        <a:lstStyle/>
        <a:p>
          <a:pPr rtl="0"/>
          <a:r>
            <a:rPr lang="pl-PL" sz="1200" dirty="0" smtClean="0">
              <a:ln>
                <a:solidFill>
                  <a:schemeClr val="tx2">
                    <a:lumMod val="75000"/>
                  </a:schemeClr>
                </a:solidFill>
              </a:ln>
            </a:rPr>
            <a:t>Ocena stopnia realizacji założeń strategii Europa 2020</a:t>
          </a:r>
          <a:endParaRPr lang="pl-PL" sz="1200" dirty="0">
            <a:ln>
              <a:solidFill>
                <a:schemeClr val="tx2">
                  <a:lumMod val="75000"/>
                </a:schemeClr>
              </a:solidFill>
            </a:ln>
          </a:endParaRPr>
        </a:p>
      </dgm:t>
    </dgm:pt>
    <dgm:pt modelId="{E2A95C4B-9AA3-491B-BEC7-475082CF6A73}" type="parTrans" cxnId="{B653755A-92E8-475A-860E-F29904E78226}">
      <dgm:prSet/>
      <dgm:spPr/>
      <dgm:t>
        <a:bodyPr/>
        <a:lstStyle/>
        <a:p>
          <a:endParaRPr lang="pl-PL" sz="1800"/>
        </a:p>
      </dgm:t>
    </dgm:pt>
    <dgm:pt modelId="{8559470F-691D-474A-BD4D-2C8BC86B3B24}" type="sibTrans" cxnId="{B653755A-92E8-475A-860E-F29904E78226}">
      <dgm:prSet/>
      <dgm:spPr/>
      <dgm:t>
        <a:bodyPr/>
        <a:lstStyle/>
        <a:p>
          <a:endParaRPr lang="pl-PL" sz="1800"/>
        </a:p>
      </dgm:t>
    </dgm:pt>
    <dgm:pt modelId="{FD48CC2F-9070-4D9D-8B2E-967CD090DFDF}">
      <dgm:prSet/>
      <dgm:spPr/>
      <dgm:t>
        <a:bodyPr/>
        <a:lstStyle/>
        <a:p>
          <a:endParaRPr lang="pl-PL"/>
        </a:p>
      </dgm:t>
    </dgm:pt>
    <dgm:pt modelId="{3C95C2DA-5377-4E1E-9473-DA111B139677}" type="parTrans" cxnId="{062220B1-390D-4AA0-8F12-575972D4BC22}">
      <dgm:prSet/>
      <dgm:spPr/>
      <dgm:t>
        <a:bodyPr/>
        <a:lstStyle/>
        <a:p>
          <a:endParaRPr lang="pl-PL" sz="1800"/>
        </a:p>
      </dgm:t>
    </dgm:pt>
    <dgm:pt modelId="{08B6E142-0B84-4492-9E36-A0D972963DC9}" type="sibTrans" cxnId="{062220B1-390D-4AA0-8F12-575972D4BC22}">
      <dgm:prSet/>
      <dgm:spPr/>
      <dgm:t>
        <a:bodyPr/>
        <a:lstStyle/>
        <a:p>
          <a:endParaRPr lang="pl-PL" sz="1800"/>
        </a:p>
      </dgm:t>
    </dgm:pt>
    <dgm:pt modelId="{3D374DC5-8608-42E7-8F96-6614AE8874F2}" type="pres">
      <dgm:prSet presAssocID="{B0E9E7D5-93A1-40C4-AB52-E9CC038158C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5A3292E-9F07-44E0-9D20-B1ACA67BF85F}" type="pres">
      <dgm:prSet presAssocID="{26E6CC05-9B08-4F99-A601-00C129C1F08C}" presName="circ1" presStyleLbl="vennNode1" presStyleIdx="0" presStyleCnt="7"/>
      <dgm:spPr>
        <a:solidFill>
          <a:srgbClr val="FFC000">
            <a:alpha val="50000"/>
          </a:srgbClr>
        </a:solidFill>
      </dgm:spPr>
      <dgm:t>
        <a:bodyPr/>
        <a:lstStyle/>
        <a:p>
          <a:endParaRPr lang="pl-PL"/>
        </a:p>
      </dgm:t>
    </dgm:pt>
    <dgm:pt modelId="{519C8FF0-B855-4887-8D84-7056E51BFB7B}" type="pres">
      <dgm:prSet presAssocID="{26E6CC05-9B08-4F99-A601-00C129C1F08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7E6F514-A4FF-4261-9157-16F1919635F3}" type="pres">
      <dgm:prSet presAssocID="{FEC0B9DE-0CCA-443F-9EDE-7F5E2B654A67}" presName="circ2" presStyleLbl="vennNode1" presStyleIdx="1" presStyleCnt="7"/>
      <dgm:spPr>
        <a:solidFill>
          <a:srgbClr val="FFC000">
            <a:alpha val="50000"/>
          </a:srgbClr>
        </a:solidFill>
      </dgm:spPr>
      <dgm:t>
        <a:bodyPr/>
        <a:lstStyle/>
        <a:p>
          <a:endParaRPr lang="pl-PL"/>
        </a:p>
      </dgm:t>
    </dgm:pt>
    <dgm:pt modelId="{EB7C7555-B593-4938-A563-38AB76F82283}" type="pres">
      <dgm:prSet presAssocID="{FEC0B9DE-0CCA-443F-9EDE-7F5E2B654A6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1A675B7-387D-460B-A665-E6400FBFED5A}" type="pres">
      <dgm:prSet presAssocID="{57AA4DC5-1B8F-4957-B288-17EC573EB33E}" presName="circ3" presStyleLbl="vennNode1" presStyleIdx="2" presStyleCnt="7"/>
      <dgm:spPr>
        <a:solidFill>
          <a:srgbClr val="FFC000">
            <a:alpha val="50000"/>
          </a:srgbClr>
        </a:solidFill>
      </dgm:spPr>
      <dgm:t>
        <a:bodyPr/>
        <a:lstStyle/>
        <a:p>
          <a:endParaRPr lang="pl-PL"/>
        </a:p>
      </dgm:t>
    </dgm:pt>
    <dgm:pt modelId="{5EBC8C86-456D-4365-B75A-38735AE41F72}" type="pres">
      <dgm:prSet presAssocID="{57AA4DC5-1B8F-4957-B288-17EC573EB33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D83F2BD-F1AE-43A3-AD35-F7411347E1BF}" type="pres">
      <dgm:prSet presAssocID="{47899609-E6B3-4FDC-B557-50F90E0680A4}" presName="circ4" presStyleLbl="vennNode1" presStyleIdx="3" presStyleCnt="7"/>
      <dgm:spPr>
        <a:solidFill>
          <a:srgbClr val="FFC000">
            <a:alpha val="50000"/>
          </a:srgbClr>
        </a:solidFill>
      </dgm:spPr>
      <dgm:t>
        <a:bodyPr/>
        <a:lstStyle/>
        <a:p>
          <a:endParaRPr lang="pl-PL"/>
        </a:p>
      </dgm:t>
    </dgm:pt>
    <dgm:pt modelId="{CE420038-E833-4709-9C4C-4D6C6BBC2A8B}" type="pres">
      <dgm:prSet presAssocID="{47899609-E6B3-4FDC-B557-50F90E0680A4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BE6D074-5F5A-46AA-9159-D7F1C5F2F8D4}" type="pres">
      <dgm:prSet presAssocID="{19F54BCD-2D10-4A8F-A579-F465EAE86AA7}" presName="circ5" presStyleLbl="vennNode1" presStyleIdx="4" presStyleCnt="7"/>
      <dgm:spPr>
        <a:solidFill>
          <a:srgbClr val="FFC000">
            <a:alpha val="50000"/>
          </a:srgbClr>
        </a:solidFill>
      </dgm:spPr>
      <dgm:t>
        <a:bodyPr/>
        <a:lstStyle/>
        <a:p>
          <a:endParaRPr lang="pl-PL"/>
        </a:p>
      </dgm:t>
    </dgm:pt>
    <dgm:pt modelId="{99B12B51-BFDA-41DC-B40E-6DA2E5E096D9}" type="pres">
      <dgm:prSet presAssocID="{19F54BCD-2D10-4A8F-A579-F465EAE86AA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54D3EC-DED7-4F74-8562-D18FBD00828D}" type="pres">
      <dgm:prSet presAssocID="{093C69DF-DCFD-4241-873A-7619FB36931D}" presName="circ6" presStyleLbl="vennNode1" presStyleIdx="5" presStyleCnt="7"/>
      <dgm:spPr>
        <a:solidFill>
          <a:srgbClr val="FFC000">
            <a:alpha val="50000"/>
          </a:srgbClr>
        </a:solidFill>
      </dgm:spPr>
      <dgm:t>
        <a:bodyPr/>
        <a:lstStyle/>
        <a:p>
          <a:endParaRPr lang="pl-PL"/>
        </a:p>
      </dgm:t>
    </dgm:pt>
    <dgm:pt modelId="{1D0F2EF5-E580-483A-99D0-741CE333DC15}" type="pres">
      <dgm:prSet presAssocID="{093C69DF-DCFD-4241-873A-7619FB36931D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B0DDB30-DAED-4CD5-9BA1-604E3A139F89}" type="pres">
      <dgm:prSet presAssocID="{73D32A7E-4B7C-4465-9180-BD0A31450232}" presName="circ7" presStyleLbl="vennNode1" presStyleIdx="6" presStyleCnt="7"/>
      <dgm:spPr>
        <a:solidFill>
          <a:srgbClr val="FFC000">
            <a:alpha val="50000"/>
          </a:srgbClr>
        </a:solidFill>
      </dgm:spPr>
      <dgm:t>
        <a:bodyPr/>
        <a:lstStyle/>
        <a:p>
          <a:endParaRPr lang="pl-PL"/>
        </a:p>
      </dgm:t>
    </dgm:pt>
    <dgm:pt modelId="{1591F37D-5E4C-4EE4-A4A4-A45B96F788E0}" type="pres">
      <dgm:prSet presAssocID="{73D32A7E-4B7C-4465-9180-BD0A31450232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EFB7EDA-CF6B-4BDF-A6A7-9608E1136F34}" srcId="{B0E9E7D5-93A1-40C4-AB52-E9CC038158CF}" destId="{FEC0B9DE-0CCA-443F-9EDE-7F5E2B654A67}" srcOrd="1" destOrd="0" parTransId="{89E8CAAB-0E46-490C-95B9-841A23192679}" sibTransId="{008C6CD5-8CFD-42E1-BE53-8136B1A505EF}"/>
    <dgm:cxn modelId="{3603783B-D013-4765-B9A4-E3C1FB7E7645}" srcId="{B0E9E7D5-93A1-40C4-AB52-E9CC038158CF}" destId="{47899609-E6B3-4FDC-B557-50F90E0680A4}" srcOrd="3" destOrd="0" parTransId="{B9D96602-2706-4A04-B505-27888A2B32E6}" sibTransId="{42FBB53F-7B63-4C56-AC73-0F21879AFF4B}"/>
    <dgm:cxn modelId="{832A09AB-386D-4482-B6BA-DD4DFBB4195F}" srcId="{B0E9E7D5-93A1-40C4-AB52-E9CC038158CF}" destId="{093C69DF-DCFD-4241-873A-7619FB36931D}" srcOrd="5" destOrd="0" parTransId="{DBC9F433-0243-4CF8-9790-893CDB963687}" sibTransId="{92F91689-4B83-46BF-9A97-F54B985B69FE}"/>
    <dgm:cxn modelId="{1A8C0DC7-C0E0-4FF4-8E12-8E4EFB30BEFF}" srcId="{B0E9E7D5-93A1-40C4-AB52-E9CC038158CF}" destId="{26E6CC05-9B08-4F99-A601-00C129C1F08C}" srcOrd="0" destOrd="0" parTransId="{CA0CFE7B-346C-4450-8D6D-E08C1D57A072}" sibTransId="{E41ABF82-CD10-47EF-BC13-73333C18DE9D}"/>
    <dgm:cxn modelId="{97105E8A-E179-4CED-B9D4-D0E8174595C9}" type="presOf" srcId="{47899609-E6B3-4FDC-B557-50F90E0680A4}" destId="{CE420038-E833-4709-9C4C-4D6C6BBC2A8B}" srcOrd="0" destOrd="0" presId="urn:microsoft.com/office/officeart/2005/8/layout/venn1"/>
    <dgm:cxn modelId="{EAAA19B5-CF12-4620-84E6-DB599E90E2C8}" type="presOf" srcId="{26E6CC05-9B08-4F99-A601-00C129C1F08C}" destId="{519C8FF0-B855-4887-8D84-7056E51BFB7B}" srcOrd="0" destOrd="0" presId="urn:microsoft.com/office/officeart/2005/8/layout/venn1"/>
    <dgm:cxn modelId="{27F32FDF-4CBB-47BC-9442-FEF7DF42F460}" srcId="{B0E9E7D5-93A1-40C4-AB52-E9CC038158CF}" destId="{57AA4DC5-1B8F-4957-B288-17EC573EB33E}" srcOrd="2" destOrd="0" parTransId="{9B4DF48E-1174-4A6F-8BFF-1C3F57318586}" sibTransId="{9BB690C6-E69D-424F-973D-80286BEF4696}"/>
    <dgm:cxn modelId="{90015A62-5C7E-4909-B699-FACA33CD8B8B}" type="presOf" srcId="{B0E9E7D5-93A1-40C4-AB52-E9CC038158CF}" destId="{3D374DC5-8608-42E7-8F96-6614AE8874F2}" srcOrd="0" destOrd="0" presId="urn:microsoft.com/office/officeart/2005/8/layout/venn1"/>
    <dgm:cxn modelId="{B653755A-92E8-475A-860E-F29904E78226}" srcId="{B0E9E7D5-93A1-40C4-AB52-E9CC038158CF}" destId="{73D32A7E-4B7C-4465-9180-BD0A31450232}" srcOrd="6" destOrd="0" parTransId="{E2A95C4B-9AA3-491B-BEC7-475082CF6A73}" sibTransId="{8559470F-691D-474A-BD4D-2C8BC86B3B24}"/>
    <dgm:cxn modelId="{22A8C919-5EA2-471F-BB74-4211417145CC}" type="presOf" srcId="{19F54BCD-2D10-4A8F-A579-F465EAE86AA7}" destId="{99B12B51-BFDA-41DC-B40E-6DA2E5E096D9}" srcOrd="0" destOrd="0" presId="urn:microsoft.com/office/officeart/2005/8/layout/venn1"/>
    <dgm:cxn modelId="{062220B1-390D-4AA0-8F12-575972D4BC22}" srcId="{B0E9E7D5-93A1-40C4-AB52-E9CC038158CF}" destId="{FD48CC2F-9070-4D9D-8B2E-967CD090DFDF}" srcOrd="7" destOrd="0" parTransId="{3C95C2DA-5377-4E1E-9473-DA111B139677}" sibTransId="{08B6E142-0B84-4492-9E36-A0D972963DC9}"/>
    <dgm:cxn modelId="{21EA7A23-047F-4EF6-BF74-D43B127114B0}" type="presOf" srcId="{73D32A7E-4B7C-4465-9180-BD0A31450232}" destId="{1591F37D-5E4C-4EE4-A4A4-A45B96F788E0}" srcOrd="0" destOrd="0" presId="urn:microsoft.com/office/officeart/2005/8/layout/venn1"/>
    <dgm:cxn modelId="{5286ED9B-BF05-47AD-A7F7-ACE6C37F8CD3}" type="presOf" srcId="{FEC0B9DE-0CCA-443F-9EDE-7F5E2B654A67}" destId="{EB7C7555-B593-4938-A563-38AB76F82283}" srcOrd="0" destOrd="0" presId="urn:microsoft.com/office/officeart/2005/8/layout/venn1"/>
    <dgm:cxn modelId="{DCC486F8-DA8C-4089-B6A7-EBB752405312}" type="presOf" srcId="{57AA4DC5-1B8F-4957-B288-17EC573EB33E}" destId="{5EBC8C86-456D-4365-B75A-38735AE41F72}" srcOrd="0" destOrd="0" presId="urn:microsoft.com/office/officeart/2005/8/layout/venn1"/>
    <dgm:cxn modelId="{EBBBEE0E-0901-4112-B845-D4283202F794}" type="presOf" srcId="{093C69DF-DCFD-4241-873A-7619FB36931D}" destId="{1D0F2EF5-E580-483A-99D0-741CE333DC15}" srcOrd="0" destOrd="0" presId="urn:microsoft.com/office/officeart/2005/8/layout/venn1"/>
    <dgm:cxn modelId="{E6F1BA2A-20BA-4D8A-86B6-285250F212AE}" srcId="{B0E9E7D5-93A1-40C4-AB52-E9CC038158CF}" destId="{19F54BCD-2D10-4A8F-A579-F465EAE86AA7}" srcOrd="4" destOrd="0" parTransId="{AEC884A7-C187-4B48-820A-3CC50DC7BDB9}" sibTransId="{C7D7C6FC-C468-4692-AF05-EEB9BE7879FD}"/>
    <dgm:cxn modelId="{17E2AB13-4855-4050-B4BF-89FABDC20EEA}" type="presParOf" srcId="{3D374DC5-8608-42E7-8F96-6614AE8874F2}" destId="{35A3292E-9F07-44E0-9D20-B1ACA67BF85F}" srcOrd="0" destOrd="0" presId="urn:microsoft.com/office/officeart/2005/8/layout/venn1"/>
    <dgm:cxn modelId="{9C53CB74-E344-4FF8-ACFD-3D9C16C47CE9}" type="presParOf" srcId="{3D374DC5-8608-42E7-8F96-6614AE8874F2}" destId="{519C8FF0-B855-4887-8D84-7056E51BFB7B}" srcOrd="1" destOrd="0" presId="urn:microsoft.com/office/officeart/2005/8/layout/venn1"/>
    <dgm:cxn modelId="{805BB461-5531-4579-BA49-2D919FCDA8F4}" type="presParOf" srcId="{3D374DC5-8608-42E7-8F96-6614AE8874F2}" destId="{57E6F514-A4FF-4261-9157-16F1919635F3}" srcOrd="2" destOrd="0" presId="urn:microsoft.com/office/officeart/2005/8/layout/venn1"/>
    <dgm:cxn modelId="{10C68384-BDBD-4E90-B4A3-BB2547E3B60C}" type="presParOf" srcId="{3D374DC5-8608-42E7-8F96-6614AE8874F2}" destId="{EB7C7555-B593-4938-A563-38AB76F82283}" srcOrd="3" destOrd="0" presId="urn:microsoft.com/office/officeart/2005/8/layout/venn1"/>
    <dgm:cxn modelId="{AF6D1B68-482C-4963-BA8A-EB37C49D7C91}" type="presParOf" srcId="{3D374DC5-8608-42E7-8F96-6614AE8874F2}" destId="{51A675B7-387D-460B-A665-E6400FBFED5A}" srcOrd="4" destOrd="0" presId="urn:microsoft.com/office/officeart/2005/8/layout/venn1"/>
    <dgm:cxn modelId="{7EAC1658-D5A8-4198-9733-BE1A5EBEBBA9}" type="presParOf" srcId="{3D374DC5-8608-42E7-8F96-6614AE8874F2}" destId="{5EBC8C86-456D-4365-B75A-38735AE41F72}" srcOrd="5" destOrd="0" presId="urn:microsoft.com/office/officeart/2005/8/layout/venn1"/>
    <dgm:cxn modelId="{680B40DD-E68A-4E4A-861B-B97D9D2E0C34}" type="presParOf" srcId="{3D374DC5-8608-42E7-8F96-6614AE8874F2}" destId="{6D83F2BD-F1AE-43A3-AD35-F7411347E1BF}" srcOrd="6" destOrd="0" presId="urn:microsoft.com/office/officeart/2005/8/layout/venn1"/>
    <dgm:cxn modelId="{BB97EBD3-B883-405F-870F-A4DA2B766A2D}" type="presParOf" srcId="{3D374DC5-8608-42E7-8F96-6614AE8874F2}" destId="{CE420038-E833-4709-9C4C-4D6C6BBC2A8B}" srcOrd="7" destOrd="0" presId="urn:microsoft.com/office/officeart/2005/8/layout/venn1"/>
    <dgm:cxn modelId="{39726D0B-BF72-49D1-922E-63C933F2B6F8}" type="presParOf" srcId="{3D374DC5-8608-42E7-8F96-6614AE8874F2}" destId="{8BE6D074-5F5A-46AA-9159-D7F1C5F2F8D4}" srcOrd="8" destOrd="0" presId="urn:microsoft.com/office/officeart/2005/8/layout/venn1"/>
    <dgm:cxn modelId="{BE4063F6-C01D-489D-AFA6-2401939F8037}" type="presParOf" srcId="{3D374DC5-8608-42E7-8F96-6614AE8874F2}" destId="{99B12B51-BFDA-41DC-B40E-6DA2E5E096D9}" srcOrd="9" destOrd="0" presId="urn:microsoft.com/office/officeart/2005/8/layout/venn1"/>
    <dgm:cxn modelId="{40975818-13DC-476D-8499-6EE0DA59CA6A}" type="presParOf" srcId="{3D374DC5-8608-42E7-8F96-6614AE8874F2}" destId="{B454D3EC-DED7-4F74-8562-D18FBD00828D}" srcOrd="10" destOrd="0" presId="urn:microsoft.com/office/officeart/2005/8/layout/venn1"/>
    <dgm:cxn modelId="{E431657B-B3A3-4150-8162-ADFCCB429107}" type="presParOf" srcId="{3D374DC5-8608-42E7-8F96-6614AE8874F2}" destId="{1D0F2EF5-E580-483A-99D0-741CE333DC15}" srcOrd="11" destOrd="0" presId="urn:microsoft.com/office/officeart/2005/8/layout/venn1"/>
    <dgm:cxn modelId="{EEFF469A-A92E-43CC-AAED-4ADDA2B39DDD}" type="presParOf" srcId="{3D374DC5-8608-42E7-8F96-6614AE8874F2}" destId="{8B0DDB30-DAED-4CD5-9BA1-604E3A139F89}" srcOrd="12" destOrd="0" presId="urn:microsoft.com/office/officeart/2005/8/layout/venn1"/>
    <dgm:cxn modelId="{1400B204-A9E0-43DF-9319-0E02CE5B343C}" type="presParOf" srcId="{3D374DC5-8608-42E7-8F96-6614AE8874F2}" destId="{1591F37D-5E4C-4EE4-A4A4-A45B96F788E0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BF69DC-9C86-4B7D-9271-3374BA0B193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74721CB-4653-41E4-B7E6-522C61837CE4}">
      <dgm:prSet custT="1"/>
      <dgm:spPr>
        <a:solidFill>
          <a:srgbClr val="014CBD"/>
        </a:solidFill>
      </dgm:spPr>
      <dgm:t>
        <a:bodyPr/>
        <a:lstStyle/>
        <a:p>
          <a:pPr rtl="0"/>
          <a:r>
            <a:rPr lang="pl-PL" sz="1100" b="1" smtClean="0"/>
            <a:t>zmieniające się regulacje</a:t>
          </a:r>
          <a:endParaRPr lang="pl-PL" sz="1100" b="1"/>
        </a:p>
      </dgm:t>
    </dgm:pt>
    <dgm:pt modelId="{6D07268F-B958-47E0-AB58-DF1AEF79A073}" type="parTrans" cxnId="{C930027B-85C0-458C-BDE7-30622CCF5456}">
      <dgm:prSet/>
      <dgm:spPr/>
      <dgm:t>
        <a:bodyPr/>
        <a:lstStyle/>
        <a:p>
          <a:endParaRPr lang="pl-PL"/>
        </a:p>
      </dgm:t>
    </dgm:pt>
    <dgm:pt modelId="{393FEF69-475A-4329-93A7-C2755506BA3F}" type="sibTrans" cxnId="{C930027B-85C0-458C-BDE7-30622CCF5456}">
      <dgm:prSet/>
      <dgm:spPr/>
      <dgm:t>
        <a:bodyPr/>
        <a:lstStyle/>
        <a:p>
          <a:endParaRPr lang="pl-PL"/>
        </a:p>
      </dgm:t>
    </dgm:pt>
    <dgm:pt modelId="{B12BF457-BB8F-4BE5-AF26-AF4166ACAB92}">
      <dgm:prSet custT="1"/>
      <dgm:spPr>
        <a:solidFill>
          <a:srgbClr val="BC0237"/>
        </a:solidFill>
      </dgm:spPr>
      <dgm:t>
        <a:bodyPr/>
        <a:lstStyle/>
        <a:p>
          <a:pPr rtl="0"/>
          <a:r>
            <a:rPr lang="pl-PL" sz="1100" b="1" dirty="0" smtClean="0"/>
            <a:t>brak niezbędnych przepisów/ zbyt późne pojawianie się ustaw i rozporządzeń</a:t>
          </a:r>
          <a:endParaRPr lang="pl-PL" sz="1100" b="1" dirty="0"/>
        </a:p>
      </dgm:t>
    </dgm:pt>
    <dgm:pt modelId="{1F821A34-CD1A-440D-BC90-2F65EC8C6460}" type="parTrans" cxnId="{98D64122-962F-4896-A11D-A6774702928B}">
      <dgm:prSet/>
      <dgm:spPr/>
      <dgm:t>
        <a:bodyPr/>
        <a:lstStyle/>
        <a:p>
          <a:endParaRPr lang="pl-PL"/>
        </a:p>
      </dgm:t>
    </dgm:pt>
    <dgm:pt modelId="{70F446A7-B46A-4519-B3A7-522A88A9188F}" type="sibTrans" cxnId="{98D64122-962F-4896-A11D-A6774702928B}">
      <dgm:prSet/>
      <dgm:spPr/>
      <dgm:t>
        <a:bodyPr/>
        <a:lstStyle/>
        <a:p>
          <a:endParaRPr lang="pl-PL"/>
        </a:p>
      </dgm:t>
    </dgm:pt>
    <dgm:pt modelId="{E62AA9FC-0B7C-4839-8FAA-16475BBFCABF}">
      <dgm:prSet custT="1"/>
      <dgm:spPr>
        <a:solidFill>
          <a:srgbClr val="03DF08"/>
        </a:solidFill>
      </dgm:spPr>
      <dgm:t>
        <a:bodyPr/>
        <a:lstStyle/>
        <a:p>
          <a:pPr rtl="0"/>
          <a:r>
            <a:rPr lang="pl-PL" sz="1100" b="1" smtClean="0"/>
            <a:t>kryzys finansowy</a:t>
          </a:r>
          <a:endParaRPr lang="pl-PL" sz="1100" b="1"/>
        </a:p>
      </dgm:t>
    </dgm:pt>
    <dgm:pt modelId="{81F9F1E8-DFAB-4D2D-BA0F-7528156E422F}" type="parTrans" cxnId="{91BED629-8E19-47B9-8CB5-919F6EE46A49}">
      <dgm:prSet/>
      <dgm:spPr/>
      <dgm:t>
        <a:bodyPr/>
        <a:lstStyle/>
        <a:p>
          <a:endParaRPr lang="pl-PL"/>
        </a:p>
      </dgm:t>
    </dgm:pt>
    <dgm:pt modelId="{1D67A3D5-DD8D-40F5-BF10-631E771AA410}" type="sibTrans" cxnId="{91BED629-8E19-47B9-8CB5-919F6EE46A49}">
      <dgm:prSet/>
      <dgm:spPr/>
      <dgm:t>
        <a:bodyPr/>
        <a:lstStyle/>
        <a:p>
          <a:endParaRPr lang="pl-PL"/>
        </a:p>
      </dgm:t>
    </dgm:pt>
    <dgm:pt modelId="{74BC4008-2028-4014-B3C5-2FC9B052019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100" b="1" smtClean="0"/>
            <a:t>(dla IF) oferta komercyjnych instytucji finansowych</a:t>
          </a:r>
          <a:endParaRPr lang="pl-PL" sz="1100" b="1"/>
        </a:p>
      </dgm:t>
    </dgm:pt>
    <dgm:pt modelId="{0B76ACD3-B689-481E-91D5-3EC7D0E9D771}" type="parTrans" cxnId="{04208276-B5C4-4311-92C6-AD9254D34C5A}">
      <dgm:prSet/>
      <dgm:spPr/>
      <dgm:t>
        <a:bodyPr/>
        <a:lstStyle/>
        <a:p>
          <a:endParaRPr lang="pl-PL"/>
        </a:p>
      </dgm:t>
    </dgm:pt>
    <dgm:pt modelId="{E7E85383-126B-46E0-ADCB-7FB4C3EFCEDC}" type="sibTrans" cxnId="{04208276-B5C4-4311-92C6-AD9254D34C5A}">
      <dgm:prSet/>
      <dgm:spPr/>
      <dgm:t>
        <a:bodyPr/>
        <a:lstStyle/>
        <a:p>
          <a:endParaRPr lang="pl-PL"/>
        </a:p>
      </dgm:t>
    </dgm:pt>
    <dgm:pt modelId="{D1CFA0B7-370B-4C46-AD9B-9A1F3100CF4E}">
      <dgm:prSet custT="1"/>
      <dgm:spPr>
        <a:solidFill>
          <a:srgbClr val="F81CDE"/>
        </a:solidFill>
      </dgm:spPr>
      <dgm:t>
        <a:bodyPr/>
        <a:lstStyle/>
        <a:p>
          <a:pPr rtl="0"/>
          <a:r>
            <a:rPr lang="pl-PL" sz="1100" b="1" smtClean="0"/>
            <a:t>tzw. Janosikowe</a:t>
          </a:r>
          <a:endParaRPr lang="pl-PL" sz="1100" b="1"/>
        </a:p>
      </dgm:t>
    </dgm:pt>
    <dgm:pt modelId="{4B903D5A-D150-419C-9450-BAF729555773}" type="parTrans" cxnId="{CC5E170A-7552-4D4C-A3F6-15DBCAA7F778}">
      <dgm:prSet/>
      <dgm:spPr/>
      <dgm:t>
        <a:bodyPr/>
        <a:lstStyle/>
        <a:p>
          <a:endParaRPr lang="pl-PL"/>
        </a:p>
      </dgm:t>
    </dgm:pt>
    <dgm:pt modelId="{FC41AA76-EACA-40DE-93E4-FB112FECB642}" type="sibTrans" cxnId="{CC5E170A-7552-4D4C-A3F6-15DBCAA7F778}">
      <dgm:prSet/>
      <dgm:spPr/>
      <dgm:t>
        <a:bodyPr/>
        <a:lstStyle/>
        <a:p>
          <a:endParaRPr lang="pl-PL"/>
        </a:p>
      </dgm:t>
    </dgm:pt>
    <dgm:pt modelId="{B85EDB3D-4F1A-4224-A909-0A27F9481B3B}">
      <dgm:prSet custT="1"/>
      <dgm:spPr>
        <a:solidFill>
          <a:srgbClr val="0FD7BF"/>
        </a:solidFill>
      </dgm:spPr>
      <dgm:t>
        <a:bodyPr/>
        <a:lstStyle/>
        <a:p>
          <a:pPr rtl="0"/>
          <a:r>
            <a:rPr lang="pl-PL" sz="1100" b="1" smtClean="0"/>
            <a:t>inne programy operacyjne</a:t>
          </a:r>
          <a:endParaRPr lang="pl-PL" sz="1100" b="1"/>
        </a:p>
      </dgm:t>
    </dgm:pt>
    <dgm:pt modelId="{4C5697F7-8A8E-4E0D-A862-4B6AF1AF1A88}" type="parTrans" cxnId="{327752E7-E276-49B5-B048-C9DD240BDA42}">
      <dgm:prSet/>
      <dgm:spPr/>
      <dgm:t>
        <a:bodyPr/>
        <a:lstStyle/>
        <a:p>
          <a:endParaRPr lang="pl-PL"/>
        </a:p>
      </dgm:t>
    </dgm:pt>
    <dgm:pt modelId="{0B4F6453-3D95-45E5-9AE8-2E2DD0AF41E7}" type="sibTrans" cxnId="{327752E7-E276-49B5-B048-C9DD240BDA42}">
      <dgm:prSet/>
      <dgm:spPr/>
      <dgm:t>
        <a:bodyPr/>
        <a:lstStyle/>
        <a:p>
          <a:endParaRPr lang="pl-PL"/>
        </a:p>
      </dgm:t>
    </dgm:pt>
    <dgm:pt modelId="{0C2D0764-5EBA-47EF-B5AC-20932F31252B}" type="pres">
      <dgm:prSet presAssocID="{60BF69DC-9C86-4B7D-9271-3374BA0B193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F12AC0D-032A-4EE2-839B-7CB87F1575F4}" type="pres">
      <dgm:prSet presAssocID="{F74721CB-4653-41E4-B7E6-522C61837CE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07ECA87-3CA5-4F51-A3AF-11D570357C26}" type="pres">
      <dgm:prSet presAssocID="{393FEF69-475A-4329-93A7-C2755506BA3F}" presName="sibTrans" presStyleLbl="sibTrans2D1" presStyleIdx="0" presStyleCnt="6"/>
      <dgm:spPr/>
      <dgm:t>
        <a:bodyPr/>
        <a:lstStyle/>
        <a:p>
          <a:endParaRPr lang="pl-PL"/>
        </a:p>
      </dgm:t>
    </dgm:pt>
    <dgm:pt modelId="{03F99AB0-D33C-4222-92E8-7A17475D8E1F}" type="pres">
      <dgm:prSet presAssocID="{393FEF69-475A-4329-93A7-C2755506BA3F}" presName="connectorText" presStyleLbl="sibTrans2D1" presStyleIdx="0" presStyleCnt="6"/>
      <dgm:spPr/>
      <dgm:t>
        <a:bodyPr/>
        <a:lstStyle/>
        <a:p>
          <a:endParaRPr lang="pl-PL"/>
        </a:p>
      </dgm:t>
    </dgm:pt>
    <dgm:pt modelId="{C7990E0E-959E-41EF-A046-64597157970A}" type="pres">
      <dgm:prSet presAssocID="{B12BF457-BB8F-4BE5-AF26-AF4166ACAB9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7EA0F6A-41A3-4992-B246-311B6A161B3C}" type="pres">
      <dgm:prSet presAssocID="{70F446A7-B46A-4519-B3A7-522A88A9188F}" presName="sibTrans" presStyleLbl="sibTrans2D1" presStyleIdx="1" presStyleCnt="6"/>
      <dgm:spPr/>
      <dgm:t>
        <a:bodyPr/>
        <a:lstStyle/>
        <a:p>
          <a:endParaRPr lang="pl-PL"/>
        </a:p>
      </dgm:t>
    </dgm:pt>
    <dgm:pt modelId="{1AD5CEC1-96A3-44BD-B7F6-D89836CC9C97}" type="pres">
      <dgm:prSet presAssocID="{70F446A7-B46A-4519-B3A7-522A88A9188F}" presName="connectorText" presStyleLbl="sibTrans2D1" presStyleIdx="1" presStyleCnt="6"/>
      <dgm:spPr/>
      <dgm:t>
        <a:bodyPr/>
        <a:lstStyle/>
        <a:p>
          <a:endParaRPr lang="pl-PL"/>
        </a:p>
      </dgm:t>
    </dgm:pt>
    <dgm:pt modelId="{39A2B400-2DFC-42B9-85DE-CA046970456F}" type="pres">
      <dgm:prSet presAssocID="{E62AA9FC-0B7C-4839-8FAA-16475BBFCAB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F8417EB-DEF9-4D18-A6A6-06379CD02F0F}" type="pres">
      <dgm:prSet presAssocID="{1D67A3D5-DD8D-40F5-BF10-631E771AA410}" presName="sibTrans" presStyleLbl="sibTrans2D1" presStyleIdx="2" presStyleCnt="6"/>
      <dgm:spPr/>
      <dgm:t>
        <a:bodyPr/>
        <a:lstStyle/>
        <a:p>
          <a:endParaRPr lang="pl-PL"/>
        </a:p>
      </dgm:t>
    </dgm:pt>
    <dgm:pt modelId="{6EEBC803-EAF0-42B5-BE81-EE67A9F9D227}" type="pres">
      <dgm:prSet presAssocID="{1D67A3D5-DD8D-40F5-BF10-631E771AA410}" presName="connectorText" presStyleLbl="sibTrans2D1" presStyleIdx="2" presStyleCnt="6"/>
      <dgm:spPr/>
      <dgm:t>
        <a:bodyPr/>
        <a:lstStyle/>
        <a:p>
          <a:endParaRPr lang="pl-PL"/>
        </a:p>
      </dgm:t>
    </dgm:pt>
    <dgm:pt modelId="{EC8AA038-601D-4272-B79A-75D78606EEB5}" type="pres">
      <dgm:prSet presAssocID="{74BC4008-2028-4014-B3C5-2FC9B052019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372442B-A11C-4239-8779-116A36FDF792}" type="pres">
      <dgm:prSet presAssocID="{E7E85383-126B-46E0-ADCB-7FB4C3EFCEDC}" presName="sibTrans" presStyleLbl="sibTrans2D1" presStyleIdx="3" presStyleCnt="6"/>
      <dgm:spPr/>
      <dgm:t>
        <a:bodyPr/>
        <a:lstStyle/>
        <a:p>
          <a:endParaRPr lang="pl-PL"/>
        </a:p>
      </dgm:t>
    </dgm:pt>
    <dgm:pt modelId="{71822DE3-26AC-4399-951F-E63DB7A73C8D}" type="pres">
      <dgm:prSet presAssocID="{E7E85383-126B-46E0-ADCB-7FB4C3EFCEDC}" presName="connectorText" presStyleLbl="sibTrans2D1" presStyleIdx="3" presStyleCnt="6"/>
      <dgm:spPr/>
      <dgm:t>
        <a:bodyPr/>
        <a:lstStyle/>
        <a:p>
          <a:endParaRPr lang="pl-PL"/>
        </a:p>
      </dgm:t>
    </dgm:pt>
    <dgm:pt modelId="{134550B7-050B-44A4-979E-EDDE2CD829FB}" type="pres">
      <dgm:prSet presAssocID="{D1CFA0B7-370B-4C46-AD9B-9A1F3100CF4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152DA82-752B-4E57-B423-E19589A12A6E}" type="pres">
      <dgm:prSet presAssocID="{FC41AA76-EACA-40DE-93E4-FB112FECB642}" presName="sibTrans" presStyleLbl="sibTrans2D1" presStyleIdx="4" presStyleCnt="6"/>
      <dgm:spPr/>
      <dgm:t>
        <a:bodyPr/>
        <a:lstStyle/>
        <a:p>
          <a:endParaRPr lang="pl-PL"/>
        </a:p>
      </dgm:t>
    </dgm:pt>
    <dgm:pt modelId="{C97D059C-D3F5-43D1-A5F4-65A0EFA80FC6}" type="pres">
      <dgm:prSet presAssocID="{FC41AA76-EACA-40DE-93E4-FB112FECB642}" presName="connectorText" presStyleLbl="sibTrans2D1" presStyleIdx="4" presStyleCnt="6"/>
      <dgm:spPr/>
      <dgm:t>
        <a:bodyPr/>
        <a:lstStyle/>
        <a:p>
          <a:endParaRPr lang="pl-PL"/>
        </a:p>
      </dgm:t>
    </dgm:pt>
    <dgm:pt modelId="{DB0E79CF-E2A0-43A1-A5FA-4A86DA352545}" type="pres">
      <dgm:prSet presAssocID="{B85EDB3D-4F1A-4224-A909-0A27F9481B3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073D1ED-E2AF-4319-9B5E-06997C3F6AB5}" type="pres">
      <dgm:prSet presAssocID="{0B4F6453-3D95-45E5-9AE8-2E2DD0AF41E7}" presName="sibTrans" presStyleLbl="sibTrans2D1" presStyleIdx="5" presStyleCnt="6"/>
      <dgm:spPr/>
      <dgm:t>
        <a:bodyPr/>
        <a:lstStyle/>
        <a:p>
          <a:endParaRPr lang="pl-PL"/>
        </a:p>
      </dgm:t>
    </dgm:pt>
    <dgm:pt modelId="{290D1775-EE1A-49C4-8B34-F775AF6A58E2}" type="pres">
      <dgm:prSet presAssocID="{0B4F6453-3D95-45E5-9AE8-2E2DD0AF41E7}" presName="connectorText" presStyleLbl="sibTrans2D1" presStyleIdx="5" presStyleCnt="6"/>
      <dgm:spPr/>
      <dgm:t>
        <a:bodyPr/>
        <a:lstStyle/>
        <a:p>
          <a:endParaRPr lang="pl-PL"/>
        </a:p>
      </dgm:t>
    </dgm:pt>
  </dgm:ptLst>
  <dgm:cxnLst>
    <dgm:cxn modelId="{B968A3BC-B44A-4ACF-AEDC-0348F703CBA3}" type="presOf" srcId="{393FEF69-475A-4329-93A7-C2755506BA3F}" destId="{407ECA87-3CA5-4F51-A3AF-11D570357C26}" srcOrd="0" destOrd="0" presId="urn:microsoft.com/office/officeart/2005/8/layout/cycle2"/>
    <dgm:cxn modelId="{CD7BDD2D-57CA-4A22-BC05-BDD8E1EDCC76}" type="presOf" srcId="{74BC4008-2028-4014-B3C5-2FC9B0520199}" destId="{EC8AA038-601D-4272-B79A-75D78606EEB5}" srcOrd="0" destOrd="0" presId="urn:microsoft.com/office/officeart/2005/8/layout/cycle2"/>
    <dgm:cxn modelId="{41CA4CD6-4886-4181-B7B9-9A52E4D75DA4}" type="presOf" srcId="{FC41AA76-EACA-40DE-93E4-FB112FECB642}" destId="{B152DA82-752B-4E57-B423-E19589A12A6E}" srcOrd="0" destOrd="0" presId="urn:microsoft.com/office/officeart/2005/8/layout/cycle2"/>
    <dgm:cxn modelId="{3175E9B6-DD3B-45AE-B26F-50401911065F}" type="presOf" srcId="{393FEF69-475A-4329-93A7-C2755506BA3F}" destId="{03F99AB0-D33C-4222-92E8-7A17475D8E1F}" srcOrd="1" destOrd="0" presId="urn:microsoft.com/office/officeart/2005/8/layout/cycle2"/>
    <dgm:cxn modelId="{327752E7-E276-49B5-B048-C9DD240BDA42}" srcId="{60BF69DC-9C86-4B7D-9271-3374BA0B193C}" destId="{B85EDB3D-4F1A-4224-A909-0A27F9481B3B}" srcOrd="5" destOrd="0" parTransId="{4C5697F7-8A8E-4E0D-A862-4B6AF1AF1A88}" sibTransId="{0B4F6453-3D95-45E5-9AE8-2E2DD0AF41E7}"/>
    <dgm:cxn modelId="{25CAB220-49DA-4928-A161-BBD165D7C734}" type="presOf" srcId="{E62AA9FC-0B7C-4839-8FAA-16475BBFCABF}" destId="{39A2B400-2DFC-42B9-85DE-CA046970456F}" srcOrd="0" destOrd="0" presId="urn:microsoft.com/office/officeart/2005/8/layout/cycle2"/>
    <dgm:cxn modelId="{98D64122-962F-4896-A11D-A6774702928B}" srcId="{60BF69DC-9C86-4B7D-9271-3374BA0B193C}" destId="{B12BF457-BB8F-4BE5-AF26-AF4166ACAB92}" srcOrd="1" destOrd="0" parTransId="{1F821A34-CD1A-440D-BC90-2F65EC8C6460}" sibTransId="{70F446A7-B46A-4519-B3A7-522A88A9188F}"/>
    <dgm:cxn modelId="{01101229-5E2E-4C3B-A043-6A4F2D516029}" type="presOf" srcId="{1D67A3D5-DD8D-40F5-BF10-631E771AA410}" destId="{CF8417EB-DEF9-4D18-A6A6-06379CD02F0F}" srcOrd="0" destOrd="0" presId="urn:microsoft.com/office/officeart/2005/8/layout/cycle2"/>
    <dgm:cxn modelId="{B0E88E09-F784-491E-BAEF-F4B37841BCB6}" type="presOf" srcId="{D1CFA0B7-370B-4C46-AD9B-9A1F3100CF4E}" destId="{134550B7-050B-44A4-979E-EDDE2CD829FB}" srcOrd="0" destOrd="0" presId="urn:microsoft.com/office/officeart/2005/8/layout/cycle2"/>
    <dgm:cxn modelId="{117D6952-C911-49F4-9F48-0B787A85EC2A}" type="presOf" srcId="{70F446A7-B46A-4519-B3A7-522A88A9188F}" destId="{E7EA0F6A-41A3-4992-B246-311B6A161B3C}" srcOrd="0" destOrd="0" presId="urn:microsoft.com/office/officeart/2005/8/layout/cycle2"/>
    <dgm:cxn modelId="{F137FB54-0A8C-45B1-B443-0B04F23A96E2}" type="presOf" srcId="{B85EDB3D-4F1A-4224-A909-0A27F9481B3B}" destId="{DB0E79CF-E2A0-43A1-A5FA-4A86DA352545}" srcOrd="0" destOrd="0" presId="urn:microsoft.com/office/officeart/2005/8/layout/cycle2"/>
    <dgm:cxn modelId="{A0B5BDE3-A490-45B6-8494-BC046ACA08B4}" type="presOf" srcId="{60BF69DC-9C86-4B7D-9271-3374BA0B193C}" destId="{0C2D0764-5EBA-47EF-B5AC-20932F31252B}" srcOrd="0" destOrd="0" presId="urn:microsoft.com/office/officeart/2005/8/layout/cycle2"/>
    <dgm:cxn modelId="{87E2C147-31B4-4194-B6FB-FDCCEACE24BE}" type="presOf" srcId="{0B4F6453-3D95-45E5-9AE8-2E2DD0AF41E7}" destId="{290D1775-EE1A-49C4-8B34-F775AF6A58E2}" srcOrd="1" destOrd="0" presId="urn:microsoft.com/office/officeart/2005/8/layout/cycle2"/>
    <dgm:cxn modelId="{830CC429-1157-4C60-A1FE-3F9F3CF8079B}" type="presOf" srcId="{E7E85383-126B-46E0-ADCB-7FB4C3EFCEDC}" destId="{D372442B-A11C-4239-8779-116A36FDF792}" srcOrd="0" destOrd="0" presId="urn:microsoft.com/office/officeart/2005/8/layout/cycle2"/>
    <dgm:cxn modelId="{C9815A35-4E99-487D-B3CA-1A00BF4A2240}" type="presOf" srcId="{70F446A7-B46A-4519-B3A7-522A88A9188F}" destId="{1AD5CEC1-96A3-44BD-B7F6-D89836CC9C97}" srcOrd="1" destOrd="0" presId="urn:microsoft.com/office/officeart/2005/8/layout/cycle2"/>
    <dgm:cxn modelId="{91BED629-8E19-47B9-8CB5-919F6EE46A49}" srcId="{60BF69DC-9C86-4B7D-9271-3374BA0B193C}" destId="{E62AA9FC-0B7C-4839-8FAA-16475BBFCABF}" srcOrd="2" destOrd="0" parTransId="{81F9F1E8-DFAB-4D2D-BA0F-7528156E422F}" sibTransId="{1D67A3D5-DD8D-40F5-BF10-631E771AA410}"/>
    <dgm:cxn modelId="{192AA054-D186-41CF-A83A-7574FB5731FD}" type="presOf" srcId="{1D67A3D5-DD8D-40F5-BF10-631E771AA410}" destId="{6EEBC803-EAF0-42B5-BE81-EE67A9F9D227}" srcOrd="1" destOrd="0" presId="urn:microsoft.com/office/officeart/2005/8/layout/cycle2"/>
    <dgm:cxn modelId="{1EE997F6-586E-4C9D-A1D0-92F160A42345}" type="presOf" srcId="{FC41AA76-EACA-40DE-93E4-FB112FECB642}" destId="{C97D059C-D3F5-43D1-A5F4-65A0EFA80FC6}" srcOrd="1" destOrd="0" presId="urn:microsoft.com/office/officeart/2005/8/layout/cycle2"/>
    <dgm:cxn modelId="{C930027B-85C0-458C-BDE7-30622CCF5456}" srcId="{60BF69DC-9C86-4B7D-9271-3374BA0B193C}" destId="{F74721CB-4653-41E4-B7E6-522C61837CE4}" srcOrd="0" destOrd="0" parTransId="{6D07268F-B958-47E0-AB58-DF1AEF79A073}" sibTransId="{393FEF69-475A-4329-93A7-C2755506BA3F}"/>
    <dgm:cxn modelId="{9956033F-8F84-4468-A749-B40DC2B06BF3}" type="presOf" srcId="{0B4F6453-3D95-45E5-9AE8-2E2DD0AF41E7}" destId="{C073D1ED-E2AF-4319-9B5E-06997C3F6AB5}" srcOrd="0" destOrd="0" presId="urn:microsoft.com/office/officeart/2005/8/layout/cycle2"/>
    <dgm:cxn modelId="{04208276-B5C4-4311-92C6-AD9254D34C5A}" srcId="{60BF69DC-9C86-4B7D-9271-3374BA0B193C}" destId="{74BC4008-2028-4014-B3C5-2FC9B0520199}" srcOrd="3" destOrd="0" parTransId="{0B76ACD3-B689-481E-91D5-3EC7D0E9D771}" sibTransId="{E7E85383-126B-46E0-ADCB-7FB4C3EFCEDC}"/>
    <dgm:cxn modelId="{706773C3-638B-4AD7-9CA1-C75467DE8A2C}" type="presOf" srcId="{B12BF457-BB8F-4BE5-AF26-AF4166ACAB92}" destId="{C7990E0E-959E-41EF-A046-64597157970A}" srcOrd="0" destOrd="0" presId="urn:microsoft.com/office/officeart/2005/8/layout/cycle2"/>
    <dgm:cxn modelId="{CC5E170A-7552-4D4C-A3F6-15DBCAA7F778}" srcId="{60BF69DC-9C86-4B7D-9271-3374BA0B193C}" destId="{D1CFA0B7-370B-4C46-AD9B-9A1F3100CF4E}" srcOrd="4" destOrd="0" parTransId="{4B903D5A-D150-419C-9450-BAF729555773}" sibTransId="{FC41AA76-EACA-40DE-93E4-FB112FECB642}"/>
    <dgm:cxn modelId="{C6D18976-30F8-4DE8-AB28-8A535DDFE3B0}" type="presOf" srcId="{F74721CB-4653-41E4-B7E6-522C61837CE4}" destId="{5F12AC0D-032A-4EE2-839B-7CB87F1575F4}" srcOrd="0" destOrd="0" presId="urn:microsoft.com/office/officeart/2005/8/layout/cycle2"/>
    <dgm:cxn modelId="{A05BF823-7D19-415A-8321-8B1F715D847A}" type="presOf" srcId="{E7E85383-126B-46E0-ADCB-7FB4C3EFCEDC}" destId="{71822DE3-26AC-4399-951F-E63DB7A73C8D}" srcOrd="1" destOrd="0" presId="urn:microsoft.com/office/officeart/2005/8/layout/cycle2"/>
    <dgm:cxn modelId="{2F4D162D-2CDA-40CC-B4CE-BF7C1912D455}" type="presParOf" srcId="{0C2D0764-5EBA-47EF-B5AC-20932F31252B}" destId="{5F12AC0D-032A-4EE2-839B-7CB87F1575F4}" srcOrd="0" destOrd="0" presId="urn:microsoft.com/office/officeart/2005/8/layout/cycle2"/>
    <dgm:cxn modelId="{39A9F25F-8F98-429F-A1FB-4B2935282D42}" type="presParOf" srcId="{0C2D0764-5EBA-47EF-B5AC-20932F31252B}" destId="{407ECA87-3CA5-4F51-A3AF-11D570357C26}" srcOrd="1" destOrd="0" presId="urn:microsoft.com/office/officeart/2005/8/layout/cycle2"/>
    <dgm:cxn modelId="{7FDFB9B5-FD37-4242-8769-A3B5B262C081}" type="presParOf" srcId="{407ECA87-3CA5-4F51-A3AF-11D570357C26}" destId="{03F99AB0-D33C-4222-92E8-7A17475D8E1F}" srcOrd="0" destOrd="0" presId="urn:microsoft.com/office/officeart/2005/8/layout/cycle2"/>
    <dgm:cxn modelId="{2C3C8545-5D00-4AD2-9147-C440E1968596}" type="presParOf" srcId="{0C2D0764-5EBA-47EF-B5AC-20932F31252B}" destId="{C7990E0E-959E-41EF-A046-64597157970A}" srcOrd="2" destOrd="0" presId="urn:microsoft.com/office/officeart/2005/8/layout/cycle2"/>
    <dgm:cxn modelId="{6DD2290B-1C93-4A65-A9D8-111CF046AD54}" type="presParOf" srcId="{0C2D0764-5EBA-47EF-B5AC-20932F31252B}" destId="{E7EA0F6A-41A3-4992-B246-311B6A161B3C}" srcOrd="3" destOrd="0" presId="urn:microsoft.com/office/officeart/2005/8/layout/cycle2"/>
    <dgm:cxn modelId="{26C64630-87DE-4076-A6A5-887FC9A80D14}" type="presParOf" srcId="{E7EA0F6A-41A3-4992-B246-311B6A161B3C}" destId="{1AD5CEC1-96A3-44BD-B7F6-D89836CC9C97}" srcOrd="0" destOrd="0" presId="urn:microsoft.com/office/officeart/2005/8/layout/cycle2"/>
    <dgm:cxn modelId="{BCF7A463-7F91-4237-9514-92F5C7FB12FC}" type="presParOf" srcId="{0C2D0764-5EBA-47EF-B5AC-20932F31252B}" destId="{39A2B400-2DFC-42B9-85DE-CA046970456F}" srcOrd="4" destOrd="0" presId="urn:microsoft.com/office/officeart/2005/8/layout/cycle2"/>
    <dgm:cxn modelId="{DE38FBA7-926D-49E6-8976-047C7614980E}" type="presParOf" srcId="{0C2D0764-5EBA-47EF-B5AC-20932F31252B}" destId="{CF8417EB-DEF9-4D18-A6A6-06379CD02F0F}" srcOrd="5" destOrd="0" presId="urn:microsoft.com/office/officeart/2005/8/layout/cycle2"/>
    <dgm:cxn modelId="{E500B9EC-E49F-4AB6-8777-28BFE6521042}" type="presParOf" srcId="{CF8417EB-DEF9-4D18-A6A6-06379CD02F0F}" destId="{6EEBC803-EAF0-42B5-BE81-EE67A9F9D227}" srcOrd="0" destOrd="0" presId="urn:microsoft.com/office/officeart/2005/8/layout/cycle2"/>
    <dgm:cxn modelId="{B7712AD6-5533-49E4-9C15-4A6169D05221}" type="presParOf" srcId="{0C2D0764-5EBA-47EF-B5AC-20932F31252B}" destId="{EC8AA038-601D-4272-B79A-75D78606EEB5}" srcOrd="6" destOrd="0" presId="urn:microsoft.com/office/officeart/2005/8/layout/cycle2"/>
    <dgm:cxn modelId="{33A857C1-D6FD-494E-844A-302B66AA537D}" type="presParOf" srcId="{0C2D0764-5EBA-47EF-B5AC-20932F31252B}" destId="{D372442B-A11C-4239-8779-116A36FDF792}" srcOrd="7" destOrd="0" presId="urn:microsoft.com/office/officeart/2005/8/layout/cycle2"/>
    <dgm:cxn modelId="{26301821-4A47-4B86-88E8-82C45BA20683}" type="presParOf" srcId="{D372442B-A11C-4239-8779-116A36FDF792}" destId="{71822DE3-26AC-4399-951F-E63DB7A73C8D}" srcOrd="0" destOrd="0" presId="urn:microsoft.com/office/officeart/2005/8/layout/cycle2"/>
    <dgm:cxn modelId="{9A160888-403C-46A7-9830-BEF3835DA45C}" type="presParOf" srcId="{0C2D0764-5EBA-47EF-B5AC-20932F31252B}" destId="{134550B7-050B-44A4-979E-EDDE2CD829FB}" srcOrd="8" destOrd="0" presId="urn:microsoft.com/office/officeart/2005/8/layout/cycle2"/>
    <dgm:cxn modelId="{A06F3B6F-2972-4C9D-B3DF-25DBD7711C32}" type="presParOf" srcId="{0C2D0764-5EBA-47EF-B5AC-20932F31252B}" destId="{B152DA82-752B-4E57-B423-E19589A12A6E}" srcOrd="9" destOrd="0" presId="urn:microsoft.com/office/officeart/2005/8/layout/cycle2"/>
    <dgm:cxn modelId="{CC5D4601-9BA6-43FE-A298-8B218B07AA1A}" type="presParOf" srcId="{B152DA82-752B-4E57-B423-E19589A12A6E}" destId="{C97D059C-D3F5-43D1-A5F4-65A0EFA80FC6}" srcOrd="0" destOrd="0" presId="urn:microsoft.com/office/officeart/2005/8/layout/cycle2"/>
    <dgm:cxn modelId="{747919F6-4827-4586-A629-76B12F991120}" type="presParOf" srcId="{0C2D0764-5EBA-47EF-B5AC-20932F31252B}" destId="{DB0E79CF-E2A0-43A1-A5FA-4A86DA352545}" srcOrd="10" destOrd="0" presId="urn:microsoft.com/office/officeart/2005/8/layout/cycle2"/>
    <dgm:cxn modelId="{13966DB5-E16C-4328-BDBA-C5D270DB98AC}" type="presParOf" srcId="{0C2D0764-5EBA-47EF-B5AC-20932F31252B}" destId="{C073D1ED-E2AF-4319-9B5E-06997C3F6AB5}" srcOrd="11" destOrd="0" presId="urn:microsoft.com/office/officeart/2005/8/layout/cycle2"/>
    <dgm:cxn modelId="{DD7AFCF8-CB26-43D5-869A-46BEF1C2F503}" type="presParOf" srcId="{C073D1ED-E2AF-4319-9B5E-06997C3F6AB5}" destId="{290D1775-EE1A-49C4-8B34-F775AF6A58E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997982-9D82-4BEB-B4F1-7A0F8B2F4F3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F93D8D2-7A68-4BAB-8C40-D2517B01B284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pl-PL" sz="1200" b="1" dirty="0" smtClean="0"/>
            <a:t>Ponad połowa (54,6%) beneficjentów dotacji ma pewność, że efekty utrzymają się w perspektywie 5 lat od upływu wymaganego okresu trwałości, a kolejne 40% uważa, że jest to bardzo prawdopodobne. Optymizm ten spada wśród beneficjentów instrumentu JEREMIE, wśród których odsetki te wynoszą odpowiednio 32% oraz 41% oraz pozostałych instrumentów finansowych (48,5% oraz 39,4%).</a:t>
          </a:r>
          <a:endParaRPr lang="pl-PL" sz="1200" b="1" dirty="0"/>
        </a:p>
      </dgm:t>
    </dgm:pt>
    <dgm:pt modelId="{0379C83A-E17D-4D63-9FD5-8B652AF2BBCF}" type="parTrans" cxnId="{7E3D0ECE-A907-4A41-9D44-E04649E691C1}">
      <dgm:prSet/>
      <dgm:spPr/>
      <dgm:t>
        <a:bodyPr/>
        <a:lstStyle/>
        <a:p>
          <a:endParaRPr lang="pl-PL"/>
        </a:p>
      </dgm:t>
    </dgm:pt>
    <dgm:pt modelId="{F392E564-22FB-401C-82EB-531467796CD2}" type="sibTrans" cxnId="{7E3D0ECE-A907-4A41-9D44-E04649E691C1}">
      <dgm:prSet/>
      <dgm:spPr/>
      <dgm:t>
        <a:bodyPr/>
        <a:lstStyle/>
        <a:p>
          <a:endParaRPr lang="pl-PL"/>
        </a:p>
      </dgm:t>
    </dgm:pt>
    <dgm:pt modelId="{E3124EE7-347C-4407-80E8-5F58C0A6E88A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pl-PL" sz="1200" b="1" smtClean="0"/>
            <a:t>Największe ryzyko nieutrzymania trwałości występuje w przypadku projektów realizowanych w ramach I oraz II Osi Priorytetowej. Im bardziej projekt dotyczył budowy lub modernizacji ‘twardej’ infrastruktury, tym mniejsze ryzyko braku trwałości. </a:t>
          </a:r>
          <a:endParaRPr lang="pl-PL" sz="1200" b="1"/>
        </a:p>
      </dgm:t>
    </dgm:pt>
    <dgm:pt modelId="{CC2A8E32-E5B8-4C08-B36F-B222D45B0A17}" type="parTrans" cxnId="{9F47AC1C-C5EC-4348-87CE-797CE044EFF2}">
      <dgm:prSet/>
      <dgm:spPr/>
      <dgm:t>
        <a:bodyPr/>
        <a:lstStyle/>
        <a:p>
          <a:endParaRPr lang="pl-PL"/>
        </a:p>
      </dgm:t>
    </dgm:pt>
    <dgm:pt modelId="{EAEAA874-93DA-4676-84C7-42E066E279F9}" type="sibTrans" cxnId="{9F47AC1C-C5EC-4348-87CE-797CE044EFF2}">
      <dgm:prSet/>
      <dgm:spPr/>
      <dgm:t>
        <a:bodyPr/>
        <a:lstStyle/>
        <a:p>
          <a:endParaRPr lang="pl-PL"/>
        </a:p>
      </dgm:t>
    </dgm:pt>
    <dgm:pt modelId="{C542D847-9AA4-423B-B864-F88D02D87FF5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pl-PL" sz="1200" b="1" smtClean="0"/>
            <a:t>Ryzyko braku trwałości wiąże się z typem beneficjenta: największe występuje wśród przedsiębiorców, najmniejsze wśród instytucji publicznych. </a:t>
          </a:r>
          <a:endParaRPr lang="pl-PL" sz="1200" b="1"/>
        </a:p>
      </dgm:t>
    </dgm:pt>
    <dgm:pt modelId="{83DA2086-1D4E-4CB9-BC87-908D8C9F7726}" type="parTrans" cxnId="{A383895B-92C0-4A94-B017-7EA168F34211}">
      <dgm:prSet/>
      <dgm:spPr/>
      <dgm:t>
        <a:bodyPr/>
        <a:lstStyle/>
        <a:p>
          <a:endParaRPr lang="pl-PL"/>
        </a:p>
      </dgm:t>
    </dgm:pt>
    <dgm:pt modelId="{84B03147-D5BE-48C0-B0A3-57C1379011CE}" type="sibTrans" cxnId="{A383895B-92C0-4A94-B017-7EA168F34211}">
      <dgm:prSet/>
      <dgm:spPr/>
      <dgm:t>
        <a:bodyPr/>
        <a:lstStyle/>
        <a:p>
          <a:endParaRPr lang="pl-PL"/>
        </a:p>
      </dgm:t>
    </dgm:pt>
    <dgm:pt modelId="{969AD905-767D-4D25-A7DB-CBD07C9C5C77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pl-PL" sz="1200" b="1" smtClean="0"/>
            <a:t>Trwałość jest ściśle powiązana z użytecznością projektów. Ryzyko nieutrzymania efektów występuje tam, gdzie pojawia się ryzyku spadku użyteczności – przede wszystkim w projektach I Osi, lecz także w Działaniu 2.3 oraz Działaniu 6.2.</a:t>
          </a:r>
          <a:endParaRPr lang="pl-PL" sz="1200" b="1"/>
        </a:p>
      </dgm:t>
    </dgm:pt>
    <dgm:pt modelId="{9FFD46A0-993D-4163-BDE5-6DA39DABFC7B}" type="parTrans" cxnId="{8D78874B-8867-4B36-9C5A-FC341E3FB826}">
      <dgm:prSet/>
      <dgm:spPr/>
      <dgm:t>
        <a:bodyPr/>
        <a:lstStyle/>
        <a:p>
          <a:endParaRPr lang="pl-PL"/>
        </a:p>
      </dgm:t>
    </dgm:pt>
    <dgm:pt modelId="{17A868BB-D9F1-4324-94A7-E1232B1B0A46}" type="sibTrans" cxnId="{8D78874B-8867-4B36-9C5A-FC341E3FB826}">
      <dgm:prSet/>
      <dgm:spPr/>
      <dgm:t>
        <a:bodyPr/>
        <a:lstStyle/>
        <a:p>
          <a:endParaRPr lang="pl-PL"/>
        </a:p>
      </dgm:t>
    </dgm:pt>
    <dgm:pt modelId="{20484C3A-452C-4238-9C43-1E096AAFA3C8}" type="pres">
      <dgm:prSet presAssocID="{54997982-9D82-4BEB-B4F1-7A0F8B2F4F3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989EEDA-6003-4888-AE29-45C25DF6F2C6}" type="pres">
      <dgm:prSet presAssocID="{1F93D8D2-7A68-4BAB-8C40-D2517B01B284}" presName="composite" presStyleCnt="0"/>
      <dgm:spPr/>
    </dgm:pt>
    <dgm:pt modelId="{0540E63B-4BE1-469E-ABAB-8E005F01B7E1}" type="pres">
      <dgm:prSet presAssocID="{1F93D8D2-7A68-4BAB-8C40-D2517B01B284}" presName="imgShp" presStyleLbl="fgImgPlace1" presStyleIdx="0" presStyleCnt="4" custScaleX="97697" custScaleY="99755" custLinFactNeighborX="-60422" custLinFactNeighborY="-23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A5C43130-2D56-4698-AC07-4803768DE71C}" type="pres">
      <dgm:prSet presAssocID="{1F93D8D2-7A68-4BAB-8C40-D2517B01B284}" presName="txShp" presStyleLbl="node1" presStyleIdx="0" presStyleCnt="4" custScaleX="12373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A5B5228-0206-489C-A0AA-4DC99344EBC6}" type="pres">
      <dgm:prSet presAssocID="{F392E564-22FB-401C-82EB-531467796CD2}" presName="spacing" presStyleCnt="0"/>
      <dgm:spPr/>
    </dgm:pt>
    <dgm:pt modelId="{779F1BDE-60E7-4CF3-B8FE-9AE6DCED016F}" type="pres">
      <dgm:prSet presAssocID="{E3124EE7-347C-4407-80E8-5F58C0A6E88A}" presName="composite" presStyleCnt="0"/>
      <dgm:spPr/>
    </dgm:pt>
    <dgm:pt modelId="{6C9064A6-4782-4482-9A1A-411B5E047778}" type="pres">
      <dgm:prSet presAssocID="{E3124EE7-347C-4407-80E8-5F58C0A6E88A}" presName="imgShp" presStyleLbl="fgImgPlace1" presStyleIdx="1" presStyleCnt="4" custLinFactNeighborX="-58670" custLinFactNeighborY="175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A5ECDB65-59D9-4885-8ED0-ABBCD94651FD}" type="pres">
      <dgm:prSet presAssocID="{E3124EE7-347C-4407-80E8-5F58C0A6E88A}" presName="txShp" presStyleLbl="node1" presStyleIdx="1" presStyleCnt="4" custScaleX="12373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46D3FF4-73B6-4C02-BFEF-59DE4EC3AFF5}" type="pres">
      <dgm:prSet presAssocID="{EAEAA874-93DA-4676-84C7-42E066E279F9}" presName="spacing" presStyleCnt="0"/>
      <dgm:spPr/>
    </dgm:pt>
    <dgm:pt modelId="{8FA35452-4DAD-4BDC-889D-344CD5977C5B}" type="pres">
      <dgm:prSet presAssocID="{C542D847-9AA4-423B-B864-F88D02D87FF5}" presName="composite" presStyleCnt="0"/>
      <dgm:spPr/>
    </dgm:pt>
    <dgm:pt modelId="{41F3FF8D-A33B-4942-A23F-4F13983111E7}" type="pres">
      <dgm:prSet presAssocID="{C542D847-9AA4-423B-B864-F88D02D87FF5}" presName="imgShp" presStyleLbl="fgImgPlace1" presStyleIdx="2" presStyleCnt="4" custLinFactNeighborX="-59547" custLinFactNeighborY="-175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430DEB32-B14E-4789-AE33-4715CED773F1}" type="pres">
      <dgm:prSet presAssocID="{C542D847-9AA4-423B-B864-F88D02D87FF5}" presName="txShp" presStyleLbl="node1" presStyleIdx="2" presStyleCnt="4" custScaleX="12373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8F8361F-737F-491C-965D-B64A67C5849B}" type="pres">
      <dgm:prSet presAssocID="{84B03147-D5BE-48C0-B0A3-57C1379011CE}" presName="spacing" presStyleCnt="0"/>
      <dgm:spPr/>
    </dgm:pt>
    <dgm:pt modelId="{CBE9A00D-0DBA-4888-8479-404E7018DD50}" type="pres">
      <dgm:prSet presAssocID="{969AD905-767D-4D25-A7DB-CBD07C9C5C77}" presName="composite" presStyleCnt="0"/>
      <dgm:spPr/>
    </dgm:pt>
    <dgm:pt modelId="{BDA7F64F-976A-46B0-9CCE-AEB2C5CBC886}" type="pres">
      <dgm:prSet presAssocID="{969AD905-767D-4D25-A7DB-CBD07C9C5C77}" presName="imgShp" presStyleLbl="fgImgPlace1" presStyleIdx="3" presStyleCnt="4" custLinFactNeighborX="-57795" custLinFactNeighborY="11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58EF36C7-5836-4CA0-A675-350C6A611DCC}" type="pres">
      <dgm:prSet presAssocID="{969AD905-767D-4D25-A7DB-CBD07C9C5C77}" presName="txShp" presStyleLbl="node1" presStyleIdx="3" presStyleCnt="4" custScaleX="12373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0AD69C6-F9A2-4E3C-9326-B48FAE34B8F5}" type="presOf" srcId="{54997982-9D82-4BEB-B4F1-7A0F8B2F4F3D}" destId="{20484C3A-452C-4238-9C43-1E096AAFA3C8}" srcOrd="0" destOrd="0" presId="urn:microsoft.com/office/officeart/2005/8/layout/vList3"/>
    <dgm:cxn modelId="{7E3D0ECE-A907-4A41-9D44-E04649E691C1}" srcId="{54997982-9D82-4BEB-B4F1-7A0F8B2F4F3D}" destId="{1F93D8D2-7A68-4BAB-8C40-D2517B01B284}" srcOrd="0" destOrd="0" parTransId="{0379C83A-E17D-4D63-9FD5-8B652AF2BBCF}" sibTransId="{F392E564-22FB-401C-82EB-531467796CD2}"/>
    <dgm:cxn modelId="{02D9F8DB-99B7-465C-BC63-13970FCAE046}" type="presOf" srcId="{C542D847-9AA4-423B-B864-F88D02D87FF5}" destId="{430DEB32-B14E-4789-AE33-4715CED773F1}" srcOrd="0" destOrd="0" presId="urn:microsoft.com/office/officeart/2005/8/layout/vList3"/>
    <dgm:cxn modelId="{8D78874B-8867-4B36-9C5A-FC341E3FB826}" srcId="{54997982-9D82-4BEB-B4F1-7A0F8B2F4F3D}" destId="{969AD905-767D-4D25-A7DB-CBD07C9C5C77}" srcOrd="3" destOrd="0" parTransId="{9FFD46A0-993D-4163-BDE5-6DA39DABFC7B}" sibTransId="{17A868BB-D9F1-4324-94A7-E1232B1B0A46}"/>
    <dgm:cxn modelId="{BCB4FC96-46AD-4884-A34B-7B45394A6CDB}" type="presOf" srcId="{E3124EE7-347C-4407-80E8-5F58C0A6E88A}" destId="{A5ECDB65-59D9-4885-8ED0-ABBCD94651FD}" srcOrd="0" destOrd="0" presId="urn:microsoft.com/office/officeart/2005/8/layout/vList3"/>
    <dgm:cxn modelId="{A383895B-92C0-4A94-B017-7EA168F34211}" srcId="{54997982-9D82-4BEB-B4F1-7A0F8B2F4F3D}" destId="{C542D847-9AA4-423B-B864-F88D02D87FF5}" srcOrd="2" destOrd="0" parTransId="{83DA2086-1D4E-4CB9-BC87-908D8C9F7726}" sibTransId="{84B03147-D5BE-48C0-B0A3-57C1379011CE}"/>
    <dgm:cxn modelId="{9F47AC1C-C5EC-4348-87CE-797CE044EFF2}" srcId="{54997982-9D82-4BEB-B4F1-7A0F8B2F4F3D}" destId="{E3124EE7-347C-4407-80E8-5F58C0A6E88A}" srcOrd="1" destOrd="0" parTransId="{CC2A8E32-E5B8-4C08-B36F-B222D45B0A17}" sibTransId="{EAEAA874-93DA-4676-84C7-42E066E279F9}"/>
    <dgm:cxn modelId="{DA2664BB-AD75-42C2-A477-8A7BE2C993C8}" type="presOf" srcId="{1F93D8D2-7A68-4BAB-8C40-D2517B01B284}" destId="{A5C43130-2D56-4698-AC07-4803768DE71C}" srcOrd="0" destOrd="0" presId="urn:microsoft.com/office/officeart/2005/8/layout/vList3"/>
    <dgm:cxn modelId="{1778799D-D863-429B-AB40-C591041A6E84}" type="presOf" srcId="{969AD905-767D-4D25-A7DB-CBD07C9C5C77}" destId="{58EF36C7-5836-4CA0-A675-350C6A611DCC}" srcOrd="0" destOrd="0" presId="urn:microsoft.com/office/officeart/2005/8/layout/vList3"/>
    <dgm:cxn modelId="{2BED05DF-A583-4EC8-8AED-2EC9FF78B3A9}" type="presParOf" srcId="{20484C3A-452C-4238-9C43-1E096AAFA3C8}" destId="{8989EEDA-6003-4888-AE29-45C25DF6F2C6}" srcOrd="0" destOrd="0" presId="urn:microsoft.com/office/officeart/2005/8/layout/vList3"/>
    <dgm:cxn modelId="{BBC2BCA9-7D86-4A0E-8110-C23A0856CC4F}" type="presParOf" srcId="{8989EEDA-6003-4888-AE29-45C25DF6F2C6}" destId="{0540E63B-4BE1-469E-ABAB-8E005F01B7E1}" srcOrd="0" destOrd="0" presId="urn:microsoft.com/office/officeart/2005/8/layout/vList3"/>
    <dgm:cxn modelId="{724171EF-9721-400C-8634-FE5585519151}" type="presParOf" srcId="{8989EEDA-6003-4888-AE29-45C25DF6F2C6}" destId="{A5C43130-2D56-4698-AC07-4803768DE71C}" srcOrd="1" destOrd="0" presId="urn:microsoft.com/office/officeart/2005/8/layout/vList3"/>
    <dgm:cxn modelId="{1F5F40DC-FEEB-4C48-B4A8-0A67E5A4E1C9}" type="presParOf" srcId="{20484C3A-452C-4238-9C43-1E096AAFA3C8}" destId="{7A5B5228-0206-489C-A0AA-4DC99344EBC6}" srcOrd="1" destOrd="0" presId="urn:microsoft.com/office/officeart/2005/8/layout/vList3"/>
    <dgm:cxn modelId="{5C195B62-BAEF-4D11-A21A-9EE56CAE9BA0}" type="presParOf" srcId="{20484C3A-452C-4238-9C43-1E096AAFA3C8}" destId="{779F1BDE-60E7-4CF3-B8FE-9AE6DCED016F}" srcOrd="2" destOrd="0" presId="urn:microsoft.com/office/officeart/2005/8/layout/vList3"/>
    <dgm:cxn modelId="{6D2EC2C3-604D-4145-AC1B-097ACDD4CF5D}" type="presParOf" srcId="{779F1BDE-60E7-4CF3-B8FE-9AE6DCED016F}" destId="{6C9064A6-4782-4482-9A1A-411B5E047778}" srcOrd="0" destOrd="0" presId="urn:microsoft.com/office/officeart/2005/8/layout/vList3"/>
    <dgm:cxn modelId="{9CAEA169-B2ED-4432-8BCE-83419FAB9FB6}" type="presParOf" srcId="{779F1BDE-60E7-4CF3-B8FE-9AE6DCED016F}" destId="{A5ECDB65-59D9-4885-8ED0-ABBCD94651FD}" srcOrd="1" destOrd="0" presId="urn:microsoft.com/office/officeart/2005/8/layout/vList3"/>
    <dgm:cxn modelId="{3DBEF73B-EC9F-40AD-8BDE-AABC438E111B}" type="presParOf" srcId="{20484C3A-452C-4238-9C43-1E096AAFA3C8}" destId="{C46D3FF4-73B6-4C02-BFEF-59DE4EC3AFF5}" srcOrd="3" destOrd="0" presId="urn:microsoft.com/office/officeart/2005/8/layout/vList3"/>
    <dgm:cxn modelId="{35BAC3A6-B41C-4328-BAF6-0F10974D83F0}" type="presParOf" srcId="{20484C3A-452C-4238-9C43-1E096AAFA3C8}" destId="{8FA35452-4DAD-4BDC-889D-344CD5977C5B}" srcOrd="4" destOrd="0" presId="urn:microsoft.com/office/officeart/2005/8/layout/vList3"/>
    <dgm:cxn modelId="{C5D368EF-FB04-4DB1-9DBB-8EFF72DCAC95}" type="presParOf" srcId="{8FA35452-4DAD-4BDC-889D-344CD5977C5B}" destId="{41F3FF8D-A33B-4942-A23F-4F13983111E7}" srcOrd="0" destOrd="0" presId="urn:microsoft.com/office/officeart/2005/8/layout/vList3"/>
    <dgm:cxn modelId="{53CD353C-4EE3-4F1B-AAA7-25E28F4AF154}" type="presParOf" srcId="{8FA35452-4DAD-4BDC-889D-344CD5977C5B}" destId="{430DEB32-B14E-4789-AE33-4715CED773F1}" srcOrd="1" destOrd="0" presId="urn:microsoft.com/office/officeart/2005/8/layout/vList3"/>
    <dgm:cxn modelId="{65893262-0759-4BA8-9F65-D3954C488DCD}" type="presParOf" srcId="{20484C3A-452C-4238-9C43-1E096AAFA3C8}" destId="{78F8361F-737F-491C-965D-B64A67C5849B}" srcOrd="5" destOrd="0" presId="urn:microsoft.com/office/officeart/2005/8/layout/vList3"/>
    <dgm:cxn modelId="{7062C3DF-9B8E-4600-85B0-8028F55DE894}" type="presParOf" srcId="{20484C3A-452C-4238-9C43-1E096AAFA3C8}" destId="{CBE9A00D-0DBA-4888-8479-404E7018DD50}" srcOrd="6" destOrd="0" presId="urn:microsoft.com/office/officeart/2005/8/layout/vList3"/>
    <dgm:cxn modelId="{35249E35-7485-4712-841F-BAD4E3226CE4}" type="presParOf" srcId="{CBE9A00D-0DBA-4888-8479-404E7018DD50}" destId="{BDA7F64F-976A-46B0-9CCE-AEB2C5CBC886}" srcOrd="0" destOrd="0" presId="urn:microsoft.com/office/officeart/2005/8/layout/vList3"/>
    <dgm:cxn modelId="{70B7CACF-8804-4A93-B490-C237F20915D1}" type="presParOf" srcId="{CBE9A00D-0DBA-4888-8479-404E7018DD50}" destId="{58EF36C7-5836-4CA0-A675-350C6A611DC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052623-F26A-4345-BB18-A2F27978594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1D249CC-C862-4A6E-85E1-8A2009FF3E2C}">
      <dgm:prSet/>
      <dgm:spPr>
        <a:solidFill>
          <a:srgbClr val="12D024"/>
        </a:solidFill>
      </dgm:spPr>
      <dgm:t>
        <a:bodyPr/>
        <a:lstStyle/>
        <a:p>
          <a:pPr rtl="0"/>
          <a:r>
            <a:rPr lang="pl-PL" b="1" smtClean="0"/>
            <a:t>Bariery administracyjne: </a:t>
          </a:r>
          <a:endParaRPr lang="pl-PL"/>
        </a:p>
      </dgm:t>
    </dgm:pt>
    <dgm:pt modelId="{2384A69E-B7CC-42C4-879A-587B62AA99C8}" type="parTrans" cxnId="{13F64745-692A-4BA9-A8F8-7E343FCD5CDB}">
      <dgm:prSet/>
      <dgm:spPr/>
      <dgm:t>
        <a:bodyPr/>
        <a:lstStyle/>
        <a:p>
          <a:endParaRPr lang="pl-PL"/>
        </a:p>
      </dgm:t>
    </dgm:pt>
    <dgm:pt modelId="{C3813ECF-B50D-4459-8414-A4B2A707A98C}" type="sibTrans" cxnId="{13F64745-692A-4BA9-A8F8-7E343FCD5CDB}">
      <dgm:prSet/>
      <dgm:spPr/>
      <dgm:t>
        <a:bodyPr/>
        <a:lstStyle/>
        <a:p>
          <a:endParaRPr lang="pl-PL"/>
        </a:p>
      </dgm:t>
    </dgm:pt>
    <dgm:pt modelId="{ECA1CDDF-BAEA-40F9-A02D-B036544CBF8C}">
      <dgm:prSet/>
      <dgm:spPr/>
      <dgm:t>
        <a:bodyPr/>
        <a:lstStyle/>
        <a:p>
          <a:pPr rtl="0"/>
          <a:r>
            <a:rPr lang="pl-PL" b="1" smtClean="0"/>
            <a:t>Nadmierne obciążenia administracyjne związane z zakresem wniosku </a:t>
          </a:r>
          <a:endParaRPr lang="pl-PL" b="1"/>
        </a:p>
      </dgm:t>
    </dgm:pt>
    <dgm:pt modelId="{F950EDE7-0B18-41F8-BF3C-AB4C185DF351}" type="parTrans" cxnId="{CBC430F1-7B26-425C-A559-15E0CA70F752}">
      <dgm:prSet/>
      <dgm:spPr/>
      <dgm:t>
        <a:bodyPr/>
        <a:lstStyle/>
        <a:p>
          <a:endParaRPr lang="pl-PL"/>
        </a:p>
      </dgm:t>
    </dgm:pt>
    <dgm:pt modelId="{A4EE9694-6ED8-4044-AEB9-A7A81499A20A}" type="sibTrans" cxnId="{CBC430F1-7B26-425C-A559-15E0CA70F752}">
      <dgm:prSet/>
      <dgm:spPr/>
      <dgm:t>
        <a:bodyPr/>
        <a:lstStyle/>
        <a:p>
          <a:endParaRPr lang="pl-PL"/>
        </a:p>
      </dgm:t>
    </dgm:pt>
    <dgm:pt modelId="{D5A5DA2B-8213-4123-8BED-1987496F46E4}">
      <dgm:prSet/>
      <dgm:spPr/>
      <dgm:t>
        <a:bodyPr/>
        <a:lstStyle/>
        <a:p>
          <a:pPr rtl="0"/>
          <a:r>
            <a:rPr lang="pl-PL" b="1" smtClean="0"/>
            <a:t>Zbyt duży stopień zbiurokratyzowania/ zbyt dużo dokumentów wymaganych na etapie realizacji </a:t>
          </a:r>
          <a:endParaRPr lang="pl-PL" b="1"/>
        </a:p>
      </dgm:t>
    </dgm:pt>
    <dgm:pt modelId="{9F9335DA-9B4B-4E45-A142-2F26DA2B62D9}" type="parTrans" cxnId="{9128B45B-3594-4B27-8347-51C69DC07227}">
      <dgm:prSet/>
      <dgm:spPr/>
      <dgm:t>
        <a:bodyPr/>
        <a:lstStyle/>
        <a:p>
          <a:endParaRPr lang="pl-PL"/>
        </a:p>
      </dgm:t>
    </dgm:pt>
    <dgm:pt modelId="{99E17166-F094-49B6-B0B6-3D6485E7CD6A}" type="sibTrans" cxnId="{9128B45B-3594-4B27-8347-51C69DC07227}">
      <dgm:prSet/>
      <dgm:spPr/>
      <dgm:t>
        <a:bodyPr/>
        <a:lstStyle/>
        <a:p>
          <a:endParaRPr lang="pl-PL"/>
        </a:p>
      </dgm:t>
    </dgm:pt>
    <dgm:pt modelId="{BA1FB985-C3CF-4D22-A870-901860FE33CF}">
      <dgm:prSet/>
      <dgm:spPr/>
      <dgm:t>
        <a:bodyPr/>
        <a:lstStyle/>
        <a:p>
          <a:pPr rtl="0"/>
          <a:r>
            <a:rPr lang="pl-PL" b="1" smtClean="0"/>
            <a:t>Brak wsparcia ze strony MJWPU/ Urzędu Marszałkowskiego/ BGK na etapie tworzenia wniosku </a:t>
          </a:r>
          <a:endParaRPr lang="pl-PL" b="1"/>
        </a:p>
      </dgm:t>
    </dgm:pt>
    <dgm:pt modelId="{82B28CD7-D242-40A9-862F-832526AB84BB}" type="parTrans" cxnId="{7A433B18-C72D-410D-8332-D27D2A7A2722}">
      <dgm:prSet/>
      <dgm:spPr/>
      <dgm:t>
        <a:bodyPr/>
        <a:lstStyle/>
        <a:p>
          <a:endParaRPr lang="pl-PL"/>
        </a:p>
      </dgm:t>
    </dgm:pt>
    <dgm:pt modelId="{83F97B56-FCE2-42DD-868C-DE9F5A117D20}" type="sibTrans" cxnId="{7A433B18-C72D-410D-8332-D27D2A7A2722}">
      <dgm:prSet/>
      <dgm:spPr/>
      <dgm:t>
        <a:bodyPr/>
        <a:lstStyle/>
        <a:p>
          <a:endParaRPr lang="pl-PL"/>
        </a:p>
      </dgm:t>
    </dgm:pt>
    <dgm:pt modelId="{663F4E63-C9FC-452C-9936-A7AFCC5F2138}">
      <dgm:prSet/>
      <dgm:spPr/>
      <dgm:t>
        <a:bodyPr/>
        <a:lstStyle/>
        <a:p>
          <a:pPr rtl="0"/>
          <a:r>
            <a:rPr lang="pl-PL" b="1" smtClean="0"/>
            <a:t>Mała pomoc ze strony opiekuna projektu </a:t>
          </a:r>
          <a:endParaRPr lang="pl-PL" b="1"/>
        </a:p>
      </dgm:t>
    </dgm:pt>
    <dgm:pt modelId="{48AC1575-268F-491A-B82D-1C44B50AD345}" type="parTrans" cxnId="{D2027D68-B404-4796-96A0-638DFE72CAE7}">
      <dgm:prSet/>
      <dgm:spPr/>
      <dgm:t>
        <a:bodyPr/>
        <a:lstStyle/>
        <a:p>
          <a:endParaRPr lang="pl-PL"/>
        </a:p>
      </dgm:t>
    </dgm:pt>
    <dgm:pt modelId="{0E69EFF1-01EB-4202-97CD-B2CA07732B4A}" type="sibTrans" cxnId="{D2027D68-B404-4796-96A0-638DFE72CAE7}">
      <dgm:prSet/>
      <dgm:spPr/>
      <dgm:t>
        <a:bodyPr/>
        <a:lstStyle/>
        <a:p>
          <a:endParaRPr lang="pl-PL"/>
        </a:p>
      </dgm:t>
    </dgm:pt>
    <dgm:pt modelId="{5E02CE2C-0B13-411E-9EB0-57698F20849B}">
      <dgm:prSet/>
      <dgm:spPr/>
      <dgm:t>
        <a:bodyPr/>
        <a:lstStyle/>
        <a:p>
          <a:pPr rtl="0"/>
          <a:r>
            <a:rPr lang="pl-PL" b="1" dirty="0" smtClean="0"/>
            <a:t>Trudności w dostępie do informacji na temat konkursu </a:t>
          </a:r>
          <a:endParaRPr lang="pl-PL" b="1" dirty="0"/>
        </a:p>
      </dgm:t>
    </dgm:pt>
    <dgm:pt modelId="{5B0DBA2F-CA64-4B7C-907B-3B1C501E6A59}" type="parTrans" cxnId="{C6C59BAB-DCA9-422A-B6FF-2C8E7ED8721E}">
      <dgm:prSet/>
      <dgm:spPr/>
      <dgm:t>
        <a:bodyPr/>
        <a:lstStyle/>
        <a:p>
          <a:endParaRPr lang="pl-PL"/>
        </a:p>
      </dgm:t>
    </dgm:pt>
    <dgm:pt modelId="{06E11F00-6858-4DD3-A461-1DDD04BDB509}" type="sibTrans" cxnId="{C6C59BAB-DCA9-422A-B6FF-2C8E7ED8721E}">
      <dgm:prSet/>
      <dgm:spPr/>
      <dgm:t>
        <a:bodyPr/>
        <a:lstStyle/>
        <a:p>
          <a:endParaRPr lang="pl-PL"/>
        </a:p>
      </dgm:t>
    </dgm:pt>
    <dgm:pt modelId="{19546B95-2FC9-4FCA-A790-45B2CBD290E7}">
      <dgm:prSet/>
      <dgm:spPr>
        <a:solidFill>
          <a:srgbClr val="12D024"/>
        </a:solidFill>
      </dgm:spPr>
      <dgm:t>
        <a:bodyPr/>
        <a:lstStyle/>
        <a:p>
          <a:pPr rtl="0"/>
          <a:r>
            <a:rPr lang="pl-PL" b="1" smtClean="0"/>
            <a:t>Bariery proceduralne: </a:t>
          </a:r>
          <a:endParaRPr lang="pl-PL"/>
        </a:p>
      </dgm:t>
    </dgm:pt>
    <dgm:pt modelId="{7ACED785-6D02-456E-8AE3-E3CD09672EF3}" type="parTrans" cxnId="{DED493F9-3F03-407D-AD9F-D88401418954}">
      <dgm:prSet/>
      <dgm:spPr/>
      <dgm:t>
        <a:bodyPr/>
        <a:lstStyle/>
        <a:p>
          <a:endParaRPr lang="pl-PL"/>
        </a:p>
      </dgm:t>
    </dgm:pt>
    <dgm:pt modelId="{0EFB1881-16CE-494A-A2EA-93B773E16DD5}" type="sibTrans" cxnId="{DED493F9-3F03-407D-AD9F-D88401418954}">
      <dgm:prSet/>
      <dgm:spPr/>
      <dgm:t>
        <a:bodyPr/>
        <a:lstStyle/>
        <a:p>
          <a:endParaRPr lang="pl-PL"/>
        </a:p>
      </dgm:t>
    </dgm:pt>
    <dgm:pt modelId="{22F666D0-180F-4997-A44E-7388F50B67D5}">
      <dgm:prSet/>
      <dgm:spPr/>
      <dgm:t>
        <a:bodyPr/>
        <a:lstStyle/>
        <a:p>
          <a:pPr rtl="0"/>
          <a:r>
            <a:rPr lang="pl-PL" b="1" smtClean="0"/>
            <a:t>Zbyt długi czas oceny wniosków,</a:t>
          </a:r>
          <a:endParaRPr lang="pl-PL" b="1"/>
        </a:p>
      </dgm:t>
    </dgm:pt>
    <dgm:pt modelId="{BB4CCF71-771B-42A8-BBA4-2DE4BB4B8227}" type="parTrans" cxnId="{5DD9A3B3-A96A-4199-9651-EACAA33116C6}">
      <dgm:prSet/>
      <dgm:spPr/>
      <dgm:t>
        <a:bodyPr/>
        <a:lstStyle/>
        <a:p>
          <a:endParaRPr lang="pl-PL"/>
        </a:p>
      </dgm:t>
    </dgm:pt>
    <dgm:pt modelId="{C47A68C8-34D0-40DD-87C3-C4EE266E9694}" type="sibTrans" cxnId="{5DD9A3B3-A96A-4199-9651-EACAA33116C6}">
      <dgm:prSet/>
      <dgm:spPr/>
      <dgm:t>
        <a:bodyPr/>
        <a:lstStyle/>
        <a:p>
          <a:endParaRPr lang="pl-PL"/>
        </a:p>
      </dgm:t>
    </dgm:pt>
    <dgm:pt modelId="{BD6464A9-EF57-4939-A689-F9C5CE2EAD9C}">
      <dgm:prSet/>
      <dgm:spPr/>
      <dgm:t>
        <a:bodyPr/>
        <a:lstStyle/>
        <a:p>
          <a:pPr rtl="0"/>
          <a:r>
            <a:rPr lang="pl-PL" b="1" smtClean="0"/>
            <a:t>Zbyt długi okres między wynikami konkursu a podpisaniem umowy </a:t>
          </a:r>
          <a:endParaRPr lang="pl-PL" b="1"/>
        </a:p>
      </dgm:t>
    </dgm:pt>
    <dgm:pt modelId="{FB7BD701-0C84-42F2-B6D9-24C847597761}" type="parTrans" cxnId="{8CABB4B7-3E9D-48A4-8200-BCF6B6E86BB7}">
      <dgm:prSet/>
      <dgm:spPr/>
      <dgm:t>
        <a:bodyPr/>
        <a:lstStyle/>
        <a:p>
          <a:endParaRPr lang="pl-PL"/>
        </a:p>
      </dgm:t>
    </dgm:pt>
    <dgm:pt modelId="{C62D8B3D-177C-4580-B1CB-7525CC7D2B82}" type="sibTrans" cxnId="{8CABB4B7-3E9D-48A4-8200-BCF6B6E86BB7}">
      <dgm:prSet/>
      <dgm:spPr/>
      <dgm:t>
        <a:bodyPr/>
        <a:lstStyle/>
        <a:p>
          <a:endParaRPr lang="pl-PL"/>
        </a:p>
      </dgm:t>
    </dgm:pt>
    <dgm:pt modelId="{2BF0D012-CF87-42AD-9E3F-E437E6D9B736}">
      <dgm:prSet/>
      <dgm:spPr/>
      <dgm:t>
        <a:bodyPr/>
        <a:lstStyle/>
        <a:p>
          <a:pPr rtl="0"/>
          <a:r>
            <a:rPr lang="pl-PL" b="1" smtClean="0"/>
            <a:t>Zbyt skomplikowany lub czasochłonny system monitoringu i kontroli</a:t>
          </a:r>
          <a:endParaRPr lang="pl-PL" b="1"/>
        </a:p>
      </dgm:t>
    </dgm:pt>
    <dgm:pt modelId="{8266C445-1348-4253-BDC0-AEDA30CD39B4}" type="parTrans" cxnId="{DBE91518-E590-42A0-BB8A-F7E228B95216}">
      <dgm:prSet/>
      <dgm:spPr/>
      <dgm:t>
        <a:bodyPr/>
        <a:lstStyle/>
        <a:p>
          <a:endParaRPr lang="pl-PL"/>
        </a:p>
      </dgm:t>
    </dgm:pt>
    <dgm:pt modelId="{E6A4A8F9-CC25-44D4-A114-43A00F685828}" type="sibTrans" cxnId="{DBE91518-E590-42A0-BB8A-F7E228B95216}">
      <dgm:prSet/>
      <dgm:spPr/>
      <dgm:t>
        <a:bodyPr/>
        <a:lstStyle/>
        <a:p>
          <a:endParaRPr lang="pl-PL"/>
        </a:p>
      </dgm:t>
    </dgm:pt>
    <dgm:pt modelId="{9DEC5CA1-B602-4E6C-B688-C7E217CECA92}">
      <dgm:prSet/>
      <dgm:spPr/>
      <dgm:t>
        <a:bodyPr/>
        <a:lstStyle/>
        <a:p>
          <a:pPr rtl="0"/>
          <a:r>
            <a:rPr lang="pl-PL" b="1" smtClean="0"/>
            <a:t>Mnogość i zmienność przepisów prawa,</a:t>
          </a:r>
          <a:endParaRPr lang="pl-PL" b="1"/>
        </a:p>
      </dgm:t>
    </dgm:pt>
    <dgm:pt modelId="{7F35EBBF-2333-4F78-BFBD-33D8173F3CB8}" type="parTrans" cxnId="{7494F044-48BA-4975-B9FE-560E7D2E159B}">
      <dgm:prSet/>
      <dgm:spPr/>
      <dgm:t>
        <a:bodyPr/>
        <a:lstStyle/>
        <a:p>
          <a:endParaRPr lang="pl-PL"/>
        </a:p>
      </dgm:t>
    </dgm:pt>
    <dgm:pt modelId="{4C2DAAE5-6A41-4DAC-9E52-D87FAA81B454}" type="sibTrans" cxnId="{7494F044-48BA-4975-B9FE-560E7D2E159B}">
      <dgm:prSet/>
      <dgm:spPr/>
      <dgm:t>
        <a:bodyPr/>
        <a:lstStyle/>
        <a:p>
          <a:endParaRPr lang="pl-PL"/>
        </a:p>
      </dgm:t>
    </dgm:pt>
    <dgm:pt modelId="{08EBC31C-6376-43AD-BAB5-9CF45DC58DE7}">
      <dgm:prSet/>
      <dgm:spPr>
        <a:solidFill>
          <a:srgbClr val="12D024"/>
        </a:solidFill>
      </dgm:spPr>
      <dgm:t>
        <a:bodyPr/>
        <a:lstStyle/>
        <a:p>
          <a:pPr rtl="0"/>
          <a:r>
            <a:rPr lang="pl-PL" b="1" smtClean="0"/>
            <a:t>Bariery wiedzy: </a:t>
          </a:r>
          <a:endParaRPr lang="pl-PL"/>
        </a:p>
      </dgm:t>
    </dgm:pt>
    <dgm:pt modelId="{29D315D2-21A4-42F5-B1B0-E55B991D5F8B}" type="parTrans" cxnId="{C2A1C291-9822-47C9-A511-F034DA3B0B03}">
      <dgm:prSet/>
      <dgm:spPr/>
      <dgm:t>
        <a:bodyPr/>
        <a:lstStyle/>
        <a:p>
          <a:endParaRPr lang="pl-PL"/>
        </a:p>
      </dgm:t>
    </dgm:pt>
    <dgm:pt modelId="{03A25984-F8BA-40EF-A5F8-EFD56B734015}" type="sibTrans" cxnId="{C2A1C291-9822-47C9-A511-F034DA3B0B03}">
      <dgm:prSet/>
      <dgm:spPr/>
      <dgm:t>
        <a:bodyPr/>
        <a:lstStyle/>
        <a:p>
          <a:endParaRPr lang="pl-PL"/>
        </a:p>
      </dgm:t>
    </dgm:pt>
    <dgm:pt modelId="{D96CD5CA-B14C-4812-9EDD-10DA1E288D8F}">
      <dgm:prSet/>
      <dgm:spPr/>
      <dgm:t>
        <a:bodyPr/>
        <a:lstStyle/>
        <a:p>
          <a:pPr rtl="0"/>
          <a:r>
            <a:rPr lang="pl-PL" b="1" smtClean="0"/>
            <a:t>Brak doświadczenia potencjalnych beneficjentów w zakresie poprawnego przygotowania wniosku, konieczność zlecania tego zadania na zewnątrz,</a:t>
          </a:r>
          <a:endParaRPr lang="pl-PL" b="1"/>
        </a:p>
      </dgm:t>
    </dgm:pt>
    <dgm:pt modelId="{11771244-B85C-449A-B9D2-F3EA914E443B}" type="parTrans" cxnId="{67B344A3-0187-4B28-9884-52CFBB0D9540}">
      <dgm:prSet/>
      <dgm:spPr/>
      <dgm:t>
        <a:bodyPr/>
        <a:lstStyle/>
        <a:p>
          <a:endParaRPr lang="pl-PL"/>
        </a:p>
      </dgm:t>
    </dgm:pt>
    <dgm:pt modelId="{9B96E003-537E-4436-8F21-E8A5FFDA4D8D}" type="sibTrans" cxnId="{67B344A3-0187-4B28-9884-52CFBB0D9540}">
      <dgm:prSet/>
      <dgm:spPr/>
      <dgm:t>
        <a:bodyPr/>
        <a:lstStyle/>
        <a:p>
          <a:endParaRPr lang="pl-PL"/>
        </a:p>
      </dgm:t>
    </dgm:pt>
    <dgm:pt modelId="{E1B1B504-DA8E-43C5-B11E-2D8F806F1885}">
      <dgm:prSet/>
      <dgm:spPr/>
      <dgm:t>
        <a:bodyPr/>
        <a:lstStyle/>
        <a:p>
          <a:pPr rtl="0"/>
          <a:r>
            <a:rPr lang="pl-PL" b="1" smtClean="0"/>
            <a:t>Brak wiedzy w obszarach finansów – deficyty wskazywane zarówno po stronie beneficjentów jak i instytucji,</a:t>
          </a:r>
          <a:endParaRPr lang="pl-PL" b="1"/>
        </a:p>
      </dgm:t>
    </dgm:pt>
    <dgm:pt modelId="{9895C45C-66D1-48D3-BABD-6E87DC7FCCBD}" type="parTrans" cxnId="{21675958-8D79-45E0-85F0-0A995D867D6B}">
      <dgm:prSet/>
      <dgm:spPr/>
      <dgm:t>
        <a:bodyPr/>
        <a:lstStyle/>
        <a:p>
          <a:endParaRPr lang="pl-PL"/>
        </a:p>
      </dgm:t>
    </dgm:pt>
    <dgm:pt modelId="{65EB5F0C-C925-41E4-8B15-146AE6967416}" type="sibTrans" cxnId="{21675958-8D79-45E0-85F0-0A995D867D6B}">
      <dgm:prSet/>
      <dgm:spPr/>
      <dgm:t>
        <a:bodyPr/>
        <a:lstStyle/>
        <a:p>
          <a:endParaRPr lang="pl-PL"/>
        </a:p>
      </dgm:t>
    </dgm:pt>
    <dgm:pt modelId="{E808C778-BA12-4434-AAE0-2851456CC443}">
      <dgm:prSet/>
      <dgm:spPr/>
      <dgm:t>
        <a:bodyPr/>
        <a:lstStyle/>
        <a:p>
          <a:pPr rtl="0"/>
          <a:r>
            <a:rPr lang="pl-PL" b="1" smtClean="0"/>
            <a:t>Trudność w opracowaniu studiów wykonalności, konieczność zlecania zadania na zewnątrz,</a:t>
          </a:r>
          <a:endParaRPr lang="pl-PL" b="1"/>
        </a:p>
      </dgm:t>
    </dgm:pt>
    <dgm:pt modelId="{057CBDF1-9F52-49D6-85E0-8D8D273DAD87}" type="parTrans" cxnId="{3C6D0349-CF88-4AA9-908F-5E28FE3754EC}">
      <dgm:prSet/>
      <dgm:spPr/>
      <dgm:t>
        <a:bodyPr/>
        <a:lstStyle/>
        <a:p>
          <a:endParaRPr lang="pl-PL"/>
        </a:p>
      </dgm:t>
    </dgm:pt>
    <dgm:pt modelId="{D3E8AB08-DC47-4FDC-88CF-DE16BBC86754}" type="sibTrans" cxnId="{3C6D0349-CF88-4AA9-908F-5E28FE3754EC}">
      <dgm:prSet/>
      <dgm:spPr/>
      <dgm:t>
        <a:bodyPr/>
        <a:lstStyle/>
        <a:p>
          <a:endParaRPr lang="pl-PL"/>
        </a:p>
      </dgm:t>
    </dgm:pt>
    <dgm:pt modelId="{9F1DF998-3F0C-4E45-BC09-5581434EE24A}">
      <dgm:prSet/>
      <dgm:spPr/>
      <dgm:t>
        <a:bodyPr/>
        <a:lstStyle/>
        <a:p>
          <a:pPr rtl="0"/>
          <a:r>
            <a:rPr lang="pl-PL" b="1" dirty="0" smtClean="0"/>
            <a:t>Część beneficjentów nie posiada wystarczającej wiedzy by przeprowadzić procedurę zamówień publicznych w sposób poprawny, część nie potrafiła tak by wybrać podwykonawcę reprezentującego dobrą jakość, a nie tylko niską cenę. </a:t>
          </a:r>
          <a:endParaRPr lang="pl-PL" b="1" dirty="0"/>
        </a:p>
      </dgm:t>
    </dgm:pt>
    <dgm:pt modelId="{343F5537-4E9D-46F9-9731-B34B7C6B2983}" type="parTrans" cxnId="{6108589D-7FBA-4781-A471-3B6B2C085767}">
      <dgm:prSet/>
      <dgm:spPr/>
      <dgm:t>
        <a:bodyPr/>
        <a:lstStyle/>
        <a:p>
          <a:endParaRPr lang="pl-PL"/>
        </a:p>
      </dgm:t>
    </dgm:pt>
    <dgm:pt modelId="{97283078-AB80-4494-A029-1805F0C19684}" type="sibTrans" cxnId="{6108589D-7FBA-4781-A471-3B6B2C085767}">
      <dgm:prSet/>
      <dgm:spPr/>
      <dgm:t>
        <a:bodyPr/>
        <a:lstStyle/>
        <a:p>
          <a:endParaRPr lang="pl-PL"/>
        </a:p>
      </dgm:t>
    </dgm:pt>
    <dgm:pt modelId="{27CE58B7-F7AF-420A-A4CE-8BA733033760}" type="pres">
      <dgm:prSet presAssocID="{E9052623-F26A-4345-BB18-A2F2797859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FD2458A-BC2B-4BB6-9C0C-FF069791C7D8}" type="pres">
      <dgm:prSet presAssocID="{11D249CC-C862-4A6E-85E1-8A2009FF3E2C}" presName="linNode" presStyleCnt="0"/>
      <dgm:spPr/>
    </dgm:pt>
    <dgm:pt modelId="{AE743801-E3EF-43AD-98ED-93BF86EF56D3}" type="pres">
      <dgm:prSet presAssocID="{11D249CC-C862-4A6E-85E1-8A2009FF3E2C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C99BF97-BD78-44EF-977C-523D9DC3AF7F}" type="pres">
      <dgm:prSet presAssocID="{11D249CC-C862-4A6E-85E1-8A2009FF3E2C}" presName="descendantText" presStyleLbl="alignAccFollowNode1" presStyleIdx="0" presStyleCnt="3" custScaleY="11118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66462DE-9602-439A-A8B1-CDB35C4BA521}" type="pres">
      <dgm:prSet presAssocID="{C3813ECF-B50D-4459-8414-A4B2A707A98C}" presName="sp" presStyleCnt="0"/>
      <dgm:spPr/>
    </dgm:pt>
    <dgm:pt modelId="{CD6D4B4F-F170-4955-87C9-4E5DD3AC30B3}" type="pres">
      <dgm:prSet presAssocID="{19546B95-2FC9-4FCA-A790-45B2CBD290E7}" presName="linNode" presStyleCnt="0"/>
      <dgm:spPr/>
    </dgm:pt>
    <dgm:pt modelId="{62FF409D-C32C-446B-A224-C297ABBF844E}" type="pres">
      <dgm:prSet presAssocID="{19546B95-2FC9-4FCA-A790-45B2CBD290E7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C72C46F-68B9-40E9-87EF-0D3C252ABBA9}" type="pres">
      <dgm:prSet presAssocID="{19546B95-2FC9-4FCA-A790-45B2CBD290E7}" presName="descendantText" presStyleLbl="alignAccFollowNode1" presStyleIdx="1" presStyleCnt="3" custScaleY="11236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0782B90-439C-49A7-8C0A-B0F97240F65C}" type="pres">
      <dgm:prSet presAssocID="{0EFB1881-16CE-494A-A2EA-93B773E16DD5}" presName="sp" presStyleCnt="0"/>
      <dgm:spPr/>
    </dgm:pt>
    <dgm:pt modelId="{062E57D4-9343-4C04-8AA0-045FC343C729}" type="pres">
      <dgm:prSet presAssocID="{08EBC31C-6376-43AD-BAB5-9CF45DC58DE7}" presName="linNode" presStyleCnt="0"/>
      <dgm:spPr/>
    </dgm:pt>
    <dgm:pt modelId="{EA3116A2-3429-40F8-8394-4CCF43D64F4C}" type="pres">
      <dgm:prSet presAssocID="{08EBC31C-6376-43AD-BAB5-9CF45DC58DE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5056B2D-C0AA-4C4E-A471-463BA40B4B72}" type="pres">
      <dgm:prSet presAssocID="{08EBC31C-6376-43AD-BAB5-9CF45DC58DE7}" presName="descendantText" presStyleLbl="alignAccFollowNode1" presStyleIdx="2" presStyleCnt="3" custScaleY="11094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37751CE-7BE2-4B23-A829-DEDD38AF65E6}" type="presOf" srcId="{08EBC31C-6376-43AD-BAB5-9CF45DC58DE7}" destId="{EA3116A2-3429-40F8-8394-4CCF43D64F4C}" srcOrd="0" destOrd="0" presId="urn:microsoft.com/office/officeart/2005/8/layout/vList5"/>
    <dgm:cxn modelId="{426D188A-6E69-4654-BF08-18C7F5E2A4F5}" type="presOf" srcId="{E9052623-F26A-4345-BB18-A2F279785941}" destId="{27CE58B7-F7AF-420A-A4CE-8BA733033760}" srcOrd="0" destOrd="0" presId="urn:microsoft.com/office/officeart/2005/8/layout/vList5"/>
    <dgm:cxn modelId="{6108589D-7FBA-4781-A471-3B6B2C085767}" srcId="{08EBC31C-6376-43AD-BAB5-9CF45DC58DE7}" destId="{9F1DF998-3F0C-4E45-BC09-5581434EE24A}" srcOrd="3" destOrd="0" parTransId="{343F5537-4E9D-46F9-9731-B34B7C6B2983}" sibTransId="{97283078-AB80-4494-A029-1805F0C19684}"/>
    <dgm:cxn modelId="{45EE9375-DD12-4D78-AACA-26A07F04EDE9}" type="presOf" srcId="{E808C778-BA12-4434-AAE0-2851456CC443}" destId="{35056B2D-C0AA-4C4E-A471-463BA40B4B72}" srcOrd="0" destOrd="2" presId="urn:microsoft.com/office/officeart/2005/8/layout/vList5"/>
    <dgm:cxn modelId="{B9AC02B2-412C-407D-A8B1-9983A6CDC87E}" type="presOf" srcId="{ECA1CDDF-BAEA-40F9-A02D-B036544CBF8C}" destId="{DC99BF97-BD78-44EF-977C-523D9DC3AF7F}" srcOrd="0" destOrd="0" presId="urn:microsoft.com/office/officeart/2005/8/layout/vList5"/>
    <dgm:cxn modelId="{71D6683A-49B2-4704-A3F0-CCE60AAAC402}" type="presOf" srcId="{5E02CE2C-0B13-411E-9EB0-57698F20849B}" destId="{DC99BF97-BD78-44EF-977C-523D9DC3AF7F}" srcOrd="0" destOrd="4" presId="urn:microsoft.com/office/officeart/2005/8/layout/vList5"/>
    <dgm:cxn modelId="{67B344A3-0187-4B28-9884-52CFBB0D9540}" srcId="{08EBC31C-6376-43AD-BAB5-9CF45DC58DE7}" destId="{D96CD5CA-B14C-4812-9EDD-10DA1E288D8F}" srcOrd="0" destOrd="0" parTransId="{11771244-B85C-449A-B9D2-F3EA914E443B}" sibTransId="{9B96E003-537E-4436-8F21-E8A5FFDA4D8D}"/>
    <dgm:cxn modelId="{8CABB4B7-3E9D-48A4-8200-BCF6B6E86BB7}" srcId="{19546B95-2FC9-4FCA-A790-45B2CBD290E7}" destId="{BD6464A9-EF57-4939-A689-F9C5CE2EAD9C}" srcOrd="1" destOrd="0" parTransId="{FB7BD701-0C84-42F2-B6D9-24C847597761}" sibTransId="{C62D8B3D-177C-4580-B1CB-7525CC7D2B82}"/>
    <dgm:cxn modelId="{6F1ED93D-D118-4F2C-B85B-C1D778536536}" type="presOf" srcId="{663F4E63-C9FC-452C-9936-A7AFCC5F2138}" destId="{DC99BF97-BD78-44EF-977C-523D9DC3AF7F}" srcOrd="0" destOrd="3" presId="urn:microsoft.com/office/officeart/2005/8/layout/vList5"/>
    <dgm:cxn modelId="{CD1E8A8A-3898-4E74-9281-2536DD45D3A1}" type="presOf" srcId="{2BF0D012-CF87-42AD-9E3F-E437E6D9B736}" destId="{DC72C46F-68B9-40E9-87EF-0D3C252ABBA9}" srcOrd="0" destOrd="2" presId="urn:microsoft.com/office/officeart/2005/8/layout/vList5"/>
    <dgm:cxn modelId="{8DA31331-4060-4867-A5B1-4F7F8406184B}" type="presOf" srcId="{22F666D0-180F-4997-A44E-7388F50B67D5}" destId="{DC72C46F-68B9-40E9-87EF-0D3C252ABBA9}" srcOrd="0" destOrd="0" presId="urn:microsoft.com/office/officeart/2005/8/layout/vList5"/>
    <dgm:cxn modelId="{7494F044-48BA-4975-B9FE-560E7D2E159B}" srcId="{19546B95-2FC9-4FCA-A790-45B2CBD290E7}" destId="{9DEC5CA1-B602-4E6C-B688-C7E217CECA92}" srcOrd="3" destOrd="0" parTransId="{7F35EBBF-2333-4F78-BFBD-33D8173F3CB8}" sibTransId="{4C2DAAE5-6A41-4DAC-9E52-D87FAA81B454}"/>
    <dgm:cxn modelId="{C6C59BAB-DCA9-422A-B6FF-2C8E7ED8721E}" srcId="{11D249CC-C862-4A6E-85E1-8A2009FF3E2C}" destId="{5E02CE2C-0B13-411E-9EB0-57698F20849B}" srcOrd="4" destOrd="0" parTransId="{5B0DBA2F-CA64-4B7C-907B-3B1C501E6A59}" sibTransId="{06E11F00-6858-4DD3-A461-1DDD04BDB509}"/>
    <dgm:cxn modelId="{5DD9A3B3-A96A-4199-9651-EACAA33116C6}" srcId="{19546B95-2FC9-4FCA-A790-45B2CBD290E7}" destId="{22F666D0-180F-4997-A44E-7388F50B67D5}" srcOrd="0" destOrd="0" parTransId="{BB4CCF71-771B-42A8-BBA4-2DE4BB4B8227}" sibTransId="{C47A68C8-34D0-40DD-87C3-C4EE266E9694}"/>
    <dgm:cxn modelId="{B3E0A9A7-6B86-454D-96FE-C8A21ADE6C84}" type="presOf" srcId="{11D249CC-C862-4A6E-85E1-8A2009FF3E2C}" destId="{AE743801-E3EF-43AD-98ED-93BF86EF56D3}" srcOrd="0" destOrd="0" presId="urn:microsoft.com/office/officeart/2005/8/layout/vList5"/>
    <dgm:cxn modelId="{0D07025B-ADD3-45AA-9FC7-4739637982A6}" type="presOf" srcId="{BA1FB985-C3CF-4D22-A870-901860FE33CF}" destId="{DC99BF97-BD78-44EF-977C-523D9DC3AF7F}" srcOrd="0" destOrd="2" presId="urn:microsoft.com/office/officeart/2005/8/layout/vList5"/>
    <dgm:cxn modelId="{9128B45B-3594-4B27-8347-51C69DC07227}" srcId="{11D249CC-C862-4A6E-85E1-8A2009FF3E2C}" destId="{D5A5DA2B-8213-4123-8BED-1987496F46E4}" srcOrd="1" destOrd="0" parTransId="{9F9335DA-9B4B-4E45-A142-2F26DA2B62D9}" sibTransId="{99E17166-F094-49B6-B0B6-3D6485E7CD6A}"/>
    <dgm:cxn modelId="{21675958-8D79-45E0-85F0-0A995D867D6B}" srcId="{08EBC31C-6376-43AD-BAB5-9CF45DC58DE7}" destId="{E1B1B504-DA8E-43C5-B11E-2D8F806F1885}" srcOrd="1" destOrd="0" parTransId="{9895C45C-66D1-48D3-BABD-6E87DC7FCCBD}" sibTransId="{65EB5F0C-C925-41E4-8B15-146AE6967416}"/>
    <dgm:cxn modelId="{3C6D0349-CF88-4AA9-908F-5E28FE3754EC}" srcId="{08EBC31C-6376-43AD-BAB5-9CF45DC58DE7}" destId="{E808C778-BA12-4434-AAE0-2851456CC443}" srcOrd="2" destOrd="0" parTransId="{057CBDF1-9F52-49D6-85E0-8D8D273DAD87}" sibTransId="{D3E8AB08-DC47-4FDC-88CF-DE16BBC86754}"/>
    <dgm:cxn modelId="{5E3D48B1-9B8A-4FAC-85CD-287DB5936A0C}" type="presOf" srcId="{9F1DF998-3F0C-4E45-BC09-5581434EE24A}" destId="{35056B2D-C0AA-4C4E-A471-463BA40B4B72}" srcOrd="0" destOrd="3" presId="urn:microsoft.com/office/officeart/2005/8/layout/vList5"/>
    <dgm:cxn modelId="{21A2F635-95BD-4A92-929D-D8E0A57B1D5C}" type="presOf" srcId="{E1B1B504-DA8E-43C5-B11E-2D8F806F1885}" destId="{35056B2D-C0AA-4C4E-A471-463BA40B4B72}" srcOrd="0" destOrd="1" presId="urn:microsoft.com/office/officeart/2005/8/layout/vList5"/>
    <dgm:cxn modelId="{7A433B18-C72D-410D-8332-D27D2A7A2722}" srcId="{11D249CC-C862-4A6E-85E1-8A2009FF3E2C}" destId="{BA1FB985-C3CF-4D22-A870-901860FE33CF}" srcOrd="2" destOrd="0" parTransId="{82B28CD7-D242-40A9-862F-832526AB84BB}" sibTransId="{83F97B56-FCE2-42DD-868C-DE9F5A117D20}"/>
    <dgm:cxn modelId="{77C1D5E4-B945-440E-9201-C8939C8B5819}" type="presOf" srcId="{19546B95-2FC9-4FCA-A790-45B2CBD290E7}" destId="{62FF409D-C32C-446B-A224-C297ABBF844E}" srcOrd="0" destOrd="0" presId="urn:microsoft.com/office/officeart/2005/8/layout/vList5"/>
    <dgm:cxn modelId="{CBC430F1-7B26-425C-A559-15E0CA70F752}" srcId="{11D249CC-C862-4A6E-85E1-8A2009FF3E2C}" destId="{ECA1CDDF-BAEA-40F9-A02D-B036544CBF8C}" srcOrd="0" destOrd="0" parTransId="{F950EDE7-0B18-41F8-BF3C-AB4C185DF351}" sibTransId="{A4EE9694-6ED8-4044-AEB9-A7A81499A20A}"/>
    <dgm:cxn modelId="{4516D36B-4EB9-41DA-9DAB-128ECE22DA03}" type="presOf" srcId="{BD6464A9-EF57-4939-A689-F9C5CE2EAD9C}" destId="{DC72C46F-68B9-40E9-87EF-0D3C252ABBA9}" srcOrd="0" destOrd="1" presId="urn:microsoft.com/office/officeart/2005/8/layout/vList5"/>
    <dgm:cxn modelId="{FEFEC669-222B-491D-A7FD-F4221549257C}" type="presOf" srcId="{9DEC5CA1-B602-4E6C-B688-C7E217CECA92}" destId="{DC72C46F-68B9-40E9-87EF-0D3C252ABBA9}" srcOrd="0" destOrd="3" presId="urn:microsoft.com/office/officeart/2005/8/layout/vList5"/>
    <dgm:cxn modelId="{A2906BF9-EEC3-4B7A-9089-B580E72F302D}" type="presOf" srcId="{D96CD5CA-B14C-4812-9EDD-10DA1E288D8F}" destId="{35056B2D-C0AA-4C4E-A471-463BA40B4B72}" srcOrd="0" destOrd="0" presId="urn:microsoft.com/office/officeart/2005/8/layout/vList5"/>
    <dgm:cxn modelId="{BC5B3C91-63DF-4AEA-9A79-A9F4AB72C312}" type="presOf" srcId="{D5A5DA2B-8213-4123-8BED-1987496F46E4}" destId="{DC99BF97-BD78-44EF-977C-523D9DC3AF7F}" srcOrd="0" destOrd="1" presId="urn:microsoft.com/office/officeart/2005/8/layout/vList5"/>
    <dgm:cxn modelId="{D2027D68-B404-4796-96A0-638DFE72CAE7}" srcId="{11D249CC-C862-4A6E-85E1-8A2009FF3E2C}" destId="{663F4E63-C9FC-452C-9936-A7AFCC5F2138}" srcOrd="3" destOrd="0" parTransId="{48AC1575-268F-491A-B82D-1C44B50AD345}" sibTransId="{0E69EFF1-01EB-4202-97CD-B2CA07732B4A}"/>
    <dgm:cxn modelId="{DBE91518-E590-42A0-BB8A-F7E228B95216}" srcId="{19546B95-2FC9-4FCA-A790-45B2CBD290E7}" destId="{2BF0D012-CF87-42AD-9E3F-E437E6D9B736}" srcOrd="2" destOrd="0" parTransId="{8266C445-1348-4253-BDC0-AEDA30CD39B4}" sibTransId="{E6A4A8F9-CC25-44D4-A114-43A00F685828}"/>
    <dgm:cxn modelId="{C2A1C291-9822-47C9-A511-F034DA3B0B03}" srcId="{E9052623-F26A-4345-BB18-A2F279785941}" destId="{08EBC31C-6376-43AD-BAB5-9CF45DC58DE7}" srcOrd="2" destOrd="0" parTransId="{29D315D2-21A4-42F5-B1B0-E55B991D5F8B}" sibTransId="{03A25984-F8BA-40EF-A5F8-EFD56B734015}"/>
    <dgm:cxn modelId="{DED493F9-3F03-407D-AD9F-D88401418954}" srcId="{E9052623-F26A-4345-BB18-A2F279785941}" destId="{19546B95-2FC9-4FCA-A790-45B2CBD290E7}" srcOrd="1" destOrd="0" parTransId="{7ACED785-6D02-456E-8AE3-E3CD09672EF3}" sibTransId="{0EFB1881-16CE-494A-A2EA-93B773E16DD5}"/>
    <dgm:cxn modelId="{13F64745-692A-4BA9-A8F8-7E343FCD5CDB}" srcId="{E9052623-F26A-4345-BB18-A2F279785941}" destId="{11D249CC-C862-4A6E-85E1-8A2009FF3E2C}" srcOrd="0" destOrd="0" parTransId="{2384A69E-B7CC-42C4-879A-587B62AA99C8}" sibTransId="{C3813ECF-B50D-4459-8414-A4B2A707A98C}"/>
    <dgm:cxn modelId="{E8DBE8C3-1146-4BF7-B711-A5ECE0938072}" type="presParOf" srcId="{27CE58B7-F7AF-420A-A4CE-8BA733033760}" destId="{FFD2458A-BC2B-4BB6-9C0C-FF069791C7D8}" srcOrd="0" destOrd="0" presId="urn:microsoft.com/office/officeart/2005/8/layout/vList5"/>
    <dgm:cxn modelId="{ACDC80A5-9F05-4CDA-88D2-225E249270C2}" type="presParOf" srcId="{FFD2458A-BC2B-4BB6-9C0C-FF069791C7D8}" destId="{AE743801-E3EF-43AD-98ED-93BF86EF56D3}" srcOrd="0" destOrd="0" presId="urn:microsoft.com/office/officeart/2005/8/layout/vList5"/>
    <dgm:cxn modelId="{DA956B18-1BB0-4BCC-AF57-97640F9A84B0}" type="presParOf" srcId="{FFD2458A-BC2B-4BB6-9C0C-FF069791C7D8}" destId="{DC99BF97-BD78-44EF-977C-523D9DC3AF7F}" srcOrd="1" destOrd="0" presId="urn:microsoft.com/office/officeart/2005/8/layout/vList5"/>
    <dgm:cxn modelId="{F12C80EA-F342-4404-9831-9E46CD244DFF}" type="presParOf" srcId="{27CE58B7-F7AF-420A-A4CE-8BA733033760}" destId="{766462DE-9602-439A-A8B1-CDB35C4BA521}" srcOrd="1" destOrd="0" presId="urn:microsoft.com/office/officeart/2005/8/layout/vList5"/>
    <dgm:cxn modelId="{F6F78AC0-F6C8-4B76-97D3-153E89710568}" type="presParOf" srcId="{27CE58B7-F7AF-420A-A4CE-8BA733033760}" destId="{CD6D4B4F-F170-4955-87C9-4E5DD3AC30B3}" srcOrd="2" destOrd="0" presId="urn:microsoft.com/office/officeart/2005/8/layout/vList5"/>
    <dgm:cxn modelId="{D144FC2F-9AAA-4C4C-820F-0B13F714E9D5}" type="presParOf" srcId="{CD6D4B4F-F170-4955-87C9-4E5DD3AC30B3}" destId="{62FF409D-C32C-446B-A224-C297ABBF844E}" srcOrd="0" destOrd="0" presId="urn:microsoft.com/office/officeart/2005/8/layout/vList5"/>
    <dgm:cxn modelId="{B2436BC2-57CD-4CC2-A32E-5C61D9DF7487}" type="presParOf" srcId="{CD6D4B4F-F170-4955-87C9-4E5DD3AC30B3}" destId="{DC72C46F-68B9-40E9-87EF-0D3C252ABBA9}" srcOrd="1" destOrd="0" presId="urn:microsoft.com/office/officeart/2005/8/layout/vList5"/>
    <dgm:cxn modelId="{1AF49C35-C811-4769-80CE-59057EA8E5C3}" type="presParOf" srcId="{27CE58B7-F7AF-420A-A4CE-8BA733033760}" destId="{90782B90-439C-49A7-8C0A-B0F97240F65C}" srcOrd="3" destOrd="0" presId="urn:microsoft.com/office/officeart/2005/8/layout/vList5"/>
    <dgm:cxn modelId="{0E0CCEE5-CB9F-4158-B735-82C29B1753BC}" type="presParOf" srcId="{27CE58B7-F7AF-420A-A4CE-8BA733033760}" destId="{062E57D4-9343-4C04-8AA0-045FC343C729}" srcOrd="4" destOrd="0" presId="urn:microsoft.com/office/officeart/2005/8/layout/vList5"/>
    <dgm:cxn modelId="{A387A44C-25E0-4891-8529-63CA278A50A1}" type="presParOf" srcId="{062E57D4-9343-4C04-8AA0-045FC343C729}" destId="{EA3116A2-3429-40F8-8394-4CCF43D64F4C}" srcOrd="0" destOrd="0" presId="urn:microsoft.com/office/officeart/2005/8/layout/vList5"/>
    <dgm:cxn modelId="{4312BDAE-EBA7-41F8-A1D5-ABB3399093C1}" type="presParOf" srcId="{062E57D4-9343-4C04-8AA0-045FC343C729}" destId="{35056B2D-C0AA-4C4E-A471-463BA40B4B7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0B24BA-3068-4C0C-B2ED-9A1CEAC9F6EE}">
      <dsp:nvSpPr>
        <dsp:cNvPr id="0" name=""/>
        <dsp:cNvSpPr/>
      </dsp:nvSpPr>
      <dsp:spPr>
        <a:xfrm>
          <a:off x="1902" y="0"/>
          <a:ext cx="1993910" cy="4525963"/>
        </a:xfrm>
        <a:prstGeom prst="roundRect">
          <a:avLst>
            <a:gd name="adj" fmla="val 10000"/>
          </a:avLst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000" b="1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/>
            <a:t>Skuteczność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Pozwala ocenić, w jakim stopniu udało się zrealizować cele RPO WM 2007-2013</a:t>
          </a:r>
          <a:endParaRPr lang="pl-PL" sz="1400" b="1" kern="1200" dirty="0"/>
        </a:p>
      </dsp:txBody>
      <dsp:txXfrm>
        <a:off x="1902" y="1810385"/>
        <a:ext cx="1993910" cy="1810385"/>
      </dsp:txXfrm>
    </dsp:sp>
    <dsp:sp modelId="{2234A543-6F59-41B6-B087-553ED993A469}">
      <dsp:nvSpPr>
        <dsp:cNvPr id="0" name=""/>
        <dsp:cNvSpPr/>
      </dsp:nvSpPr>
      <dsp:spPr>
        <a:xfrm>
          <a:off x="245284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90708-2825-4E81-B4F9-FD3370E7070C}">
      <dsp:nvSpPr>
        <dsp:cNvPr id="0" name=""/>
        <dsp:cNvSpPr/>
      </dsp:nvSpPr>
      <dsp:spPr>
        <a:xfrm>
          <a:off x="2055630" y="0"/>
          <a:ext cx="1993910" cy="4525963"/>
        </a:xfrm>
        <a:prstGeom prst="roundRect">
          <a:avLst>
            <a:gd name="adj" fmla="val 10000"/>
          </a:avLst>
        </a:prstGeom>
        <a:solidFill>
          <a:srgbClr val="33CC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000" b="1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000" b="1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/>
            <a:t>Efektywność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Pozwala określić relacje pomiędzy wartością poniesionych nakładów w stosunku do uzyskanych efektów</a:t>
          </a:r>
          <a:endParaRPr lang="pl-PL" sz="1400" b="1" kern="1200" dirty="0"/>
        </a:p>
      </dsp:txBody>
      <dsp:txXfrm>
        <a:off x="2055630" y="1810385"/>
        <a:ext cx="1993910" cy="1810385"/>
      </dsp:txXfrm>
    </dsp:sp>
    <dsp:sp modelId="{9D593AC5-15AD-4341-84FD-BE32059B5625}">
      <dsp:nvSpPr>
        <dsp:cNvPr id="0" name=""/>
        <dsp:cNvSpPr/>
      </dsp:nvSpPr>
      <dsp:spPr>
        <a:xfrm>
          <a:off x="2299012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A3AECC-32BF-47C4-AB7A-E6E089A42728}">
      <dsp:nvSpPr>
        <dsp:cNvPr id="0" name=""/>
        <dsp:cNvSpPr/>
      </dsp:nvSpPr>
      <dsp:spPr>
        <a:xfrm>
          <a:off x="4109358" y="0"/>
          <a:ext cx="1993910" cy="4525963"/>
        </a:xfrm>
        <a:prstGeom prst="roundRect">
          <a:avLst>
            <a:gd name="adj" fmla="val 10000"/>
          </a:avLst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000" b="1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/>
            <a:t>Użyteczność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Pozwala ocenić rzeczywiste efekty realizacji projektów w odniesieniu do potrzeb grupy docelowej</a:t>
          </a:r>
          <a:endParaRPr lang="pl-PL" sz="1400" b="1" kern="1200" dirty="0"/>
        </a:p>
      </dsp:txBody>
      <dsp:txXfrm>
        <a:off x="4109358" y="1810385"/>
        <a:ext cx="1993910" cy="1810385"/>
      </dsp:txXfrm>
    </dsp:sp>
    <dsp:sp modelId="{5FA7A252-EB80-480E-B5B8-507F70A11E97}">
      <dsp:nvSpPr>
        <dsp:cNvPr id="0" name=""/>
        <dsp:cNvSpPr/>
      </dsp:nvSpPr>
      <dsp:spPr>
        <a:xfrm>
          <a:off x="4352740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B034F-0E4A-44A8-9A84-B3B73EF45C04}">
      <dsp:nvSpPr>
        <dsp:cNvPr id="0" name=""/>
        <dsp:cNvSpPr/>
      </dsp:nvSpPr>
      <dsp:spPr>
        <a:xfrm>
          <a:off x="6164988" y="0"/>
          <a:ext cx="1993910" cy="4525963"/>
        </a:xfrm>
        <a:prstGeom prst="roundRect">
          <a:avLst>
            <a:gd name="adj" fmla="val 10000"/>
          </a:avLst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/>
            <a:t>Trwałość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Pozwala ocenić, czy osiągnięte efekty są i pozostaną trwałe po zakończeniu interwencji</a:t>
          </a:r>
          <a:endParaRPr lang="pl-PL" sz="1400" b="1" kern="1200" dirty="0"/>
        </a:p>
      </dsp:txBody>
      <dsp:txXfrm>
        <a:off x="6164988" y="1810385"/>
        <a:ext cx="1993910" cy="1810385"/>
      </dsp:txXfrm>
    </dsp:sp>
    <dsp:sp modelId="{8CD4C143-B7EB-4C7E-BDD4-29015BE44749}">
      <dsp:nvSpPr>
        <dsp:cNvPr id="0" name=""/>
        <dsp:cNvSpPr/>
      </dsp:nvSpPr>
      <dsp:spPr>
        <a:xfrm>
          <a:off x="6406468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1A459-9DA7-4D0F-A5DC-4F60194431DE}">
      <dsp:nvSpPr>
        <dsp:cNvPr id="0" name=""/>
        <dsp:cNvSpPr/>
      </dsp:nvSpPr>
      <dsp:spPr>
        <a:xfrm>
          <a:off x="326581" y="4160970"/>
          <a:ext cx="7506187" cy="3430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A3292E-9F07-44E0-9D20-B1ACA67BF85F}">
      <dsp:nvSpPr>
        <dsp:cNvPr id="0" name=""/>
        <dsp:cNvSpPr/>
      </dsp:nvSpPr>
      <dsp:spPr>
        <a:xfrm>
          <a:off x="3346933" y="1198790"/>
          <a:ext cx="1535732" cy="1535920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19C8FF0-B855-4887-8D84-7056E51BFB7B}">
      <dsp:nvSpPr>
        <dsp:cNvPr id="0" name=""/>
        <dsp:cNvSpPr/>
      </dsp:nvSpPr>
      <dsp:spPr>
        <a:xfrm>
          <a:off x="3234953" y="0"/>
          <a:ext cx="1759693" cy="94170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ln>
                <a:solidFill>
                  <a:schemeClr val="tx2">
                    <a:lumMod val="75000"/>
                  </a:schemeClr>
                </a:solidFill>
              </a:ln>
            </a:rPr>
            <a:t>Ocena stopnia osiągnięcia celu głównego oraz celów szczegółowych Programu RPO WM 2007-2013.</a:t>
          </a:r>
          <a:endParaRPr lang="pl-PL" sz="1200" kern="1200" dirty="0">
            <a:ln>
              <a:solidFill>
                <a:schemeClr val="tx2">
                  <a:lumMod val="75000"/>
                </a:schemeClr>
              </a:solidFill>
            </a:ln>
          </a:endParaRPr>
        </a:p>
      </dsp:txBody>
      <dsp:txXfrm>
        <a:off x="3234953" y="0"/>
        <a:ext cx="1759693" cy="941705"/>
      </dsp:txXfrm>
    </dsp:sp>
    <dsp:sp modelId="{57E6F514-A4FF-4261-9157-16F1919635F3}">
      <dsp:nvSpPr>
        <dsp:cNvPr id="0" name=""/>
        <dsp:cNvSpPr/>
      </dsp:nvSpPr>
      <dsp:spPr>
        <a:xfrm>
          <a:off x="3797415" y="1415382"/>
          <a:ext cx="1535732" cy="1535920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7C7555-B593-4938-A563-38AB76F82283}">
      <dsp:nvSpPr>
        <dsp:cNvPr id="0" name=""/>
        <dsp:cNvSpPr/>
      </dsp:nvSpPr>
      <dsp:spPr>
        <a:xfrm>
          <a:off x="5522554" y="894619"/>
          <a:ext cx="1663710" cy="103587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smtClean="0">
              <a:ln>
                <a:solidFill>
                  <a:schemeClr val="tx2">
                    <a:lumMod val="75000"/>
                  </a:schemeClr>
                </a:solidFill>
              </a:ln>
            </a:rPr>
            <a:t>Ocena stopnia realizacji celów poszczególnych Osi priorytetowych.</a:t>
          </a:r>
          <a:endParaRPr lang="pl-PL" sz="1200" kern="1200">
            <a:ln>
              <a:solidFill>
                <a:schemeClr val="tx2">
                  <a:lumMod val="75000"/>
                </a:schemeClr>
              </a:solidFill>
            </a:ln>
          </a:endParaRPr>
        </a:p>
      </dsp:txBody>
      <dsp:txXfrm>
        <a:off x="5522554" y="894619"/>
        <a:ext cx="1663710" cy="1035875"/>
      </dsp:txXfrm>
    </dsp:sp>
    <dsp:sp modelId="{51A675B7-387D-460B-A665-E6400FBFED5A}">
      <dsp:nvSpPr>
        <dsp:cNvPr id="0" name=""/>
        <dsp:cNvSpPr/>
      </dsp:nvSpPr>
      <dsp:spPr>
        <a:xfrm>
          <a:off x="3908115" y="1902714"/>
          <a:ext cx="1535732" cy="1535920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EBC8C86-456D-4365-B75A-38735AE41F72}">
      <dsp:nvSpPr>
        <dsp:cNvPr id="0" name=""/>
        <dsp:cNvSpPr/>
      </dsp:nvSpPr>
      <dsp:spPr>
        <a:xfrm>
          <a:off x="5682526" y="2213006"/>
          <a:ext cx="1631715" cy="11065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smtClean="0">
              <a:ln>
                <a:solidFill>
                  <a:schemeClr val="tx2">
                    <a:lumMod val="75000"/>
                  </a:schemeClr>
                </a:solidFill>
              </a:ln>
            </a:rPr>
            <a:t>Ocena realizacji RPO WM 2007-2013 pod kątem efektywności wydatkowania środków.</a:t>
          </a:r>
          <a:endParaRPr lang="pl-PL" sz="1200" kern="1200">
            <a:ln>
              <a:solidFill>
                <a:schemeClr val="tx2">
                  <a:lumMod val="75000"/>
                </a:schemeClr>
              </a:solidFill>
            </a:ln>
          </a:endParaRPr>
        </a:p>
      </dsp:txBody>
      <dsp:txXfrm>
        <a:off x="5682526" y="2213006"/>
        <a:ext cx="1631715" cy="1106503"/>
      </dsp:txXfrm>
    </dsp:sp>
    <dsp:sp modelId="{6D83F2BD-F1AE-43A3-AD35-F7411347E1BF}">
      <dsp:nvSpPr>
        <dsp:cNvPr id="0" name=""/>
        <dsp:cNvSpPr/>
      </dsp:nvSpPr>
      <dsp:spPr>
        <a:xfrm>
          <a:off x="3596490" y="2293522"/>
          <a:ext cx="1535732" cy="1535920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E420038-E833-4709-9C4C-4D6C6BBC2A8B}">
      <dsp:nvSpPr>
        <dsp:cNvPr id="0" name=""/>
        <dsp:cNvSpPr/>
      </dsp:nvSpPr>
      <dsp:spPr>
        <a:xfrm>
          <a:off x="4978649" y="3696192"/>
          <a:ext cx="1759693" cy="101233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smtClean="0">
              <a:ln>
                <a:solidFill>
                  <a:schemeClr val="tx2">
                    <a:lumMod val="75000"/>
                  </a:schemeClr>
                </a:solidFill>
              </a:ln>
            </a:rPr>
            <a:t>Określenie stopnia użyteczności efektów osiągniętych dzięki wsparciu w ramach RPO WM na lata 2007-2013.</a:t>
          </a:r>
          <a:endParaRPr lang="pl-PL" sz="1200" kern="1200">
            <a:ln>
              <a:solidFill>
                <a:schemeClr val="tx2">
                  <a:lumMod val="75000"/>
                </a:schemeClr>
              </a:solidFill>
            </a:ln>
          </a:endParaRPr>
        </a:p>
      </dsp:txBody>
      <dsp:txXfrm>
        <a:off x="4978649" y="3696192"/>
        <a:ext cx="1759693" cy="1012332"/>
      </dsp:txXfrm>
    </dsp:sp>
    <dsp:sp modelId="{8BE6D074-5F5A-46AA-9159-D7F1C5F2F8D4}">
      <dsp:nvSpPr>
        <dsp:cNvPr id="0" name=""/>
        <dsp:cNvSpPr/>
      </dsp:nvSpPr>
      <dsp:spPr>
        <a:xfrm>
          <a:off x="3097377" y="2293522"/>
          <a:ext cx="1535732" cy="1535920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9B12B51-BFDA-41DC-B40E-6DA2E5E096D9}">
      <dsp:nvSpPr>
        <dsp:cNvPr id="0" name=""/>
        <dsp:cNvSpPr/>
      </dsp:nvSpPr>
      <dsp:spPr>
        <a:xfrm>
          <a:off x="1491256" y="3696192"/>
          <a:ext cx="1759693" cy="101233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smtClean="0">
              <a:ln>
                <a:solidFill>
                  <a:schemeClr val="tx2">
                    <a:lumMod val="75000"/>
                  </a:schemeClr>
                </a:solidFill>
              </a:ln>
            </a:rPr>
            <a:t>Określenie stopnia trwałości efektów osiągniętych dzięki wsparciu w ramach RPO WM na lata 2007-2013.</a:t>
          </a:r>
          <a:endParaRPr lang="pl-PL" sz="1200" kern="1200">
            <a:ln>
              <a:solidFill>
                <a:schemeClr val="tx2">
                  <a:lumMod val="75000"/>
                </a:schemeClr>
              </a:solidFill>
            </a:ln>
          </a:endParaRPr>
        </a:p>
      </dsp:txBody>
      <dsp:txXfrm>
        <a:off x="1491256" y="3696192"/>
        <a:ext cx="1759693" cy="1012332"/>
      </dsp:txXfrm>
    </dsp:sp>
    <dsp:sp modelId="{B454D3EC-DED7-4F74-8562-D18FBD00828D}">
      <dsp:nvSpPr>
        <dsp:cNvPr id="0" name=""/>
        <dsp:cNvSpPr/>
      </dsp:nvSpPr>
      <dsp:spPr>
        <a:xfrm>
          <a:off x="2785751" y="1902714"/>
          <a:ext cx="1535732" cy="1535920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D0F2EF5-E580-483A-99D0-741CE333DC15}">
      <dsp:nvSpPr>
        <dsp:cNvPr id="0" name=""/>
        <dsp:cNvSpPr/>
      </dsp:nvSpPr>
      <dsp:spPr>
        <a:xfrm>
          <a:off x="915357" y="2213006"/>
          <a:ext cx="1631715" cy="11065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smtClean="0">
              <a:ln>
                <a:solidFill>
                  <a:schemeClr val="tx2">
                    <a:lumMod val="75000"/>
                  </a:schemeClr>
                </a:solidFill>
              </a:ln>
            </a:rPr>
            <a:t>Ocena systemu realizacji Programu RPO WM 2007-2013.</a:t>
          </a:r>
          <a:endParaRPr lang="pl-PL" sz="1200" kern="1200">
            <a:ln>
              <a:solidFill>
                <a:schemeClr val="tx2">
                  <a:lumMod val="75000"/>
                </a:schemeClr>
              </a:solidFill>
            </a:ln>
          </a:endParaRPr>
        </a:p>
      </dsp:txBody>
      <dsp:txXfrm>
        <a:off x="915357" y="2213006"/>
        <a:ext cx="1631715" cy="1106503"/>
      </dsp:txXfrm>
    </dsp:sp>
    <dsp:sp modelId="{8B0DDB30-DAED-4CD5-9BA1-604E3A139F89}">
      <dsp:nvSpPr>
        <dsp:cNvPr id="0" name=""/>
        <dsp:cNvSpPr/>
      </dsp:nvSpPr>
      <dsp:spPr>
        <a:xfrm>
          <a:off x="2896452" y="1415382"/>
          <a:ext cx="1535732" cy="1535920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591F37D-5E4C-4EE4-A4A4-A45B96F788E0}">
      <dsp:nvSpPr>
        <dsp:cNvPr id="0" name=""/>
        <dsp:cNvSpPr/>
      </dsp:nvSpPr>
      <dsp:spPr>
        <a:xfrm>
          <a:off x="1043334" y="894619"/>
          <a:ext cx="1663710" cy="103587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ln>
                <a:solidFill>
                  <a:schemeClr val="tx2">
                    <a:lumMod val="75000"/>
                  </a:schemeClr>
                </a:solidFill>
              </a:ln>
            </a:rPr>
            <a:t>Ocena stopnia realizacji założeń strategii Europa 2020</a:t>
          </a:r>
          <a:endParaRPr lang="pl-PL" sz="1200" kern="1200" dirty="0">
            <a:ln>
              <a:solidFill>
                <a:schemeClr val="tx2">
                  <a:lumMod val="75000"/>
                </a:schemeClr>
              </a:solidFill>
            </a:ln>
          </a:endParaRPr>
        </a:p>
      </dsp:txBody>
      <dsp:txXfrm>
        <a:off x="1043334" y="894619"/>
        <a:ext cx="1663710" cy="10358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E07D-AC79-0F4A-ADBB-285D7B3FC82F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E33E-73B9-BE4D-B5CB-DF07A62377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4509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E07D-AC79-0F4A-ADBB-285D7B3FC82F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E33E-73B9-BE4D-B5CB-DF07A62377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141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E07D-AC79-0F4A-ADBB-285D7B3FC82F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E33E-73B9-BE4D-B5CB-DF07A62377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2890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F21E-5A2B-7E43-BFE2-97EDBA2C1362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EC6C-6338-0640-BBD3-84BD3FF8F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434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F21E-5A2B-7E43-BFE2-97EDBA2C1362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EC6C-6338-0640-BBD3-84BD3FF8F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0064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F21E-5A2B-7E43-BFE2-97EDBA2C1362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EC6C-6338-0640-BBD3-84BD3FF8F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3830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F21E-5A2B-7E43-BFE2-97EDBA2C1362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EC6C-6338-0640-BBD3-84BD3FF8F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9649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F21E-5A2B-7E43-BFE2-97EDBA2C1362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EC6C-6338-0640-BBD3-84BD3FF8F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103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F21E-5A2B-7E43-BFE2-97EDBA2C1362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EC6C-6338-0640-BBD3-84BD3FF8F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2950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F21E-5A2B-7E43-BFE2-97EDBA2C1362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EC6C-6338-0640-BBD3-84BD3FF8F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1315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F21E-5A2B-7E43-BFE2-97EDBA2C1362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EC6C-6338-0640-BBD3-84BD3FF8F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039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E07D-AC79-0F4A-ADBB-285D7B3FC82F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E33E-73B9-BE4D-B5CB-DF07A62377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3817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F21E-5A2B-7E43-BFE2-97EDBA2C1362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EC6C-6338-0640-BBD3-84BD3FF8F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8322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F21E-5A2B-7E43-BFE2-97EDBA2C1362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EC6C-6338-0640-BBD3-84BD3FF8F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4053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F21E-5A2B-7E43-BFE2-97EDBA2C1362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EC6C-6338-0640-BBD3-84BD3FF8F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94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F21E-5A2B-7E43-BFE2-97EDBA2C1362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EC6C-6338-0640-BBD3-84BD3FF8F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7452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E07D-AC79-0F4A-ADBB-285D7B3FC82F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E33E-73B9-BE4D-B5CB-DF07A62377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5004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E07D-AC79-0F4A-ADBB-285D7B3FC82F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E33E-73B9-BE4D-B5CB-DF07A62377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5647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E07D-AC79-0F4A-ADBB-285D7B3FC82F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E33E-73B9-BE4D-B5CB-DF07A62377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1414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E07D-AC79-0F4A-ADBB-285D7B3FC82F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E33E-73B9-BE4D-B5CB-DF07A62377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0418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E07D-AC79-0F4A-ADBB-285D7B3FC82F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E33E-73B9-BE4D-B5CB-DF07A62377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148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E07D-AC79-0F4A-ADBB-285D7B3FC82F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E33E-73B9-BE4D-B5CB-DF07A62377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514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E07D-AC79-0F4A-ADBB-285D7B3FC82F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E33E-73B9-BE4D-B5CB-DF07A62377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3014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Wzór tytułu nieco dłuższego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9E07D-AC79-0F4A-ADBB-285D7B3FC82F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6E33E-73B9-BE4D-B5CB-DF07A62377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448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ln>
            <a:solidFill>
              <a:srgbClr val="0570BD"/>
            </a:solidFill>
          </a:ln>
          <a:solidFill>
            <a:srgbClr val="0053BD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1F21E-5A2B-7E43-BFE2-97EDBA2C1362}" type="datetimeFigureOut">
              <a:rPr lang="pl-PL" smtClean="0"/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EEC6C-6338-0640-BBD3-84BD3FF8FD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735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7880" y="1347650"/>
            <a:ext cx="6752237" cy="1470025"/>
          </a:xfrm>
        </p:spPr>
        <p:txBody>
          <a:bodyPr>
            <a:normAutofit/>
          </a:bodyPr>
          <a:lstStyle/>
          <a:p>
            <a:r>
              <a:rPr lang="pl-PL" b="1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C75BB"/>
                </a:solidFill>
              </a:rPr>
              <a:t>Ewaluacja ex-post realizacji RPO WM 2007-2013</a:t>
            </a:r>
            <a:endParaRPr lang="pl-PL" b="1" dirty="0">
              <a:ln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</a:ln>
              <a:solidFill>
                <a:srgbClr val="0C75BB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37880" y="2981659"/>
            <a:ext cx="6541222" cy="2209319"/>
          </a:xfrm>
          <a:solidFill>
            <a:srgbClr val="FFFFFF">
              <a:alpha val="36863"/>
            </a:srgbClr>
          </a:solidFill>
        </p:spPr>
        <p:txBody>
          <a:bodyPr>
            <a:normAutofit/>
          </a:bodyPr>
          <a:lstStyle/>
          <a:p>
            <a:pPr algn="l">
              <a:lnSpc>
                <a:spcPts val="2000"/>
              </a:lnSpc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Dla Urzędu Marszałkowskiego Województwa Mazowieckiego w Warszawie</a:t>
            </a:r>
          </a:p>
          <a:p>
            <a:pPr algn="l">
              <a:lnSpc>
                <a:spcPts val="2000"/>
              </a:lnSpc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2000"/>
              </a:lnSpc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</p:txBody>
      </p:sp>
      <p:pic>
        <p:nvPicPr>
          <p:cNvPr id="4" name="Obraz 3" descr="EFSI kolor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78" y="5384409"/>
            <a:ext cx="4554266" cy="73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959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515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dirty="0" smtClean="0"/>
              <a:t>III Oś Priorytetowa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>Regionalny </a:t>
            </a:r>
            <a:r>
              <a:rPr lang="pl-PL" sz="2700" dirty="0"/>
              <a:t>system </a:t>
            </a:r>
            <a:r>
              <a:rPr lang="pl-PL" sz="2700" dirty="0" smtClean="0"/>
              <a:t>transportowy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965417" y="1600200"/>
            <a:ext cx="485265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/>
              <a:t>Celem Osi III była poprawa spójności komunikacyjnej i przestrzennej województwa mazowieckiego. W </a:t>
            </a:r>
            <a:r>
              <a:rPr lang="pl-PL" sz="1400" dirty="0" smtClean="0"/>
              <a:t>ramach III Osi zrealizowano </a:t>
            </a:r>
            <a:r>
              <a:rPr lang="pl-PL" b="1" dirty="0"/>
              <a:t>288 projektów</a:t>
            </a:r>
            <a:r>
              <a:rPr lang="pl-PL" sz="1400" dirty="0"/>
              <a:t>, w tym aż 283 związane z budową lub modernizacją dróg lokalnych. Ich wartość przekroczyła </a:t>
            </a:r>
            <a:r>
              <a:rPr lang="pl-PL" b="1" dirty="0"/>
              <a:t>3 mld zł</a:t>
            </a:r>
            <a:r>
              <a:rPr lang="pl-PL" sz="1400" dirty="0"/>
              <a:t>, zaś dofinansowanie wyniosło ponad 2 mld zł. Skalę efektów RPO WM przedstawia poniższa mapa</a:t>
            </a:r>
            <a:r>
              <a:rPr lang="pl-PL" sz="1400" dirty="0" smtClean="0"/>
              <a:t>.</a:t>
            </a:r>
          </a:p>
          <a:p>
            <a:pPr algn="just"/>
            <a:r>
              <a:rPr lang="pl-PL" sz="1400" dirty="0"/>
              <a:t>Oś III to jednak również cztery duże projekty dotyczące poprawy jakości i dostępności komunikacji publicznej, w tym zakup taboru kolejowego dla WKD oraz Kolei Mazowieckich na łączną kwotę 490 mln zł, przy dofinansowaniu równym 305 mln </a:t>
            </a:r>
            <a:r>
              <a:rPr lang="pl-PL" sz="1400" dirty="0" smtClean="0"/>
              <a:t>zł. </a:t>
            </a:r>
            <a:r>
              <a:rPr lang="pl-PL" sz="1400" dirty="0"/>
              <a:t>Za sukces uznać można także uruchomienie lotniska w Modlinie (Nowy Dwór Mazowiecki), które dofinansowano kwotą 157 mln zł.</a:t>
            </a:r>
          </a:p>
          <a:p>
            <a:endParaRPr lang="pl-PL" dirty="0"/>
          </a:p>
        </p:txBody>
      </p:sp>
      <p:pic>
        <p:nvPicPr>
          <p:cNvPr id="15" name="Symbol zastępczy zawartości 1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1307"/>
            <a:ext cx="4037846" cy="4710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85" y="4499573"/>
            <a:ext cx="4953315" cy="23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4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5152"/>
          </a:xfrm>
        </p:spPr>
        <p:txBody>
          <a:bodyPr>
            <a:normAutofit/>
          </a:bodyPr>
          <a:lstStyle/>
          <a:p>
            <a:pPr algn="ctr"/>
            <a:r>
              <a:rPr lang="pl-PL" sz="2700" b="1" dirty="0" smtClean="0"/>
              <a:t>IV Oś Priorytetowa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400" dirty="0"/>
              <a:t>Środowisko, zapobieganie zagrożeniom i </a:t>
            </a:r>
            <a:r>
              <a:rPr lang="pl-PL" sz="2400" dirty="0" smtClean="0"/>
              <a:t>energetyka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39914"/>
            <a:ext cx="4042372" cy="478625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pl-PL" sz="2900" dirty="0"/>
              <a:t>Wdrażanie Osi IV zaowocowało realizacją 194 projektów, których beneficjentami były samorządy oraz instytucje publiczne inwestujące w infrastrukturę wodno-kanalizacyjną lub prowadzące projekty z zakresu ochrony środowiska oraz ochrony przed skutkami klęsk żywiołowych, a także przedsiębiorcy realizujący działania w zakresie rozwoju OZE. </a:t>
            </a:r>
          </a:p>
          <a:p>
            <a:pPr marL="0" indent="0" algn="just">
              <a:buNone/>
            </a:pPr>
            <a:r>
              <a:rPr lang="pl-PL" sz="2900" dirty="0"/>
              <a:t>Łączna wartość projektów wyniosła 1391 mln zł, przy czym dofinansowanie sięgnęło 811 mln zł.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09" y="1947041"/>
            <a:ext cx="442139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2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5152"/>
          </a:xfrm>
        </p:spPr>
        <p:txBody>
          <a:bodyPr>
            <a:normAutofit/>
          </a:bodyPr>
          <a:lstStyle/>
          <a:p>
            <a:pPr algn="ctr"/>
            <a:r>
              <a:rPr lang="pl-PL" sz="2700" b="1" dirty="0" smtClean="0"/>
              <a:t>V Oś Priorytetowa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400" dirty="0"/>
              <a:t>Wzmacnianie roli miast w rozwoju </a:t>
            </a:r>
            <a:r>
              <a:rPr lang="pl-PL" sz="2400" dirty="0" smtClean="0"/>
              <a:t>regionu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35390" y="1213164"/>
            <a:ext cx="3811509" cy="2571184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pl-PL" dirty="0"/>
              <a:t>Oś V obejmowała realizację projektów z zakresu rozwoju transportu miejskiego (10 projektów) oraz rewitalizacji (28 projektów). Ich łączna wartość wyniosła 518 mln zł, przy dofinansowaniu w wysokości 387 mln zł. Warto przy tym zaznaczyć, że blisko 100 mln zł w ramach Działania 5.2 zostało przeznaczonych na wdrożenie inicjatywy JESSICA</a:t>
            </a:r>
            <a:r>
              <a:rPr lang="pl-PL" dirty="0" smtClean="0"/>
              <a:t>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348"/>
            <a:ext cx="4038977" cy="269265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99" y="1923689"/>
            <a:ext cx="5097101" cy="273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6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0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dirty="0" smtClean="0"/>
              <a:t>VI Oś Priorytetowa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000" dirty="0"/>
              <a:t>Wykorzystanie walorów naturalnych i kulturowych dla rozwoju turystyki i </a:t>
            </a:r>
            <a:r>
              <a:rPr lang="pl-PL" sz="2000" dirty="0" smtClean="0"/>
              <a:t>rekreacji</a:t>
            </a:r>
            <a:endParaRPr lang="pl-PL" sz="27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1728" y="2872396"/>
            <a:ext cx="8002358" cy="1240326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pl-PL" sz="2900" dirty="0"/>
              <a:t>Wdrażanie Osi IV zaowocowało realizacją 194 projektów, których beneficjentami były samorządy oraz instytucje publiczne inwestujące w infrastrukturę wodno-kanalizacyjną lub prowadzące projekty z zakresu ochrony środowiska oraz ochrony przed skutkami klęsk żywiołowych, a także przedsiębiorcy realizujący działania w zakresie rozwoju OZE. </a:t>
            </a:r>
          </a:p>
          <a:p>
            <a:pPr marL="0" indent="0" algn="just">
              <a:buNone/>
            </a:pPr>
            <a:r>
              <a:rPr lang="pl-PL" sz="2900" dirty="0"/>
              <a:t>Łączna wartość projektów wyniosła 1391 mln zł, przy czym dofinansowanie sięgnęło 811 mln zł</a:t>
            </a:r>
            <a:r>
              <a:rPr lang="pl-PL" sz="2900" dirty="0" smtClean="0"/>
              <a:t>.</a:t>
            </a:r>
          </a:p>
          <a:p>
            <a:pPr marL="0" indent="0" algn="just">
              <a:buNone/>
            </a:pPr>
            <a:endParaRPr lang="pl-PL" sz="29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990202"/>
            <a:ext cx="2693406" cy="179733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607" y="990202"/>
            <a:ext cx="2620073" cy="179311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0" y="985975"/>
            <a:ext cx="2693406" cy="179700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66" y="4004081"/>
            <a:ext cx="3226777" cy="215286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04081"/>
            <a:ext cx="3226776" cy="21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5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5152"/>
          </a:xfrm>
        </p:spPr>
        <p:txBody>
          <a:bodyPr>
            <a:normAutofit/>
          </a:bodyPr>
          <a:lstStyle/>
          <a:p>
            <a:pPr algn="ctr"/>
            <a:r>
              <a:rPr lang="pl-PL" sz="2700" b="1" dirty="0" smtClean="0"/>
              <a:t>VII Oś Priorytetowa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400" dirty="0"/>
              <a:t>Tworzenie i poprawa warunków dla rozwoju kapitału </a:t>
            </a:r>
            <a:r>
              <a:rPr lang="pl-PL" sz="2400" dirty="0" smtClean="0"/>
              <a:t>ludzkiego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5925" y="1339914"/>
            <a:ext cx="5721787" cy="2181884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l-PL" sz="2400" dirty="0"/>
              <a:t>Oś VII skupiała się przede wszystkim na budowie i modernizacji placówek publicznych świadczących usługi edukacyjne (89 projektów dotyczących infrastruktury szkolnej), zdrowotne (52 inwestycje) oraz pomoc społeczną (17 projektów związanych z infrastrukturą domów pomocy społecznej).</a:t>
            </a:r>
          </a:p>
          <a:p>
            <a:pPr marL="0" indent="0" algn="just">
              <a:buNone/>
            </a:pPr>
            <a:r>
              <a:rPr lang="pl-PL" sz="2400" dirty="0"/>
              <a:t>Wartość projektów realizowanych w ramach VII Osi wyniosła 1200 mln zł, przy dofinansowaniu przekraczającym 781 mln zł</a:t>
            </a:r>
            <a:r>
              <a:rPr lang="pl-PL" sz="2400" dirty="0" smtClean="0"/>
              <a:t>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14" y="2788467"/>
            <a:ext cx="2639085" cy="197931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15" y="1149791"/>
            <a:ext cx="2639085" cy="163867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16" y="4767781"/>
            <a:ext cx="2639084" cy="174166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" y="3210953"/>
            <a:ext cx="5984531" cy="272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2004" y="1326603"/>
            <a:ext cx="4697426" cy="762310"/>
          </a:xfrm>
        </p:spPr>
        <p:txBody>
          <a:bodyPr>
            <a:normAutofit/>
          </a:bodyPr>
          <a:lstStyle/>
          <a:p>
            <a:r>
              <a:rPr lang="pl-PL" dirty="0" smtClean="0"/>
              <a:t>Ocena użyteczności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sz="1100" dirty="0" smtClean="0"/>
          </a:p>
          <a:p>
            <a:endParaRPr lang="pl-PL" sz="1100" dirty="0"/>
          </a:p>
          <a:p>
            <a:endParaRPr lang="pl-PL" sz="1100" dirty="0" smtClean="0"/>
          </a:p>
          <a:p>
            <a:endParaRPr lang="pl-PL" sz="1100" dirty="0"/>
          </a:p>
          <a:p>
            <a:endParaRPr lang="pl-PL" sz="1100" dirty="0" smtClean="0"/>
          </a:p>
          <a:p>
            <a:endParaRPr lang="pl-PL" sz="1100" dirty="0"/>
          </a:p>
          <a:p>
            <a:endParaRPr lang="pl-PL" sz="1100" dirty="0" smtClean="0"/>
          </a:p>
          <a:p>
            <a:endParaRPr lang="pl-PL" sz="1100" dirty="0"/>
          </a:p>
          <a:p>
            <a:endParaRPr lang="pl-PL" sz="1100" dirty="0" smtClean="0"/>
          </a:p>
          <a:p>
            <a:endParaRPr lang="pl-PL" sz="1100" dirty="0"/>
          </a:p>
          <a:p>
            <a:endParaRPr lang="pl-PL" sz="1100" dirty="0" smtClean="0"/>
          </a:p>
          <a:p>
            <a:endParaRPr lang="pl-PL" sz="1100" dirty="0" smtClean="0"/>
          </a:p>
          <a:p>
            <a:endParaRPr lang="pl-PL" sz="1100" dirty="0"/>
          </a:p>
          <a:p>
            <a:pPr lvl="0">
              <a:buNone/>
            </a:pPr>
            <a:endParaRPr lang="pl-PL" sz="1400" dirty="0"/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451" y="2565175"/>
            <a:ext cx="4730479" cy="28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6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Ocena trwałości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2665712"/>
              </p:ext>
            </p:extLst>
          </p:nvPr>
        </p:nvGraphicFramePr>
        <p:xfrm>
          <a:off x="457199" y="1310419"/>
          <a:ext cx="8047529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853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Ocena systemu</a:t>
            </a:r>
            <a:endParaRPr lang="pl-PL" dirty="0"/>
          </a:p>
        </p:txBody>
      </p:sp>
      <p:graphicFrame>
        <p:nvGraphicFramePr>
          <p:cNvPr id="3" name="Symbol zastępczy zawartości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81499462"/>
              </p:ext>
            </p:extLst>
          </p:nvPr>
        </p:nvGraphicFramePr>
        <p:xfrm>
          <a:off x="457200" y="1317171"/>
          <a:ext cx="7924800" cy="480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3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7469"/>
          </a:xfrm>
        </p:spPr>
        <p:txBody>
          <a:bodyPr>
            <a:normAutofit/>
          </a:bodyPr>
          <a:lstStyle/>
          <a:p>
            <a:r>
              <a:rPr lang="pl-PL" dirty="0" smtClean="0"/>
              <a:t>Przyczyny rozwiązywania umów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0" y="787651"/>
            <a:ext cx="8034950" cy="55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2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Dziękuję za uwagę!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1600" dirty="0"/>
          </a:p>
        </p:txBody>
      </p:sp>
      <p:pic>
        <p:nvPicPr>
          <p:cNvPr id="4" name="Obraz 3" descr="EFSI kolor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40" y="5151901"/>
            <a:ext cx="536384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175" y="952500"/>
            <a:ext cx="11906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9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Kryteria ewaluacyjne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sz="14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317129502"/>
              </p:ext>
            </p:extLst>
          </p:nvPr>
        </p:nvGraphicFramePr>
        <p:xfrm>
          <a:off x="457199" y="1600200"/>
          <a:ext cx="8158899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54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Obszary badawcze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3776270"/>
              </p:ext>
            </p:extLst>
          </p:nvPr>
        </p:nvGraphicFramePr>
        <p:xfrm>
          <a:off x="457200" y="1204987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48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pl-PL" dirty="0"/>
              <a:t>Metodologia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527898" y="933254"/>
            <a:ext cx="7357672" cy="424206"/>
          </a:xfrm>
          <a:prstGeom prst="roundRect">
            <a:avLst/>
          </a:prstGeom>
          <a:solidFill>
            <a:srgbClr val="8E77A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dirty="0" err="1" smtClean="0">
                <a:solidFill>
                  <a:schemeClr val="tx1"/>
                </a:solidFill>
              </a:rPr>
              <a:t>Desk</a:t>
            </a:r>
            <a:r>
              <a:rPr lang="pl-PL" sz="2000" dirty="0" smtClean="0">
                <a:solidFill>
                  <a:schemeClr val="tx1"/>
                </a:solidFill>
              </a:rPr>
              <a:t> </a:t>
            </a:r>
            <a:r>
              <a:rPr lang="pl-PL" sz="2000" dirty="0" err="1" smtClean="0">
                <a:solidFill>
                  <a:schemeClr val="tx1"/>
                </a:solidFill>
              </a:rPr>
              <a:t>research</a:t>
            </a:r>
            <a:r>
              <a:rPr lang="pl-PL" sz="2000" dirty="0" smtClean="0">
                <a:solidFill>
                  <a:schemeClr val="tx1"/>
                </a:solidFill>
              </a:rPr>
              <a:t>/ </a:t>
            </a:r>
            <a:r>
              <a:rPr lang="pl-PL" sz="2000" dirty="0" err="1" smtClean="0">
                <a:solidFill>
                  <a:schemeClr val="tx1"/>
                </a:solidFill>
              </a:rPr>
              <a:t>metaewaluacja</a:t>
            </a:r>
            <a:r>
              <a:rPr lang="pl-PL" sz="2000" dirty="0" smtClean="0">
                <a:solidFill>
                  <a:schemeClr val="tx1"/>
                </a:solidFill>
              </a:rPr>
              <a:t> / odtworzenie logiki interwencji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556179" y="1526357"/>
            <a:ext cx="7329391" cy="377072"/>
          </a:xfrm>
          <a:prstGeom prst="roundRect">
            <a:avLst/>
          </a:prstGeom>
          <a:solidFill>
            <a:srgbClr val="AA99C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pl-PL" sz="2000" dirty="0" smtClean="0">
                <a:solidFill>
                  <a:schemeClr val="tx1"/>
                </a:solidFill>
              </a:rPr>
              <a:t>IDI z IZ i IP (11 wywiadów)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579748" y="2500460"/>
            <a:ext cx="7305822" cy="377072"/>
          </a:xfrm>
          <a:prstGeom prst="roundRect">
            <a:avLst/>
          </a:prstGeom>
          <a:solidFill>
            <a:srgbClr val="E5E0E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l-PL" sz="2000" dirty="0" smtClean="0">
                <a:solidFill>
                  <a:schemeClr val="tx1"/>
                </a:solidFill>
              </a:rPr>
              <a:t>CAWI / CATI z beneficjentami (n=1325)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556179" y="2013408"/>
            <a:ext cx="7329390" cy="377072"/>
          </a:xfrm>
          <a:prstGeom prst="roundRect">
            <a:avLst/>
          </a:prstGeom>
          <a:solidFill>
            <a:srgbClr val="CCC0D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l-PL" sz="2000" dirty="0" smtClean="0">
                <a:solidFill>
                  <a:schemeClr val="tx1"/>
                </a:solidFill>
              </a:rPr>
              <a:t>CATI z mieszkańcami (n=385)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9" name="Symbol zastępczy zawartości 5"/>
          <p:cNvSpPr txBox="1">
            <a:spLocks/>
          </p:cNvSpPr>
          <p:nvPr/>
        </p:nvSpPr>
        <p:spPr>
          <a:xfrm>
            <a:off x="579747" y="3489489"/>
            <a:ext cx="7305821" cy="377072"/>
          </a:xfrm>
          <a:prstGeom prst="roundRect">
            <a:avLst/>
          </a:prstGeom>
          <a:solidFill>
            <a:srgbClr val="D1AFD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l-PL" sz="2000" dirty="0" smtClean="0">
                <a:solidFill>
                  <a:schemeClr val="tx1"/>
                </a:solidFill>
              </a:rPr>
              <a:t>TDI z pośrednikami finansowymi (11 wywiadów) oraz IDI z BGK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10" name="Symbol zastępczy zawartości 5"/>
          <p:cNvSpPr txBox="1">
            <a:spLocks/>
          </p:cNvSpPr>
          <p:nvPr/>
        </p:nvSpPr>
        <p:spPr>
          <a:xfrm>
            <a:off x="579747" y="2987511"/>
            <a:ext cx="7305822" cy="377072"/>
          </a:xfrm>
          <a:prstGeom prst="roundRect">
            <a:avLst/>
          </a:prstGeom>
          <a:solidFill>
            <a:srgbClr val="E5CDE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l-PL" sz="2000" dirty="0" smtClean="0">
                <a:solidFill>
                  <a:schemeClr val="tx1"/>
                </a:solidFill>
              </a:rPr>
              <a:t>Fokusy z beneficjentami (6 FGI, 41 uczestników)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11" name="Symbol zastępczy zawartości 5"/>
          <p:cNvSpPr txBox="1">
            <a:spLocks/>
          </p:cNvSpPr>
          <p:nvPr/>
        </p:nvSpPr>
        <p:spPr>
          <a:xfrm>
            <a:off x="579747" y="3970255"/>
            <a:ext cx="7305821" cy="377072"/>
          </a:xfrm>
          <a:prstGeom prst="roundRect">
            <a:avLst/>
          </a:prstGeom>
          <a:solidFill>
            <a:srgbClr val="D0A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l-PL" sz="2000" dirty="0" smtClean="0">
                <a:solidFill>
                  <a:schemeClr val="tx1"/>
                </a:solidFill>
              </a:rPr>
              <a:t>IDI z mieszkańcami (na podstawie </a:t>
            </a:r>
            <a:r>
              <a:rPr lang="pl-PL" sz="2000" dirty="0">
                <a:solidFill>
                  <a:schemeClr val="tx1"/>
                </a:solidFill>
              </a:rPr>
              <a:t>7</a:t>
            </a:r>
            <a:r>
              <a:rPr lang="pl-PL" sz="2000" dirty="0" smtClean="0">
                <a:solidFill>
                  <a:schemeClr val="tx1"/>
                </a:solidFill>
              </a:rPr>
              <a:t> projektów)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12" name="Symbol zastępczy zawartości 5"/>
          <p:cNvSpPr txBox="1">
            <a:spLocks/>
          </p:cNvSpPr>
          <p:nvPr/>
        </p:nvSpPr>
        <p:spPr>
          <a:xfrm>
            <a:off x="579747" y="4478518"/>
            <a:ext cx="7305821" cy="377072"/>
          </a:xfrm>
          <a:prstGeom prst="roundRect">
            <a:avLst/>
          </a:prstGeom>
          <a:solidFill>
            <a:srgbClr val="B688B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l-PL" sz="2000" dirty="0" smtClean="0">
                <a:solidFill>
                  <a:schemeClr val="tx1"/>
                </a:solidFill>
              </a:rPr>
              <a:t>Badanie projektów rozwiązanych -&gt; </a:t>
            </a:r>
            <a:r>
              <a:rPr lang="pl-PL" sz="2000" dirty="0" err="1" smtClean="0">
                <a:solidFill>
                  <a:schemeClr val="tx1"/>
                </a:solidFill>
              </a:rPr>
              <a:t>Customer</a:t>
            </a:r>
            <a:r>
              <a:rPr lang="pl-PL" sz="2000" dirty="0" smtClean="0">
                <a:solidFill>
                  <a:schemeClr val="tx1"/>
                </a:solidFill>
              </a:rPr>
              <a:t> </a:t>
            </a:r>
            <a:r>
              <a:rPr lang="pl-PL" sz="2000" dirty="0" err="1" smtClean="0">
                <a:solidFill>
                  <a:schemeClr val="tx1"/>
                </a:solidFill>
              </a:rPr>
              <a:t>Journey</a:t>
            </a:r>
            <a:r>
              <a:rPr lang="pl-PL" sz="2000" dirty="0" smtClean="0">
                <a:solidFill>
                  <a:schemeClr val="tx1"/>
                </a:solidFill>
              </a:rPr>
              <a:t> Map (n=16)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13" name="Symbol zastępczy zawartości 5"/>
          <p:cNvSpPr txBox="1">
            <a:spLocks/>
          </p:cNvSpPr>
          <p:nvPr/>
        </p:nvSpPr>
        <p:spPr>
          <a:xfrm>
            <a:off x="579747" y="4986781"/>
            <a:ext cx="7305821" cy="377072"/>
          </a:xfrm>
          <a:prstGeom prst="roundRect">
            <a:avLst/>
          </a:prstGeom>
          <a:solidFill>
            <a:srgbClr val="9D58A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l-PL" sz="2000" dirty="0" smtClean="0">
                <a:solidFill>
                  <a:schemeClr val="tx1"/>
                </a:solidFill>
              </a:rPr>
              <a:t>Studia przypadków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14" name="Symbol zastępczy zawartości 5"/>
          <p:cNvSpPr txBox="1">
            <a:spLocks/>
          </p:cNvSpPr>
          <p:nvPr/>
        </p:nvSpPr>
        <p:spPr>
          <a:xfrm>
            <a:off x="579748" y="5495044"/>
            <a:ext cx="7305820" cy="377072"/>
          </a:xfrm>
          <a:prstGeom prst="roundRect">
            <a:avLst/>
          </a:prstGeom>
          <a:solidFill>
            <a:srgbClr val="83478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l-PL" sz="2000" dirty="0" smtClean="0">
                <a:solidFill>
                  <a:schemeClr val="tx1"/>
                </a:solidFill>
              </a:rPr>
              <a:t>Panel ekspertów</a:t>
            </a:r>
            <a:endParaRPr lang="pl-P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6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713" y="2087745"/>
            <a:ext cx="4594755" cy="3063820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15093" y="1340596"/>
            <a:ext cx="4596177" cy="763333"/>
          </a:xfrm>
        </p:spPr>
        <p:txBody>
          <a:bodyPr>
            <a:noAutofit/>
          </a:bodyPr>
          <a:lstStyle/>
          <a:p>
            <a:r>
              <a:rPr lang="pl-PL" sz="4800" dirty="0"/>
              <a:t>Wyniki badań</a:t>
            </a:r>
          </a:p>
        </p:txBody>
      </p:sp>
    </p:spTree>
    <p:extLst>
      <p:ext uri="{BB962C8B-B14F-4D97-AF65-F5344CB8AC3E}">
        <p14:creationId xmlns:p14="http://schemas.microsoft.com/office/powerpoint/2010/main" val="118206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RPO WM 2007-2013 w liczbach</a:t>
            </a:r>
            <a:endParaRPr lang="pl-PL" dirty="0"/>
          </a:p>
        </p:txBody>
      </p:sp>
      <p:pic>
        <p:nvPicPr>
          <p:cNvPr id="5" name="Symbol zastępczy zawartości 4" descr="S:\Projekty\P&amp;R_528_ex-post Mazowsze\B Produkty Raporty\RK\grafika1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52" y="1249378"/>
            <a:ext cx="5832766" cy="4708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47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4030"/>
          </a:xfrm>
        </p:spPr>
        <p:txBody>
          <a:bodyPr>
            <a:normAutofit fontScale="90000"/>
          </a:bodyPr>
          <a:lstStyle/>
          <a:p>
            <a:r>
              <a:rPr lang="pl-PL" dirty="0"/>
              <a:t>Wpływ czynników zewnętrznych i wewnętrznych na efektywność projektów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0289427"/>
              </p:ext>
            </p:extLst>
          </p:nvPr>
        </p:nvGraphicFramePr>
        <p:xfrm>
          <a:off x="1108608" y="1302818"/>
          <a:ext cx="6934875" cy="5154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958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515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dirty="0" smtClean="0"/>
              <a:t>I Oś Priorytetowa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400" dirty="0"/>
              <a:t>Tworzenie warunków dla rozwoju potencjału innowacyjnego i przedsiębiorczości na Mazowszu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965417" y="1600200"/>
            <a:ext cx="48526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/>
              <a:t>W ramach I Osi zrealizowano 1229 projektów, co stanowiło ponad połowę wszystkich projektów dofinansowanych w ramach RPO WM 2007-2013. Ich wartość przekroczyła 3923 mln zł, przy dofinansowaniu wynoszącym ponad 2 mld zł. Ze wsparcia korzystali przede wszystkim przedsiębiorcy planujący rozwinięcie działalności, ekspansję na rynki zagraniczne lub wdrażający innowacje, a także instytuty badawcze, instytucje otoczenia biznesu, jednostki badawcze, uczelnie wyższe oraz inicjatywy klastrowe</a:t>
            </a:r>
            <a:r>
              <a:rPr lang="pl-PL" sz="1400" dirty="0" smtClean="0"/>
              <a:t>.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23447"/>
            <a:ext cx="2960503" cy="180163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863"/>
            <a:ext cx="2960503" cy="174258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2790"/>
            <a:ext cx="2960503" cy="197521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25" y="3726525"/>
            <a:ext cx="6133475" cy="257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7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5152"/>
          </a:xfrm>
        </p:spPr>
        <p:txBody>
          <a:bodyPr>
            <a:normAutofit/>
          </a:bodyPr>
          <a:lstStyle/>
          <a:p>
            <a:pPr algn="ctr"/>
            <a:r>
              <a:rPr lang="pl-PL" sz="2700" b="1" dirty="0" smtClean="0"/>
              <a:t>II Oś Priorytetowa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400" dirty="0"/>
              <a:t>Przyspieszenie e-Rozwoju </a:t>
            </a:r>
            <a:r>
              <a:rPr lang="pl-PL" sz="2400" dirty="0" smtClean="0"/>
              <a:t>Mazowsza</a:t>
            </a:r>
            <a:endParaRPr lang="pl-PL" i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708853" y="1149790"/>
            <a:ext cx="6156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W latach 2007-2013 zrealizowano łącznie 264 projekty z II Osi Priorytetowej. Beneficjentami były jednostki samorządu terytorialnego, instytucje publiczne, w tym biblioteki, szpitale, szkoły wyższe i zakłady opieki zdrowotnej, a także przedsiębiorcy. Łączna wartość projektów przekroczyła 775 mln zł, przy dofinansowaniu równym  624 mln zł.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947"/>
            <a:ext cx="2598345" cy="367437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45" y="3250185"/>
            <a:ext cx="6409177" cy="238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4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rojekt niestandardow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1097</Words>
  <Application>Microsoft Office PowerPoint</Application>
  <PresentationFormat>Pokaz na ekranie (4:3)</PresentationFormat>
  <Paragraphs>107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Calibri</vt:lpstr>
      <vt:lpstr>Motyw pakietu Office</vt:lpstr>
      <vt:lpstr>Projekt niestandardowy</vt:lpstr>
      <vt:lpstr>Ewaluacja ex-post realizacji RPO WM 2007-2013</vt:lpstr>
      <vt:lpstr>Kryteria ewaluacyjne</vt:lpstr>
      <vt:lpstr>Obszary badawcze</vt:lpstr>
      <vt:lpstr>Metodologia</vt:lpstr>
      <vt:lpstr>Wyniki badań</vt:lpstr>
      <vt:lpstr>RPO WM 2007-2013 w liczbach</vt:lpstr>
      <vt:lpstr>Wpływ czynników zewnętrznych i wewnętrznych na efektywność projektów</vt:lpstr>
      <vt:lpstr>I Oś Priorytetowa  Tworzenie warunków dla rozwoju potencjału innowacyjnego i przedsiębiorczości na Mazowszu</vt:lpstr>
      <vt:lpstr>II Oś Priorytetowa  Przyspieszenie e-Rozwoju Mazowsza</vt:lpstr>
      <vt:lpstr>III Oś Priorytetowa  Regionalny system transportowy</vt:lpstr>
      <vt:lpstr>IV Oś Priorytetowa  Środowisko, zapobieganie zagrożeniom i energetyka</vt:lpstr>
      <vt:lpstr>V Oś Priorytetowa  Wzmacnianie roli miast w rozwoju regionu</vt:lpstr>
      <vt:lpstr>VI Oś Priorytetowa  Wykorzystanie walorów naturalnych i kulturowych dla rozwoju turystyki i rekreacji</vt:lpstr>
      <vt:lpstr>VII Oś Priorytetowa  Tworzenie i poprawa warunków dla rozwoju kapitału ludzkiego</vt:lpstr>
      <vt:lpstr>Ocena użyteczności</vt:lpstr>
      <vt:lpstr>Ocena trwałości</vt:lpstr>
      <vt:lpstr>Ocena systemu</vt:lpstr>
      <vt:lpstr>Przyczyny rozwiązywania umów</vt:lpstr>
      <vt:lpstr>Dziękuję za uwagę!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 który jest na więcej niż jedną linię</dc:title>
  <dc:creator>Beata</dc:creator>
  <cp:lastModifiedBy>Adam Rybkowski</cp:lastModifiedBy>
  <cp:revision>90</cp:revision>
  <dcterms:created xsi:type="dcterms:W3CDTF">2015-05-08T11:10:23Z</dcterms:created>
  <dcterms:modified xsi:type="dcterms:W3CDTF">2017-06-06T10:44:43Z</dcterms:modified>
</cp:coreProperties>
</file>