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sldIdLst>
    <p:sldId id="258" r:id="rId2"/>
    <p:sldId id="345" r:id="rId3"/>
    <p:sldId id="388" r:id="rId4"/>
    <p:sldId id="397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87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91" d="100"/>
          <a:sy n="91" d="100"/>
        </p:scale>
        <p:origin x="4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C0181-35DB-406B-8468-EFA27D6B015F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18B51BEE-8443-4827-956D-24E5683D175B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j-lt"/>
            </a:rPr>
            <a:t>Zalecenie Komisji Europejskiej</a:t>
          </a:r>
          <a:r>
            <a:rPr lang="pl-PL" sz="1200" dirty="0" smtClean="0">
              <a:solidFill>
                <a:schemeClr val="tx1"/>
              </a:solidFill>
              <a:latin typeface="+mj-lt"/>
            </a:rPr>
            <a:t>, Dyrekcji Generalnej ds. Zatrudnienia, Spraw Socjalnych </a:t>
          </a:r>
          <a:br>
            <a:rPr lang="pl-PL" sz="1200" dirty="0" smtClean="0">
              <a:solidFill>
                <a:schemeClr val="tx1"/>
              </a:solidFill>
              <a:latin typeface="+mj-lt"/>
            </a:rPr>
          </a:br>
          <a:r>
            <a:rPr lang="pl-PL" sz="1200" dirty="0" smtClean="0">
              <a:solidFill>
                <a:schemeClr val="tx1"/>
              </a:solidFill>
              <a:latin typeface="+mj-lt"/>
            </a:rPr>
            <a:t>i Włączenia Społecznego </a:t>
          </a:r>
          <a:endParaRPr lang="pl-PL" sz="1200" dirty="0">
            <a:solidFill>
              <a:schemeClr val="tx1"/>
            </a:solidFill>
          </a:endParaRPr>
        </a:p>
      </dgm:t>
    </dgm:pt>
    <dgm:pt modelId="{4F5A039C-B029-40B8-B7CF-29EF1D5DFFC7}" type="parTrans" cxnId="{596459B6-4FC6-4D25-9DD7-6D3BBC5883B8}">
      <dgm:prSet/>
      <dgm:spPr/>
      <dgm:t>
        <a:bodyPr/>
        <a:lstStyle/>
        <a:p>
          <a:endParaRPr lang="pl-PL"/>
        </a:p>
      </dgm:t>
    </dgm:pt>
    <dgm:pt modelId="{17EE7E9C-F76D-400B-AEE1-30BE8D10A201}" type="sibTrans" cxnId="{596459B6-4FC6-4D25-9DD7-6D3BBC5883B8}">
      <dgm:prSet/>
      <dgm:spPr/>
      <dgm:t>
        <a:bodyPr/>
        <a:lstStyle/>
        <a:p>
          <a:endParaRPr lang="pl-PL"/>
        </a:p>
      </dgm:t>
    </dgm:pt>
    <dgm:pt modelId="{5BCE1D61-6E07-47AB-8647-BFA0EC2B7CA4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Akceptacja dokumentu wraz z załącznikami przez </a:t>
          </a:r>
          <a:r>
            <a:rPr lang="pl-PL" b="1" dirty="0" smtClean="0">
              <a:solidFill>
                <a:schemeClr val="tx1"/>
              </a:solidFill>
            </a:rPr>
            <a:t>Zarząd Województwa Mazowieckiego  </a:t>
          </a:r>
          <a:endParaRPr lang="pl-PL" b="1" dirty="0">
            <a:solidFill>
              <a:schemeClr val="tx1"/>
            </a:solidFill>
          </a:endParaRPr>
        </a:p>
      </dgm:t>
    </dgm:pt>
    <dgm:pt modelId="{A538E69B-9518-48DB-8125-973EE61B31FD}" type="parTrans" cxnId="{F2D08AAE-BDBE-48F2-A09A-14BD5259F6B6}">
      <dgm:prSet/>
      <dgm:spPr/>
      <dgm:t>
        <a:bodyPr/>
        <a:lstStyle/>
        <a:p>
          <a:endParaRPr lang="pl-PL"/>
        </a:p>
      </dgm:t>
    </dgm:pt>
    <dgm:pt modelId="{235971B0-898E-49A9-A922-3F895FD10D08}" type="sibTrans" cxnId="{F2D08AAE-BDBE-48F2-A09A-14BD5259F6B6}">
      <dgm:prSet/>
      <dgm:spPr/>
      <dgm:t>
        <a:bodyPr/>
        <a:lstStyle/>
        <a:p>
          <a:endParaRPr lang="pl-PL"/>
        </a:p>
      </dgm:t>
    </dgm:pt>
    <dgm:pt modelId="{FE878C55-0BBA-488B-A5F2-6A25517CF73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Komitet Monitorujący RPO WM 2014-2020</a:t>
          </a:r>
          <a:endParaRPr lang="pl-PL" b="1" dirty="0">
            <a:solidFill>
              <a:schemeClr val="tx1"/>
            </a:solidFill>
          </a:endParaRPr>
        </a:p>
      </dgm:t>
    </dgm:pt>
    <dgm:pt modelId="{A93DF38E-F795-4FFE-A80B-44188ECA91ED}" type="parTrans" cxnId="{9857B84C-336E-45B8-9C90-537AA2B15BEB}">
      <dgm:prSet/>
      <dgm:spPr/>
      <dgm:t>
        <a:bodyPr/>
        <a:lstStyle/>
        <a:p>
          <a:endParaRPr lang="pl-PL"/>
        </a:p>
      </dgm:t>
    </dgm:pt>
    <dgm:pt modelId="{76D507A4-30E5-4371-AEBA-F2FA7EFD201E}" type="sibTrans" cxnId="{9857B84C-336E-45B8-9C90-537AA2B15BEB}">
      <dgm:prSet/>
      <dgm:spPr/>
      <dgm:t>
        <a:bodyPr/>
        <a:lstStyle/>
        <a:p>
          <a:endParaRPr lang="pl-PL"/>
        </a:p>
      </dgm:t>
    </dgm:pt>
    <dgm:pt modelId="{5661C3CE-0BB8-48F0-94AE-DD80C6AB92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dirty="0" smtClean="0">
              <a:solidFill>
                <a:schemeClr val="tx1"/>
              </a:solidFill>
            </a:rPr>
            <a:t>Przygotowanie  przez Departament RF materiału - wskaźniki i dane jakościowe nt. </a:t>
          </a:r>
          <a:r>
            <a:rPr lang="pl-PL" sz="1200" b="1" dirty="0" smtClean="0">
              <a:solidFill>
                <a:schemeClr val="tx1"/>
              </a:solidFill>
            </a:rPr>
            <a:t>demografii, rynku pracy, obszaru integracji społecznej oraz edukacji i wykształcenia</a:t>
          </a:r>
          <a:r>
            <a:rPr lang="pl-PL" sz="1200" dirty="0" smtClean="0">
              <a:solidFill>
                <a:schemeClr val="tx1"/>
              </a:solidFill>
            </a:rPr>
            <a:t> w województwie mazowieckim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dirty="0">
            <a:latin typeface="+mj-lt"/>
          </a:endParaRPr>
        </a:p>
      </dgm:t>
    </dgm:pt>
    <dgm:pt modelId="{5EE65A8F-DDF6-40EB-AABF-E430E5E753A0}" type="parTrans" cxnId="{0C4DBD31-D4C0-4E73-B0F6-92948BBE03F4}">
      <dgm:prSet/>
      <dgm:spPr/>
      <dgm:t>
        <a:bodyPr/>
        <a:lstStyle/>
        <a:p>
          <a:endParaRPr lang="pl-PL"/>
        </a:p>
      </dgm:t>
    </dgm:pt>
    <dgm:pt modelId="{6571A7F2-02F8-4CF6-B107-DA09F8E2A531}" type="sibTrans" cxnId="{0C4DBD31-D4C0-4E73-B0F6-92948BBE03F4}">
      <dgm:prSet/>
      <dgm:spPr/>
      <dgm:t>
        <a:bodyPr/>
        <a:lstStyle/>
        <a:p>
          <a:endParaRPr lang="pl-PL"/>
        </a:p>
      </dgm:t>
    </dgm:pt>
    <dgm:pt modelId="{48B39E72-0745-4948-84BE-7DBED0EF1C39}">
      <dgm:prSet custT="1"/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Weryfikacja, analiza i sformułowanie rekomendacji </a:t>
          </a:r>
          <a:r>
            <a:rPr lang="pl-PL" sz="1200" dirty="0" smtClean="0">
              <a:solidFill>
                <a:schemeClr val="tx1"/>
              </a:solidFill>
            </a:rPr>
            <a:t>przez Wojewódzki Urząd Pracy w Warszawie, Mazowieckie Biuro Planowania Regionalnego, Mazowieckie Centrum Polityki Społecznej, Departament Edukacji Publicznej i Sportu w UM WM oraz komórki wewnętrzne Departamentu RF</a:t>
          </a:r>
          <a:endParaRPr lang="pl-PL" sz="1200" dirty="0">
            <a:solidFill>
              <a:schemeClr val="tx1"/>
            </a:solidFill>
          </a:endParaRPr>
        </a:p>
      </dgm:t>
    </dgm:pt>
    <dgm:pt modelId="{26164186-32CE-4AAB-8E07-F9BBA9FA066C}" type="parTrans" cxnId="{496BCE24-9CCA-40A2-AE8F-FF63BA050993}">
      <dgm:prSet/>
      <dgm:spPr/>
      <dgm:t>
        <a:bodyPr/>
        <a:lstStyle/>
        <a:p>
          <a:endParaRPr lang="pl-PL"/>
        </a:p>
      </dgm:t>
    </dgm:pt>
    <dgm:pt modelId="{9D425D60-F428-436F-9AD4-2967692F35A0}" type="sibTrans" cxnId="{496BCE24-9CCA-40A2-AE8F-FF63BA050993}">
      <dgm:prSet/>
      <dgm:spPr/>
      <dgm:t>
        <a:bodyPr/>
        <a:lstStyle/>
        <a:p>
          <a:endParaRPr lang="pl-PL"/>
        </a:p>
      </dgm:t>
    </dgm:pt>
    <dgm:pt modelId="{CC71BB2B-F8A8-4E05-9DC7-C4477508FB84}" type="pres">
      <dgm:prSet presAssocID="{705C0181-35DB-406B-8468-EFA27D6B015F}" presName="Name0" presStyleCnt="0">
        <dgm:presLayoutVars>
          <dgm:dir/>
          <dgm:resizeHandles val="exact"/>
        </dgm:presLayoutVars>
      </dgm:prSet>
      <dgm:spPr/>
    </dgm:pt>
    <dgm:pt modelId="{854FB8F6-FCAD-4BE3-80A2-BAC129527264}" type="pres">
      <dgm:prSet presAssocID="{18B51BEE-8443-4827-956D-24E5683D175B}" presName="node" presStyleLbl="node1" presStyleIdx="0" presStyleCnt="5" custScaleY="100628" custLinFactNeighborX="1093" custLinFactNeighborY="-295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5E4109-D759-4054-9B22-8A492729FABC}" type="pres">
      <dgm:prSet presAssocID="{17EE7E9C-F76D-400B-AEE1-30BE8D10A201}" presName="sibTrans" presStyleLbl="sibTrans2D1" presStyleIdx="0" presStyleCnt="4"/>
      <dgm:spPr/>
      <dgm:t>
        <a:bodyPr/>
        <a:lstStyle/>
        <a:p>
          <a:endParaRPr lang="pl-PL"/>
        </a:p>
      </dgm:t>
    </dgm:pt>
    <dgm:pt modelId="{778497AC-9EB9-4F32-97C5-15A50F7A8206}" type="pres">
      <dgm:prSet presAssocID="{17EE7E9C-F76D-400B-AEE1-30BE8D10A201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69FD5EBE-5E5C-415F-A2F3-5DEDE25EE388}" type="pres">
      <dgm:prSet presAssocID="{5661C3CE-0BB8-48F0-94AE-DD80C6AB9253}" presName="node" presStyleLbl="node1" presStyleIdx="1" presStyleCnt="5" custLinFactNeighborX="-28477" custLinFactNeighborY="311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AE4185-118F-45C2-A147-757EABCB0D73}" type="pres">
      <dgm:prSet presAssocID="{6571A7F2-02F8-4CF6-B107-DA09F8E2A531}" presName="sibTrans" presStyleLbl="sibTrans2D1" presStyleIdx="1" presStyleCnt="4"/>
      <dgm:spPr/>
      <dgm:t>
        <a:bodyPr/>
        <a:lstStyle/>
        <a:p>
          <a:endParaRPr lang="pl-PL"/>
        </a:p>
      </dgm:t>
    </dgm:pt>
    <dgm:pt modelId="{D2D17178-F5D8-4D02-9598-13A7FF29013C}" type="pres">
      <dgm:prSet presAssocID="{6571A7F2-02F8-4CF6-B107-DA09F8E2A531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9348AF6A-D728-4861-BF15-02277C9DFA50}" type="pres">
      <dgm:prSet presAssocID="{48B39E72-0745-4948-84BE-7DBED0EF1C39}" presName="node" presStyleLbl="node1" presStyleIdx="2" presStyleCnt="5" custLinFactNeighborX="-60750" custLinFactNeighborY="-292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86DA84-8E8B-4B92-945F-46D07CC0D755}" type="pres">
      <dgm:prSet presAssocID="{9D425D60-F428-436F-9AD4-2967692F35A0}" presName="sibTrans" presStyleLbl="sibTrans2D1" presStyleIdx="2" presStyleCnt="4"/>
      <dgm:spPr/>
      <dgm:t>
        <a:bodyPr/>
        <a:lstStyle/>
        <a:p>
          <a:endParaRPr lang="pl-PL"/>
        </a:p>
      </dgm:t>
    </dgm:pt>
    <dgm:pt modelId="{942FF579-22E1-4B11-842A-D6F633BF5F6B}" type="pres">
      <dgm:prSet presAssocID="{9D425D60-F428-436F-9AD4-2967692F35A0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B58B2C5B-586F-43F8-8A08-BC791C9356D6}" type="pres">
      <dgm:prSet presAssocID="{5BCE1D61-6E07-47AB-8647-BFA0EC2B7CA4}" presName="node" presStyleLbl="node1" presStyleIdx="3" presStyleCnt="5" custLinFactNeighborX="-75936" custLinFactNeighborY="323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61EA83-CEBE-4F9C-86A6-65F76522FBE8}" type="pres">
      <dgm:prSet presAssocID="{235971B0-898E-49A9-A922-3F895FD10D08}" presName="sibTrans" presStyleLbl="sibTrans2D1" presStyleIdx="3" presStyleCnt="4"/>
      <dgm:spPr/>
      <dgm:t>
        <a:bodyPr/>
        <a:lstStyle/>
        <a:p>
          <a:endParaRPr lang="pl-PL"/>
        </a:p>
      </dgm:t>
    </dgm:pt>
    <dgm:pt modelId="{F3177C26-CB9D-49EC-9AE2-2D03A2F550FF}" type="pres">
      <dgm:prSet presAssocID="{235971B0-898E-49A9-A922-3F895FD10D08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9009FCAE-DCCF-4317-B0E9-BD5ADD9608C7}" type="pres">
      <dgm:prSet presAssocID="{FE878C55-0BBA-488B-A5F2-6A25517CF739}" presName="node" presStyleLbl="node1" presStyleIdx="4" presStyleCnt="5" custLinFactNeighborX="-94921" custLinFactNeighborY="-299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57B84C-336E-45B8-9C90-537AA2B15BEB}" srcId="{705C0181-35DB-406B-8468-EFA27D6B015F}" destId="{FE878C55-0BBA-488B-A5F2-6A25517CF739}" srcOrd="4" destOrd="0" parTransId="{A93DF38E-F795-4FFE-A80B-44188ECA91ED}" sibTransId="{76D507A4-30E5-4371-AEBA-F2FA7EFD201E}"/>
    <dgm:cxn modelId="{07583D01-FB30-4A2E-AE5E-8864F55BB857}" type="presOf" srcId="{9D425D60-F428-436F-9AD4-2967692F35A0}" destId="{942FF579-22E1-4B11-842A-D6F633BF5F6B}" srcOrd="1" destOrd="0" presId="urn:microsoft.com/office/officeart/2005/8/layout/process1"/>
    <dgm:cxn modelId="{4686DB24-4768-49F4-AE6A-C9456C393D9F}" type="presOf" srcId="{17EE7E9C-F76D-400B-AEE1-30BE8D10A201}" destId="{775E4109-D759-4054-9B22-8A492729FABC}" srcOrd="0" destOrd="0" presId="urn:microsoft.com/office/officeart/2005/8/layout/process1"/>
    <dgm:cxn modelId="{0C4DBD31-D4C0-4E73-B0F6-92948BBE03F4}" srcId="{705C0181-35DB-406B-8468-EFA27D6B015F}" destId="{5661C3CE-0BB8-48F0-94AE-DD80C6AB9253}" srcOrd="1" destOrd="0" parTransId="{5EE65A8F-DDF6-40EB-AABF-E430E5E753A0}" sibTransId="{6571A7F2-02F8-4CF6-B107-DA09F8E2A531}"/>
    <dgm:cxn modelId="{34257759-5931-4363-863F-54BDADB66B28}" type="presOf" srcId="{6571A7F2-02F8-4CF6-B107-DA09F8E2A531}" destId="{D2D17178-F5D8-4D02-9598-13A7FF29013C}" srcOrd="1" destOrd="0" presId="urn:microsoft.com/office/officeart/2005/8/layout/process1"/>
    <dgm:cxn modelId="{008C871C-2432-40BF-AB53-E0E3DE2A385F}" type="presOf" srcId="{235971B0-898E-49A9-A922-3F895FD10D08}" destId="{7261EA83-CEBE-4F9C-86A6-65F76522FBE8}" srcOrd="0" destOrd="0" presId="urn:microsoft.com/office/officeart/2005/8/layout/process1"/>
    <dgm:cxn modelId="{6FECAFE1-DB42-482E-9AAF-B48BC12800EE}" type="presOf" srcId="{5661C3CE-0BB8-48F0-94AE-DD80C6AB9253}" destId="{69FD5EBE-5E5C-415F-A2F3-5DEDE25EE388}" srcOrd="0" destOrd="0" presId="urn:microsoft.com/office/officeart/2005/8/layout/process1"/>
    <dgm:cxn modelId="{C3178A2C-B9BF-4DB9-B1C6-00349F4E814E}" type="presOf" srcId="{18B51BEE-8443-4827-956D-24E5683D175B}" destId="{854FB8F6-FCAD-4BE3-80A2-BAC129527264}" srcOrd="0" destOrd="0" presId="urn:microsoft.com/office/officeart/2005/8/layout/process1"/>
    <dgm:cxn modelId="{7B19DB34-7409-47E0-82FE-9266046D0D0D}" type="presOf" srcId="{48B39E72-0745-4948-84BE-7DBED0EF1C39}" destId="{9348AF6A-D728-4861-BF15-02277C9DFA50}" srcOrd="0" destOrd="0" presId="urn:microsoft.com/office/officeart/2005/8/layout/process1"/>
    <dgm:cxn modelId="{AC266F33-7622-4029-AC48-CF6B1715ABEE}" type="presOf" srcId="{705C0181-35DB-406B-8468-EFA27D6B015F}" destId="{CC71BB2B-F8A8-4E05-9DC7-C4477508FB84}" srcOrd="0" destOrd="0" presId="urn:microsoft.com/office/officeart/2005/8/layout/process1"/>
    <dgm:cxn modelId="{496BCE24-9CCA-40A2-AE8F-FF63BA050993}" srcId="{705C0181-35DB-406B-8468-EFA27D6B015F}" destId="{48B39E72-0745-4948-84BE-7DBED0EF1C39}" srcOrd="2" destOrd="0" parTransId="{26164186-32CE-4AAB-8E07-F9BBA9FA066C}" sibTransId="{9D425D60-F428-436F-9AD4-2967692F35A0}"/>
    <dgm:cxn modelId="{E26BAACB-803E-4C88-9192-ABDE4D7E6D9D}" type="presOf" srcId="{17EE7E9C-F76D-400B-AEE1-30BE8D10A201}" destId="{778497AC-9EB9-4F32-97C5-15A50F7A8206}" srcOrd="1" destOrd="0" presId="urn:microsoft.com/office/officeart/2005/8/layout/process1"/>
    <dgm:cxn modelId="{DCEF8A50-F1EC-46BF-9FBF-891DC4CB8D62}" type="presOf" srcId="{FE878C55-0BBA-488B-A5F2-6A25517CF739}" destId="{9009FCAE-DCCF-4317-B0E9-BD5ADD9608C7}" srcOrd="0" destOrd="0" presId="urn:microsoft.com/office/officeart/2005/8/layout/process1"/>
    <dgm:cxn modelId="{0FAE23AF-FDE6-48B2-B448-100759AB7AC6}" type="presOf" srcId="{9D425D60-F428-436F-9AD4-2967692F35A0}" destId="{9586DA84-8E8B-4B92-945F-46D07CC0D755}" srcOrd="0" destOrd="0" presId="urn:microsoft.com/office/officeart/2005/8/layout/process1"/>
    <dgm:cxn modelId="{596459B6-4FC6-4D25-9DD7-6D3BBC5883B8}" srcId="{705C0181-35DB-406B-8468-EFA27D6B015F}" destId="{18B51BEE-8443-4827-956D-24E5683D175B}" srcOrd="0" destOrd="0" parTransId="{4F5A039C-B029-40B8-B7CF-29EF1D5DFFC7}" sibTransId="{17EE7E9C-F76D-400B-AEE1-30BE8D10A201}"/>
    <dgm:cxn modelId="{A1379CAB-8CB2-4CD4-B5E1-A1E138C8AFA3}" type="presOf" srcId="{6571A7F2-02F8-4CF6-B107-DA09F8E2A531}" destId="{A8AE4185-118F-45C2-A147-757EABCB0D73}" srcOrd="0" destOrd="0" presId="urn:microsoft.com/office/officeart/2005/8/layout/process1"/>
    <dgm:cxn modelId="{61E1A3C7-3D4B-4867-A9E0-CD25E95470A4}" type="presOf" srcId="{5BCE1D61-6E07-47AB-8647-BFA0EC2B7CA4}" destId="{B58B2C5B-586F-43F8-8A08-BC791C9356D6}" srcOrd="0" destOrd="0" presId="urn:microsoft.com/office/officeart/2005/8/layout/process1"/>
    <dgm:cxn modelId="{F2D08AAE-BDBE-48F2-A09A-14BD5259F6B6}" srcId="{705C0181-35DB-406B-8468-EFA27D6B015F}" destId="{5BCE1D61-6E07-47AB-8647-BFA0EC2B7CA4}" srcOrd="3" destOrd="0" parTransId="{A538E69B-9518-48DB-8125-973EE61B31FD}" sibTransId="{235971B0-898E-49A9-A922-3F895FD10D08}"/>
    <dgm:cxn modelId="{0CBCA99A-FD5D-4A4D-9D5D-D6B9F0E755A5}" type="presOf" srcId="{235971B0-898E-49A9-A922-3F895FD10D08}" destId="{F3177C26-CB9D-49EC-9AE2-2D03A2F550FF}" srcOrd="1" destOrd="0" presId="urn:microsoft.com/office/officeart/2005/8/layout/process1"/>
    <dgm:cxn modelId="{2DE3C6DC-DF3F-4565-92F2-D5DD086BFA15}" type="presParOf" srcId="{CC71BB2B-F8A8-4E05-9DC7-C4477508FB84}" destId="{854FB8F6-FCAD-4BE3-80A2-BAC129527264}" srcOrd="0" destOrd="0" presId="urn:microsoft.com/office/officeart/2005/8/layout/process1"/>
    <dgm:cxn modelId="{6CAB7BA1-C3F9-442C-9625-4BCDBBC009A0}" type="presParOf" srcId="{CC71BB2B-F8A8-4E05-9DC7-C4477508FB84}" destId="{775E4109-D759-4054-9B22-8A492729FABC}" srcOrd="1" destOrd="0" presId="urn:microsoft.com/office/officeart/2005/8/layout/process1"/>
    <dgm:cxn modelId="{7B291541-76FE-4B99-A8FF-19C11280C2A7}" type="presParOf" srcId="{775E4109-D759-4054-9B22-8A492729FABC}" destId="{778497AC-9EB9-4F32-97C5-15A50F7A8206}" srcOrd="0" destOrd="0" presId="urn:microsoft.com/office/officeart/2005/8/layout/process1"/>
    <dgm:cxn modelId="{8D8695BB-E2B6-484E-9255-C3C11804122E}" type="presParOf" srcId="{CC71BB2B-F8A8-4E05-9DC7-C4477508FB84}" destId="{69FD5EBE-5E5C-415F-A2F3-5DEDE25EE388}" srcOrd="2" destOrd="0" presId="urn:microsoft.com/office/officeart/2005/8/layout/process1"/>
    <dgm:cxn modelId="{83FE3CA6-0A07-426D-B275-8C1E64F83D00}" type="presParOf" srcId="{CC71BB2B-F8A8-4E05-9DC7-C4477508FB84}" destId="{A8AE4185-118F-45C2-A147-757EABCB0D73}" srcOrd="3" destOrd="0" presId="urn:microsoft.com/office/officeart/2005/8/layout/process1"/>
    <dgm:cxn modelId="{B01CCFBF-2E21-419A-9F54-1BA0D517B776}" type="presParOf" srcId="{A8AE4185-118F-45C2-A147-757EABCB0D73}" destId="{D2D17178-F5D8-4D02-9598-13A7FF29013C}" srcOrd="0" destOrd="0" presId="urn:microsoft.com/office/officeart/2005/8/layout/process1"/>
    <dgm:cxn modelId="{14E550C0-8539-4E94-97C7-21FAF37E9991}" type="presParOf" srcId="{CC71BB2B-F8A8-4E05-9DC7-C4477508FB84}" destId="{9348AF6A-D728-4861-BF15-02277C9DFA50}" srcOrd="4" destOrd="0" presId="urn:microsoft.com/office/officeart/2005/8/layout/process1"/>
    <dgm:cxn modelId="{8C1DDA8E-0B2E-4833-9326-C4D10F51D765}" type="presParOf" srcId="{CC71BB2B-F8A8-4E05-9DC7-C4477508FB84}" destId="{9586DA84-8E8B-4B92-945F-46D07CC0D755}" srcOrd="5" destOrd="0" presId="urn:microsoft.com/office/officeart/2005/8/layout/process1"/>
    <dgm:cxn modelId="{BB709140-1EF5-4073-BCAB-E6863F5D7561}" type="presParOf" srcId="{9586DA84-8E8B-4B92-945F-46D07CC0D755}" destId="{942FF579-22E1-4B11-842A-D6F633BF5F6B}" srcOrd="0" destOrd="0" presId="urn:microsoft.com/office/officeart/2005/8/layout/process1"/>
    <dgm:cxn modelId="{DE30596A-E7E0-4179-8FE9-CDB8007760D7}" type="presParOf" srcId="{CC71BB2B-F8A8-4E05-9DC7-C4477508FB84}" destId="{B58B2C5B-586F-43F8-8A08-BC791C9356D6}" srcOrd="6" destOrd="0" presId="urn:microsoft.com/office/officeart/2005/8/layout/process1"/>
    <dgm:cxn modelId="{BEF5C399-6D00-4745-82B0-18F1E6F2BA52}" type="presParOf" srcId="{CC71BB2B-F8A8-4E05-9DC7-C4477508FB84}" destId="{7261EA83-CEBE-4F9C-86A6-65F76522FBE8}" srcOrd="7" destOrd="0" presId="urn:microsoft.com/office/officeart/2005/8/layout/process1"/>
    <dgm:cxn modelId="{FF2D13A2-73CE-4A49-A771-0F4A65B6A26A}" type="presParOf" srcId="{7261EA83-CEBE-4F9C-86A6-65F76522FBE8}" destId="{F3177C26-CB9D-49EC-9AE2-2D03A2F550FF}" srcOrd="0" destOrd="0" presId="urn:microsoft.com/office/officeart/2005/8/layout/process1"/>
    <dgm:cxn modelId="{12EA5854-EB69-4211-BE5B-930F74D64F4A}" type="presParOf" srcId="{CC71BB2B-F8A8-4E05-9DC7-C4477508FB84}" destId="{9009FCAE-DCCF-4317-B0E9-BD5ADD9608C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1E102-88A2-4AB9-B587-3E3F042E1B5B}" type="doc">
      <dgm:prSet loTypeId="urn:microsoft.com/office/officeart/2005/8/layout/arrow2" loCatId="process" qsTypeId="urn:microsoft.com/office/officeart/2005/8/quickstyle/simple5" qsCatId="simple" csTypeId="urn:microsoft.com/office/officeart/2005/8/colors/accent4_5" csCatId="accent4" phldr="1"/>
      <dgm:spPr/>
    </dgm:pt>
    <dgm:pt modelId="{76311755-F123-48C5-B25C-67AADFB5EDEF}">
      <dgm:prSet phldrT="[Tekst]"/>
      <dgm:spPr/>
      <dgm:t>
        <a:bodyPr/>
        <a:lstStyle/>
        <a:p>
          <a:r>
            <a:rPr lang="pl-PL" dirty="0" smtClean="0"/>
            <a:t>Wskaźniki zagregowane zgodnie ze wzorem przedstawionym przez KE</a:t>
          </a:r>
          <a:endParaRPr lang="pl-PL" dirty="0"/>
        </a:p>
      </dgm:t>
    </dgm:pt>
    <dgm:pt modelId="{6E0899B3-A5BE-4A25-B5EE-ACEBA5D80458}" type="parTrans" cxnId="{640E1F8B-84DC-4BC9-8404-461C26FC8E47}">
      <dgm:prSet/>
      <dgm:spPr/>
      <dgm:t>
        <a:bodyPr/>
        <a:lstStyle/>
        <a:p>
          <a:endParaRPr lang="pl-PL"/>
        </a:p>
      </dgm:t>
    </dgm:pt>
    <dgm:pt modelId="{553EC426-A962-4E61-86BD-9F590AD91352}" type="sibTrans" cxnId="{640E1F8B-84DC-4BC9-8404-461C26FC8E47}">
      <dgm:prSet/>
      <dgm:spPr/>
      <dgm:t>
        <a:bodyPr/>
        <a:lstStyle/>
        <a:p>
          <a:endParaRPr lang="pl-PL"/>
        </a:p>
      </dgm:t>
    </dgm:pt>
    <dgm:pt modelId="{BC9BD043-60AD-4C31-95F0-1480C24288B1}">
      <dgm:prSet phldrT="[Tekst]"/>
      <dgm:spPr/>
      <dgm:t>
        <a:bodyPr/>
        <a:lstStyle/>
        <a:p>
          <a:r>
            <a:rPr lang="pl-PL" dirty="0" smtClean="0"/>
            <a:t>Przedstawienie większości wskaźników </a:t>
          </a:r>
          <a:br>
            <a:rPr lang="pl-PL" dirty="0" smtClean="0"/>
          </a:br>
          <a:r>
            <a:rPr lang="pl-PL" dirty="0" smtClean="0"/>
            <a:t>w układzie dwuletnim na rok 2013 i 2015</a:t>
          </a:r>
          <a:endParaRPr lang="pl-PL" dirty="0"/>
        </a:p>
      </dgm:t>
    </dgm:pt>
    <dgm:pt modelId="{B755195B-B9C8-4B08-9597-D835AE31E94A}" type="parTrans" cxnId="{5E970567-4831-4279-A827-2EAF6236C4F4}">
      <dgm:prSet/>
      <dgm:spPr/>
      <dgm:t>
        <a:bodyPr/>
        <a:lstStyle/>
        <a:p>
          <a:endParaRPr lang="pl-PL"/>
        </a:p>
      </dgm:t>
    </dgm:pt>
    <dgm:pt modelId="{A756182B-3BD4-4973-9BAC-4433C3AEE714}" type="sibTrans" cxnId="{5E970567-4831-4279-A827-2EAF6236C4F4}">
      <dgm:prSet/>
      <dgm:spPr/>
      <dgm:t>
        <a:bodyPr/>
        <a:lstStyle/>
        <a:p>
          <a:endParaRPr lang="pl-PL"/>
        </a:p>
      </dgm:t>
    </dgm:pt>
    <dgm:pt modelId="{A2202720-F22B-4580-94F3-3F4F91BA79F2}">
      <dgm:prSet phldrT="[Tekst]"/>
      <dgm:spPr/>
      <dgm:t>
        <a:bodyPr/>
        <a:lstStyle/>
        <a:p>
          <a:r>
            <a:rPr lang="pl-PL" dirty="0" smtClean="0"/>
            <a:t>Rozszerzenie katalogu wskaźników </a:t>
          </a:r>
          <a:br>
            <a:rPr lang="pl-PL" dirty="0" smtClean="0"/>
          </a:br>
          <a:r>
            <a:rPr lang="pl-PL" dirty="0" smtClean="0"/>
            <a:t>i danych jakościowych </a:t>
          </a:r>
          <a:br>
            <a:rPr lang="pl-PL" dirty="0" smtClean="0"/>
          </a:br>
          <a:r>
            <a:rPr lang="pl-PL" dirty="0" smtClean="0"/>
            <a:t>z uwzględnieniem specyficznej sytuacji województwa mazowieckiego</a:t>
          </a:r>
          <a:endParaRPr lang="pl-PL" dirty="0"/>
        </a:p>
      </dgm:t>
    </dgm:pt>
    <dgm:pt modelId="{CA735B8D-90A5-4F62-80A9-76B898A0F9D1}" type="parTrans" cxnId="{C6ED7559-0AF1-4E77-AD95-10EC59D1B3C5}">
      <dgm:prSet/>
      <dgm:spPr/>
      <dgm:t>
        <a:bodyPr/>
        <a:lstStyle/>
        <a:p>
          <a:endParaRPr lang="pl-PL"/>
        </a:p>
      </dgm:t>
    </dgm:pt>
    <dgm:pt modelId="{E1F252D2-A2AB-48F5-9143-059FC7B64489}" type="sibTrans" cxnId="{C6ED7559-0AF1-4E77-AD95-10EC59D1B3C5}">
      <dgm:prSet/>
      <dgm:spPr/>
      <dgm:t>
        <a:bodyPr/>
        <a:lstStyle/>
        <a:p>
          <a:endParaRPr lang="pl-PL"/>
        </a:p>
      </dgm:t>
    </dgm:pt>
    <dgm:pt modelId="{11ECE29F-2A90-44E0-BB26-8C51612488D5}" type="pres">
      <dgm:prSet presAssocID="{6FE1E102-88A2-4AB9-B587-3E3F042E1B5B}" presName="arrowDiagram" presStyleCnt="0">
        <dgm:presLayoutVars>
          <dgm:chMax val="5"/>
          <dgm:dir/>
          <dgm:resizeHandles val="exact"/>
        </dgm:presLayoutVars>
      </dgm:prSet>
      <dgm:spPr/>
    </dgm:pt>
    <dgm:pt modelId="{78C8E374-CCAD-460C-9E93-AD4EFDADCFD3}" type="pres">
      <dgm:prSet presAssocID="{6FE1E102-88A2-4AB9-B587-3E3F042E1B5B}" presName="arrow" presStyleLbl="bgShp" presStyleIdx="0" presStyleCnt="1"/>
      <dgm:spPr/>
    </dgm:pt>
    <dgm:pt modelId="{B649D078-A05F-44C1-BF40-ADC827004B20}" type="pres">
      <dgm:prSet presAssocID="{6FE1E102-88A2-4AB9-B587-3E3F042E1B5B}" presName="arrowDiagram3" presStyleCnt="0"/>
      <dgm:spPr/>
    </dgm:pt>
    <dgm:pt modelId="{B116C74A-F964-4449-A0A4-A127B1D1A5B2}" type="pres">
      <dgm:prSet presAssocID="{76311755-F123-48C5-B25C-67AADFB5EDEF}" presName="bullet3a" presStyleLbl="node1" presStyleIdx="0" presStyleCnt="3"/>
      <dgm:spPr/>
    </dgm:pt>
    <dgm:pt modelId="{F3ED7729-7BE7-4EC4-B03F-AC5C10A96076}" type="pres">
      <dgm:prSet presAssocID="{76311755-F123-48C5-B25C-67AADFB5EDE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FF1F53-9097-46A0-AC13-1D29ECF460C8}" type="pres">
      <dgm:prSet presAssocID="{BC9BD043-60AD-4C31-95F0-1480C24288B1}" presName="bullet3b" presStyleLbl="node1" presStyleIdx="1" presStyleCnt="3"/>
      <dgm:spPr/>
    </dgm:pt>
    <dgm:pt modelId="{FFFD591B-82AF-43AE-B276-85F238491987}" type="pres">
      <dgm:prSet presAssocID="{BC9BD043-60AD-4C31-95F0-1480C24288B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753A5-229B-4DE3-BCA2-13A8541D3864}" type="pres">
      <dgm:prSet presAssocID="{A2202720-F22B-4580-94F3-3F4F91BA79F2}" presName="bullet3c" presStyleLbl="node1" presStyleIdx="2" presStyleCnt="3"/>
      <dgm:spPr/>
    </dgm:pt>
    <dgm:pt modelId="{E4D1A8A4-DC18-497A-8D40-DB442E537119}" type="pres">
      <dgm:prSet presAssocID="{A2202720-F22B-4580-94F3-3F4F91BA79F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B24745-3F8C-42B9-BC6E-F9DB44C89AC5}" type="presOf" srcId="{BC9BD043-60AD-4C31-95F0-1480C24288B1}" destId="{FFFD591B-82AF-43AE-B276-85F238491987}" srcOrd="0" destOrd="0" presId="urn:microsoft.com/office/officeart/2005/8/layout/arrow2"/>
    <dgm:cxn modelId="{6B915D00-7FF6-4BB4-8EA9-0EE11B328C71}" type="presOf" srcId="{6FE1E102-88A2-4AB9-B587-3E3F042E1B5B}" destId="{11ECE29F-2A90-44E0-BB26-8C51612488D5}" srcOrd="0" destOrd="0" presId="urn:microsoft.com/office/officeart/2005/8/layout/arrow2"/>
    <dgm:cxn modelId="{A5AAC084-0C00-4823-9457-D210EC02813F}" type="presOf" srcId="{A2202720-F22B-4580-94F3-3F4F91BA79F2}" destId="{E4D1A8A4-DC18-497A-8D40-DB442E537119}" srcOrd="0" destOrd="0" presId="urn:microsoft.com/office/officeart/2005/8/layout/arrow2"/>
    <dgm:cxn modelId="{640E1F8B-84DC-4BC9-8404-461C26FC8E47}" srcId="{6FE1E102-88A2-4AB9-B587-3E3F042E1B5B}" destId="{76311755-F123-48C5-B25C-67AADFB5EDEF}" srcOrd="0" destOrd="0" parTransId="{6E0899B3-A5BE-4A25-B5EE-ACEBA5D80458}" sibTransId="{553EC426-A962-4E61-86BD-9F590AD91352}"/>
    <dgm:cxn modelId="{5E970567-4831-4279-A827-2EAF6236C4F4}" srcId="{6FE1E102-88A2-4AB9-B587-3E3F042E1B5B}" destId="{BC9BD043-60AD-4C31-95F0-1480C24288B1}" srcOrd="1" destOrd="0" parTransId="{B755195B-B9C8-4B08-9597-D835AE31E94A}" sibTransId="{A756182B-3BD4-4973-9BAC-4433C3AEE714}"/>
    <dgm:cxn modelId="{B36A5B12-1127-41A6-AD9F-6A583EB8D431}" type="presOf" srcId="{76311755-F123-48C5-B25C-67AADFB5EDEF}" destId="{F3ED7729-7BE7-4EC4-B03F-AC5C10A96076}" srcOrd="0" destOrd="0" presId="urn:microsoft.com/office/officeart/2005/8/layout/arrow2"/>
    <dgm:cxn modelId="{C6ED7559-0AF1-4E77-AD95-10EC59D1B3C5}" srcId="{6FE1E102-88A2-4AB9-B587-3E3F042E1B5B}" destId="{A2202720-F22B-4580-94F3-3F4F91BA79F2}" srcOrd="2" destOrd="0" parTransId="{CA735B8D-90A5-4F62-80A9-76B898A0F9D1}" sibTransId="{E1F252D2-A2AB-48F5-9143-059FC7B64489}"/>
    <dgm:cxn modelId="{1B76B5B9-03E6-4D37-98A2-59250495272A}" type="presParOf" srcId="{11ECE29F-2A90-44E0-BB26-8C51612488D5}" destId="{78C8E374-CCAD-460C-9E93-AD4EFDADCFD3}" srcOrd="0" destOrd="0" presId="urn:microsoft.com/office/officeart/2005/8/layout/arrow2"/>
    <dgm:cxn modelId="{8CE2FD7B-2F60-40C3-A10E-239B03BE5191}" type="presParOf" srcId="{11ECE29F-2A90-44E0-BB26-8C51612488D5}" destId="{B649D078-A05F-44C1-BF40-ADC827004B20}" srcOrd="1" destOrd="0" presId="urn:microsoft.com/office/officeart/2005/8/layout/arrow2"/>
    <dgm:cxn modelId="{8F809C5D-B2EB-44F8-B6FB-F201F852929F}" type="presParOf" srcId="{B649D078-A05F-44C1-BF40-ADC827004B20}" destId="{B116C74A-F964-4449-A0A4-A127B1D1A5B2}" srcOrd="0" destOrd="0" presId="urn:microsoft.com/office/officeart/2005/8/layout/arrow2"/>
    <dgm:cxn modelId="{83EC1027-5AF0-46FF-AB32-AA7897AE9A34}" type="presParOf" srcId="{B649D078-A05F-44C1-BF40-ADC827004B20}" destId="{F3ED7729-7BE7-4EC4-B03F-AC5C10A96076}" srcOrd="1" destOrd="0" presId="urn:microsoft.com/office/officeart/2005/8/layout/arrow2"/>
    <dgm:cxn modelId="{AC1F4CAF-E058-401F-8C77-BA30805182AD}" type="presParOf" srcId="{B649D078-A05F-44C1-BF40-ADC827004B20}" destId="{E1FF1F53-9097-46A0-AC13-1D29ECF460C8}" srcOrd="2" destOrd="0" presId="urn:microsoft.com/office/officeart/2005/8/layout/arrow2"/>
    <dgm:cxn modelId="{CCEBAB88-9F93-4121-9A53-24A0F8E3E282}" type="presParOf" srcId="{B649D078-A05F-44C1-BF40-ADC827004B20}" destId="{FFFD591B-82AF-43AE-B276-85F238491987}" srcOrd="3" destOrd="0" presId="urn:microsoft.com/office/officeart/2005/8/layout/arrow2"/>
    <dgm:cxn modelId="{15A6A834-AED1-4EFD-AE50-1A791584D7B5}" type="presParOf" srcId="{B649D078-A05F-44C1-BF40-ADC827004B20}" destId="{2A3753A5-229B-4DE3-BCA2-13A8541D3864}" srcOrd="4" destOrd="0" presId="urn:microsoft.com/office/officeart/2005/8/layout/arrow2"/>
    <dgm:cxn modelId="{499B2BD6-5A84-4293-91CD-D66745C21C62}" type="presParOf" srcId="{B649D078-A05F-44C1-BF40-ADC827004B20}" destId="{E4D1A8A4-DC18-497A-8D40-DB442E53711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FB8F6-FCAD-4BE3-80A2-BAC129527264}">
      <dsp:nvSpPr>
        <dsp:cNvPr id="0" name=""/>
        <dsp:cNvSpPr/>
      </dsp:nvSpPr>
      <dsp:spPr>
        <a:xfrm>
          <a:off x="10516" y="178676"/>
          <a:ext cx="1384101" cy="3388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j-lt"/>
            </a:rPr>
            <a:t>Zalecenie Komisji Europejskiej</a:t>
          </a:r>
          <a:r>
            <a:rPr lang="pl-PL" sz="1200" kern="1200" dirty="0" smtClean="0">
              <a:solidFill>
                <a:schemeClr val="tx1"/>
              </a:solidFill>
              <a:latin typeface="+mj-lt"/>
            </a:rPr>
            <a:t>, Dyrekcji Generalnej ds. Zatrudnienia, Spraw Socjalnych </a:t>
          </a:r>
          <a:br>
            <a:rPr lang="pl-PL" sz="1200" kern="1200" dirty="0" smtClean="0">
              <a:solidFill>
                <a:schemeClr val="tx1"/>
              </a:solidFill>
              <a:latin typeface="+mj-lt"/>
            </a:rPr>
          </a:br>
          <a:r>
            <a:rPr lang="pl-PL" sz="1200" kern="1200" dirty="0" smtClean="0">
              <a:solidFill>
                <a:schemeClr val="tx1"/>
              </a:solidFill>
              <a:latin typeface="+mj-lt"/>
            </a:rPr>
            <a:t>i Włączenia Społecznego 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51055" y="219215"/>
        <a:ext cx="1303023" cy="3307547"/>
      </dsp:txXfrm>
    </dsp:sp>
    <dsp:sp modelId="{775E4109-D759-4054-9B22-8A492729FABC}">
      <dsp:nvSpPr>
        <dsp:cNvPr id="0" name=""/>
        <dsp:cNvSpPr/>
      </dsp:nvSpPr>
      <dsp:spPr>
        <a:xfrm rot="2943734">
          <a:off x="1437731" y="2730739"/>
          <a:ext cx="315400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1454042" y="2763651"/>
        <a:ext cx="220780" cy="205955"/>
      </dsp:txXfrm>
    </dsp:sp>
    <dsp:sp modelId="{69FD5EBE-5E5C-415F-A2F3-5DEDE25EE388}">
      <dsp:nvSpPr>
        <dsp:cNvPr id="0" name=""/>
        <dsp:cNvSpPr/>
      </dsp:nvSpPr>
      <dsp:spPr>
        <a:xfrm>
          <a:off x="1784546" y="2234521"/>
          <a:ext cx="1384101" cy="3367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kern="1200" dirty="0" smtClean="0">
              <a:solidFill>
                <a:schemeClr val="tx1"/>
              </a:solidFill>
            </a:rPr>
            <a:t>Przygotowanie  przez Departament RF materiału - wskaźniki i dane jakościowe nt. </a:t>
          </a:r>
          <a:r>
            <a:rPr lang="pl-PL" sz="1200" b="1" kern="1200" dirty="0" smtClean="0">
              <a:solidFill>
                <a:schemeClr val="tx1"/>
              </a:solidFill>
            </a:rPr>
            <a:t>demografii, rynku pracy, obszaru integracji społecznej oraz edukacji i wykształcenia</a:t>
          </a:r>
          <a:r>
            <a:rPr lang="pl-PL" sz="1200" kern="1200" dirty="0" smtClean="0">
              <a:solidFill>
                <a:schemeClr val="tx1"/>
              </a:solidFill>
            </a:rPr>
            <a:t> w województwie mazowieckim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>
            <a:latin typeface="+mj-lt"/>
          </a:endParaRPr>
        </a:p>
      </dsp:txBody>
      <dsp:txXfrm>
        <a:off x="1825085" y="2275060"/>
        <a:ext cx="1303023" cy="3286399"/>
      </dsp:txXfrm>
    </dsp:sp>
    <dsp:sp modelId="{A8AE4185-118F-45C2-A147-757EABCB0D73}">
      <dsp:nvSpPr>
        <dsp:cNvPr id="0" name=""/>
        <dsp:cNvSpPr/>
      </dsp:nvSpPr>
      <dsp:spPr>
        <a:xfrm rot="18650560">
          <a:off x="3209816" y="2722709"/>
          <a:ext cx="303877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3225588" y="2825843"/>
        <a:ext cx="212714" cy="205955"/>
      </dsp:txXfrm>
    </dsp:sp>
    <dsp:sp modelId="{9348AF6A-D728-4861-BF15-02277C9DFA50}">
      <dsp:nvSpPr>
        <dsp:cNvPr id="0" name=""/>
        <dsp:cNvSpPr/>
      </dsp:nvSpPr>
      <dsp:spPr>
        <a:xfrm>
          <a:off x="3543612" y="199689"/>
          <a:ext cx="1384101" cy="3367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Weryfikacja, analiza i sformułowanie rekomendacji </a:t>
          </a:r>
          <a:r>
            <a:rPr lang="pl-PL" sz="1200" kern="1200" dirty="0" smtClean="0">
              <a:solidFill>
                <a:schemeClr val="tx1"/>
              </a:solidFill>
            </a:rPr>
            <a:t>przez Wojewódzki Urząd Pracy w Warszawie, Mazowieckie Biuro Planowania Regionalnego, Mazowieckie Centrum Polityki Społecznej, Departament Edukacji Publicznej i Sportu w UM WM oraz komórki wewnętrzne Departamentu RF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3584151" y="240228"/>
        <a:ext cx="1303023" cy="3286399"/>
      </dsp:txXfrm>
    </dsp:sp>
    <dsp:sp modelId="{9586DA84-8E8B-4B92-945F-46D07CC0D755}">
      <dsp:nvSpPr>
        <dsp:cNvPr id="0" name=""/>
        <dsp:cNvSpPr/>
      </dsp:nvSpPr>
      <dsp:spPr>
        <a:xfrm rot="2895028">
          <a:off x="4982666" y="2758137"/>
          <a:ext cx="373747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4999870" y="2788374"/>
        <a:ext cx="270770" cy="205955"/>
      </dsp:txXfrm>
    </dsp:sp>
    <dsp:sp modelId="{B58B2C5B-586F-43F8-8A08-BC791C9356D6}">
      <dsp:nvSpPr>
        <dsp:cNvPr id="0" name=""/>
        <dsp:cNvSpPr/>
      </dsp:nvSpPr>
      <dsp:spPr>
        <a:xfrm>
          <a:off x="5397278" y="2276581"/>
          <a:ext cx="1384101" cy="3367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Akceptacja dokumentu wraz z załącznikami przez </a:t>
          </a:r>
          <a:r>
            <a:rPr lang="pl-PL" sz="1400" b="1" kern="1200" dirty="0" smtClean="0">
              <a:solidFill>
                <a:schemeClr val="tx1"/>
              </a:solidFill>
            </a:rPr>
            <a:t>Zarząd Województwa Mazowieckiego  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5437817" y="2317120"/>
        <a:ext cx="1303023" cy="3286399"/>
      </dsp:txXfrm>
    </dsp:sp>
    <dsp:sp modelId="{7261EA83-CEBE-4F9C-86A6-65F76522FBE8}">
      <dsp:nvSpPr>
        <dsp:cNvPr id="0" name=""/>
        <dsp:cNvSpPr/>
      </dsp:nvSpPr>
      <dsp:spPr>
        <a:xfrm rot="18668338">
          <a:off x="6831703" y="2732037"/>
          <a:ext cx="361341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849318" y="2839465"/>
        <a:ext cx="258364" cy="205955"/>
      </dsp:txXfrm>
    </dsp:sp>
    <dsp:sp modelId="{9009FCAE-DCCF-4317-B0E9-BD5ADD9608C7}">
      <dsp:nvSpPr>
        <dsp:cNvPr id="0" name=""/>
        <dsp:cNvSpPr/>
      </dsp:nvSpPr>
      <dsp:spPr>
        <a:xfrm>
          <a:off x="7229912" y="178676"/>
          <a:ext cx="1384101" cy="3367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Komitet Monitorujący RPO WM 2014-2020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7270451" y="219215"/>
        <a:ext cx="1303023" cy="3286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8E374-CCAD-460C-9E93-AD4EFDADCFD3}">
      <dsp:nvSpPr>
        <dsp:cNvPr id="0" name=""/>
        <dsp:cNvSpPr/>
      </dsp:nvSpPr>
      <dsp:spPr>
        <a:xfrm>
          <a:off x="754992" y="0"/>
          <a:ext cx="7634014" cy="47712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C74A-F964-4449-A0A4-A127B1D1A5B2}">
      <dsp:nvSpPr>
        <dsp:cNvPr id="0" name=""/>
        <dsp:cNvSpPr/>
      </dsp:nvSpPr>
      <dsp:spPr>
        <a:xfrm>
          <a:off x="1724512" y="3293122"/>
          <a:ext cx="198484" cy="198484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ED7729-7BE7-4EC4-B03F-AC5C10A96076}">
      <dsp:nvSpPr>
        <dsp:cNvPr id="0" name=""/>
        <dsp:cNvSpPr/>
      </dsp:nvSpPr>
      <dsp:spPr>
        <a:xfrm>
          <a:off x="1823754" y="3392365"/>
          <a:ext cx="1778725" cy="137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7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Wskaźniki zagregowane zgodnie ze wzorem przedstawionym przez KE</a:t>
          </a:r>
          <a:endParaRPr lang="pl-PL" sz="1700" kern="1200" dirty="0"/>
        </a:p>
      </dsp:txBody>
      <dsp:txXfrm>
        <a:off x="1823754" y="3392365"/>
        <a:ext cx="1778725" cy="1378893"/>
      </dsp:txXfrm>
    </dsp:sp>
    <dsp:sp modelId="{E1FF1F53-9097-46A0-AC13-1D29ECF460C8}">
      <dsp:nvSpPr>
        <dsp:cNvPr id="0" name=""/>
        <dsp:cNvSpPr/>
      </dsp:nvSpPr>
      <dsp:spPr>
        <a:xfrm>
          <a:off x="3476518" y="1996294"/>
          <a:ext cx="358798" cy="358798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FD591B-82AF-43AE-B276-85F238491987}">
      <dsp:nvSpPr>
        <dsp:cNvPr id="0" name=""/>
        <dsp:cNvSpPr/>
      </dsp:nvSpPr>
      <dsp:spPr>
        <a:xfrm>
          <a:off x="3655918" y="2175694"/>
          <a:ext cx="1832163" cy="259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2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Przedstawienie większości wskaźników </a:t>
          </a:r>
          <a:br>
            <a:rPr lang="pl-PL" sz="1700" kern="1200" dirty="0" smtClean="0"/>
          </a:br>
          <a:r>
            <a:rPr lang="pl-PL" sz="1700" kern="1200" dirty="0" smtClean="0"/>
            <a:t>w układzie dwuletnim na rok 2013 i 2015</a:t>
          </a:r>
          <a:endParaRPr lang="pl-PL" sz="1700" kern="1200" dirty="0"/>
        </a:p>
      </dsp:txBody>
      <dsp:txXfrm>
        <a:off x="3655918" y="2175694"/>
        <a:ext cx="1832163" cy="2595564"/>
      </dsp:txXfrm>
    </dsp:sp>
    <dsp:sp modelId="{2A3753A5-229B-4DE3-BCA2-13A8541D3864}">
      <dsp:nvSpPr>
        <dsp:cNvPr id="0" name=""/>
        <dsp:cNvSpPr/>
      </dsp:nvSpPr>
      <dsp:spPr>
        <a:xfrm>
          <a:off x="5583506" y="1207128"/>
          <a:ext cx="496210" cy="496210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D1A8A4-DC18-497A-8D40-DB442E537119}">
      <dsp:nvSpPr>
        <dsp:cNvPr id="0" name=""/>
        <dsp:cNvSpPr/>
      </dsp:nvSpPr>
      <dsp:spPr>
        <a:xfrm>
          <a:off x="5831612" y="1455233"/>
          <a:ext cx="1832163" cy="331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32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Rozszerzenie katalogu wskaźników </a:t>
          </a:r>
          <a:br>
            <a:rPr lang="pl-PL" sz="1700" kern="1200" dirty="0" smtClean="0"/>
          </a:br>
          <a:r>
            <a:rPr lang="pl-PL" sz="1700" kern="1200" dirty="0" smtClean="0"/>
            <a:t>i danych jakościowych </a:t>
          </a:r>
          <a:br>
            <a:rPr lang="pl-PL" sz="1700" kern="1200" dirty="0" smtClean="0"/>
          </a:br>
          <a:r>
            <a:rPr lang="pl-PL" sz="1700" kern="1200" dirty="0" smtClean="0"/>
            <a:t>z uwzględnieniem specyficznej sytuacji województwa mazowieckiego</a:t>
          </a:r>
          <a:endParaRPr lang="pl-PL" sz="1700" kern="1200" dirty="0"/>
        </a:p>
      </dsp:txBody>
      <dsp:txXfrm>
        <a:off x="5831612" y="1455233"/>
        <a:ext cx="1832163" cy="3316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633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23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28650" y="2917004"/>
            <a:ext cx="7886700" cy="15430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3000" b="1" dirty="0">
                <a:solidFill>
                  <a:schemeClr val="tx1"/>
                </a:solidFill>
                <a:latin typeface="+mj-lt"/>
              </a:rPr>
              <a:t>ANALIZA WSKAŹNIKÓW DOTYCZĄCYCH POTENCJAŁU SPOŁECZNO-EKONOMICZNEGO WOJEWÓDZTWA MAZOWIECKIEGO W OBSZARZE ODDZIAŁYWANIA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3000" b="1" dirty="0" smtClean="0">
                <a:solidFill>
                  <a:schemeClr val="tx1"/>
                </a:solidFill>
                <a:latin typeface="+mj-lt"/>
              </a:rPr>
              <a:t>EUROPEJSKIEGO </a:t>
            </a:r>
            <a:r>
              <a:rPr lang="pl-PL" sz="3000" b="1" dirty="0">
                <a:solidFill>
                  <a:schemeClr val="tx1"/>
                </a:solidFill>
                <a:latin typeface="+mj-lt"/>
              </a:rPr>
              <a:t>FUNDUSZU SPOŁECZNEGO 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5790" y="1032002"/>
            <a:ext cx="7886700" cy="933450"/>
          </a:xfrm>
        </p:spPr>
        <p:txBody>
          <a:bodyPr/>
          <a:lstStyle/>
          <a:p>
            <a:pPr algn="ctr"/>
            <a:r>
              <a:rPr lang="pl-PL" sz="4000" b="1" dirty="0"/>
              <a:t>INTEGRACJA SPOŁECZNA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012" y="1821290"/>
            <a:ext cx="8906256" cy="4357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W związku z dużym zróżnicowaniem przestrzennym społeczeństwa - </a:t>
            </a:r>
            <a:r>
              <a:rPr lang="pl-PL" sz="1500" b="1" dirty="0" smtClean="0"/>
              <a:t>kontynuowanie preferowania </a:t>
            </a:r>
            <a:r>
              <a:rPr lang="pl-PL" sz="1500" b="1" dirty="0"/>
              <a:t>poprzez kryteria wyboru projektów przedsięwzięć, które obejmują swoim zasięgiem osoby z terenów najbardziej </a:t>
            </a:r>
            <a:r>
              <a:rPr lang="pl-PL" sz="1500" b="1" dirty="0" smtClean="0"/>
              <a:t>zagrożonych marginalizacją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500" b="1" dirty="0" smtClean="0"/>
              <a:t>kontynuowanie </a:t>
            </a:r>
            <a:r>
              <a:rPr lang="pl-PL" sz="1500" b="1" dirty="0"/>
              <a:t>działań profilaktycznych i aktywizujących</a:t>
            </a:r>
            <a:r>
              <a:rPr lang="pl-PL" sz="1500" dirty="0"/>
              <a:t>, których realizacja zgodnie z zapisami </a:t>
            </a:r>
            <a:r>
              <a:rPr lang="pl-PL" sz="1500" dirty="0" smtClean="0"/>
              <a:t>RPO WM 2014-2020 przewidziana </a:t>
            </a:r>
            <a:r>
              <a:rPr lang="pl-PL" sz="1500" dirty="0"/>
              <a:t>jest w dużym stopniu </a:t>
            </a:r>
            <a:r>
              <a:rPr lang="pl-PL" sz="1500" b="1" dirty="0"/>
              <a:t>przez jednostki ustawowo realizujące zadania pomocy </a:t>
            </a:r>
            <a:r>
              <a:rPr lang="pl-PL" sz="1500" b="1" dirty="0" smtClean="0"/>
              <a:t>społecznej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w związku ze zjawiskiem starzenia się społeczeństwa - konieczna </a:t>
            </a:r>
            <a:r>
              <a:rPr lang="pl-PL" sz="1500" b="1" dirty="0" smtClean="0"/>
              <a:t>kontynuowanie </a:t>
            </a:r>
            <a:r>
              <a:rPr lang="pl-PL" sz="1500" b="1" dirty="0"/>
              <a:t>działań sprzyjających rozwijaniu usług społecznych świadczonych w społeczności lokalnej oraz </a:t>
            </a:r>
            <a:r>
              <a:rPr lang="pl-PL" sz="1500" b="1" dirty="0" err="1"/>
              <a:t>deinstytucjonalizacji</a:t>
            </a:r>
            <a:r>
              <a:rPr lang="pl-PL" sz="1500" b="1" dirty="0"/>
              <a:t> usług </a:t>
            </a:r>
            <a:r>
              <a:rPr lang="pl-PL" sz="1500" b="1" dirty="0" smtClean="0"/>
              <a:t>społecznych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500" b="1" dirty="0" smtClean="0"/>
              <a:t>wzmacnianie </a:t>
            </a:r>
            <a:r>
              <a:rPr lang="pl-PL" sz="1500" b="1" dirty="0"/>
              <a:t>aktywności jednostek </a:t>
            </a:r>
            <a:r>
              <a:rPr lang="pl-PL" sz="1500" dirty="0"/>
              <a:t>samorządu terytorialnego (gmin </a:t>
            </a:r>
            <a:r>
              <a:rPr lang="pl-PL" sz="1500" dirty="0" smtClean="0"/>
              <a:t>i </a:t>
            </a:r>
            <a:r>
              <a:rPr lang="pl-PL" sz="1500" dirty="0"/>
              <a:t>powiatów</a:t>
            </a:r>
            <a:r>
              <a:rPr lang="pl-PL" sz="1500" dirty="0" smtClean="0"/>
              <a:t>), jednostek </a:t>
            </a:r>
            <a:r>
              <a:rPr lang="pl-PL" sz="1500" dirty="0"/>
              <a:t>organizacyjnych pomocy społecznej (PCPR, OPS) oraz instytucji rynku pracy, </a:t>
            </a:r>
            <a:r>
              <a:rPr lang="pl-PL" sz="1500" dirty="0" smtClean="0"/>
              <a:t>wspólnie </a:t>
            </a:r>
            <a:r>
              <a:rPr lang="pl-PL" sz="1500" dirty="0"/>
              <a:t>z Ośrodkami Wsparcia Ekonomii Społecznej </a:t>
            </a:r>
            <a:r>
              <a:rPr lang="pl-PL" sz="1500" b="1" dirty="0" smtClean="0"/>
              <a:t>do działań skierowanych na tworzenie </a:t>
            </a:r>
            <a:r>
              <a:rPr lang="pl-PL" sz="1500" b="1" dirty="0"/>
              <a:t>podmiotów ekonomii społecznej w małych, lokalnych </a:t>
            </a:r>
            <a:r>
              <a:rPr lang="pl-PL" sz="1500" b="1" dirty="0" smtClean="0"/>
              <a:t>społecznościach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wykorzystywanie pojawiającego </a:t>
            </a:r>
            <a:r>
              <a:rPr lang="pl-PL" sz="1500" dirty="0"/>
              <a:t>się zapotrzebowanie na </a:t>
            </a:r>
            <a:r>
              <a:rPr lang="pl-PL" sz="1500" b="1" dirty="0"/>
              <a:t>rozwój sektora „srebrnej” gospodarki</a:t>
            </a:r>
            <a:r>
              <a:rPr lang="pl-PL" sz="1500" dirty="0" smtClean="0"/>
              <a:t>, który odpowiadając </a:t>
            </a:r>
            <a:r>
              <a:rPr lang="pl-PL" sz="1500" dirty="0"/>
              <a:t>na potrzeby osób starszych, może przyczynić się do tworzenia nowych miejsc pracy i pobudzenia rynku lokalnego, także w formie rozwoju podmiotów ekonomii </a:t>
            </a:r>
            <a:r>
              <a:rPr lang="pl-PL" sz="1500" dirty="0" smtClean="0"/>
              <a:t>społecznej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/>
              <a:t>t</a:t>
            </a:r>
            <a:r>
              <a:rPr lang="pl-PL" sz="1500" dirty="0" smtClean="0"/>
              <a:t>worzenie </a:t>
            </a:r>
            <a:r>
              <a:rPr lang="pl-PL" sz="1500" b="1" dirty="0" smtClean="0"/>
              <a:t>zindywidualizowanej </a:t>
            </a:r>
            <a:r>
              <a:rPr lang="pl-PL" sz="1500" b="1" dirty="0"/>
              <a:t>i kompleksowej oferty wsparcia dla osób zagrożonych wykluczeniem społecznym</a:t>
            </a:r>
            <a:r>
              <a:rPr lang="pl-PL" sz="1500" dirty="0"/>
              <a:t> </a:t>
            </a:r>
            <a:r>
              <a:rPr lang="pl-PL" sz="1500" dirty="0" smtClean="0"/>
              <a:t>przez kreowanie warunków </a:t>
            </a:r>
            <a:r>
              <a:rPr lang="pl-PL" sz="1500" dirty="0"/>
              <a:t>i </a:t>
            </a:r>
            <a:r>
              <a:rPr lang="pl-PL" sz="1500" dirty="0" smtClean="0"/>
              <a:t>zachęt </a:t>
            </a:r>
            <a:r>
              <a:rPr lang="pl-PL" sz="1500" dirty="0"/>
              <a:t>do współpracy podmiotów świadczących </a:t>
            </a:r>
            <a:r>
              <a:rPr lang="pl-PL" sz="1500" dirty="0" smtClean="0"/>
              <a:t>usługi </a:t>
            </a:r>
            <a:r>
              <a:rPr lang="pl-PL" sz="1500" dirty="0"/>
              <a:t>społeczne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i </a:t>
            </a:r>
            <a:r>
              <a:rPr lang="pl-PL" sz="1500" dirty="0"/>
              <a:t>wywodzących się z różnych sektorów (publiczny, prywatny i społeczny)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90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5790" y="1032002"/>
            <a:ext cx="7886700" cy="933450"/>
          </a:xfrm>
        </p:spPr>
        <p:txBody>
          <a:bodyPr/>
          <a:lstStyle/>
          <a:p>
            <a:pPr algn="ctr"/>
            <a:r>
              <a:rPr lang="pl-PL" sz="4000" b="1" dirty="0" smtClean="0"/>
              <a:t>EDUKACJA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" y="1745615"/>
            <a:ext cx="8805672" cy="4357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600" b="1" dirty="0" smtClean="0"/>
              <a:t>dalsza realizacja działań </a:t>
            </a:r>
            <a:r>
              <a:rPr lang="pl-PL" sz="1600" b="1" dirty="0"/>
              <a:t>przewidzianych w RPO WM </a:t>
            </a:r>
            <a:r>
              <a:rPr lang="pl-PL" sz="1600" b="1" dirty="0" smtClean="0"/>
              <a:t>2014-2020 </a:t>
            </a:r>
            <a:r>
              <a:rPr lang="pl-PL" sz="1600" dirty="0" smtClean="0"/>
              <a:t>w zakresie rozwijania </a:t>
            </a:r>
            <a:r>
              <a:rPr lang="pl-PL" sz="1600" b="1" dirty="0" smtClean="0"/>
              <a:t>kompetencji kluczowych i kwalifikacji </a:t>
            </a:r>
            <a:r>
              <a:rPr lang="pl-PL" sz="1600" dirty="0" smtClean="0"/>
              <a:t>oraz wzmacnianie </a:t>
            </a:r>
            <a:r>
              <a:rPr lang="pl-PL" sz="1600" dirty="0"/>
              <a:t>wiedzy wśród nauczycieli o tym, jak są one wykorzystywane na rynku </a:t>
            </a:r>
            <a:r>
              <a:rPr lang="pl-PL" sz="1600" dirty="0" smtClean="0"/>
              <a:t>pracy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b="1" dirty="0" smtClean="0"/>
              <a:t>intensyfikacja </a:t>
            </a:r>
            <a:r>
              <a:rPr lang="pl-PL" sz="1600" b="1" dirty="0"/>
              <a:t>działań </a:t>
            </a:r>
            <a:r>
              <a:rPr lang="pl-PL" sz="1600" dirty="0"/>
              <a:t>adresowanych do szkół i ich otoczenia społeczno-gospodarczego </a:t>
            </a:r>
            <a:r>
              <a:rPr lang="pl-PL" sz="1600" b="1" dirty="0"/>
              <a:t>na rzecz rozwoju doradztwa edukacyjno-zawodowego</a:t>
            </a:r>
            <a:r>
              <a:rPr lang="pl-PL" sz="1600" dirty="0"/>
              <a:t>, w tym współpracy z rynkiem pracy </a:t>
            </a:r>
            <a:endParaRPr lang="pl-PL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600" b="1" dirty="0" smtClean="0"/>
              <a:t>podnoszenie </a:t>
            </a:r>
            <a:r>
              <a:rPr lang="pl-PL" sz="1600" b="1" dirty="0"/>
              <a:t>kwalifikacji i umiejętności nauczycieli </a:t>
            </a:r>
            <a:r>
              <a:rPr lang="pl-PL" sz="1600" dirty="0"/>
              <a:t>wyznaczonych do realizacji zadań </a:t>
            </a:r>
            <a:r>
              <a:rPr lang="pl-PL" sz="1600" b="1" dirty="0"/>
              <a:t>z zakresu doradztwa edukacyjno-zawodowego</a:t>
            </a:r>
            <a:r>
              <a:rPr lang="pl-PL" sz="1600" dirty="0"/>
              <a:t> w </a:t>
            </a:r>
            <a:r>
              <a:rPr lang="pl-PL" sz="1600" dirty="0" smtClean="0"/>
              <a:t>szkołach oraz wzmocnienie działań w celu doskonalenia </a:t>
            </a:r>
            <a:r>
              <a:rPr lang="pl-PL" sz="1600" dirty="0"/>
              <a:t>umiejętności i kompetencji zawodowych nauczycieli zawodu i instruktorów praktycznej nauki </a:t>
            </a:r>
            <a:r>
              <a:rPr lang="pl-PL" sz="1600" dirty="0" smtClean="0"/>
              <a:t>zawodu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/>
              <a:t>w celu lepszego dopasowania przygotowanie uczniów/słuchaczy do zapotrzebowania na kompetencje ze strony </a:t>
            </a:r>
            <a:r>
              <a:rPr lang="pl-PL" sz="1600" dirty="0" smtClean="0"/>
              <a:t>pracodawców - </a:t>
            </a:r>
            <a:r>
              <a:rPr lang="pl-PL" sz="1600" b="1" dirty="0" smtClean="0"/>
              <a:t>nasilenie </a:t>
            </a:r>
            <a:r>
              <a:rPr lang="pl-PL" sz="1600" b="1" dirty="0"/>
              <a:t>działań </a:t>
            </a:r>
            <a:r>
              <a:rPr lang="pl-PL" sz="1600" b="1" dirty="0" smtClean="0"/>
              <a:t>na rzecz większego </a:t>
            </a:r>
            <a:r>
              <a:rPr lang="pl-PL" sz="1600" b="1" dirty="0"/>
              <a:t>zaangażowania partnerów społecznych, w tym </a:t>
            </a:r>
            <a:r>
              <a:rPr lang="pl-PL" sz="1600" b="1" dirty="0" smtClean="0"/>
              <a:t>pracodawców </a:t>
            </a:r>
            <a:r>
              <a:rPr lang="pl-PL" sz="1600" b="1" dirty="0"/>
              <a:t>w określanie kierunku rozwoju systemu kształcenia i szkolenia zawodowego </a:t>
            </a:r>
            <a:r>
              <a:rPr lang="pl-PL" sz="1600" dirty="0"/>
              <a:t>na poziomie </a:t>
            </a:r>
            <a:r>
              <a:rPr lang="pl-PL" sz="1600" dirty="0" smtClean="0"/>
              <a:t>regionalnym oraz pożądanych </a:t>
            </a:r>
            <a:r>
              <a:rPr lang="pl-PL" sz="1600" dirty="0"/>
              <a:t>kierunków rozwoju kompetencji zgodnie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założonym rozwojem regionu</a:t>
            </a:r>
            <a:r>
              <a:rPr lang="pl-PL" sz="1600" dirty="0" smtClean="0"/>
              <a:t>, w </a:t>
            </a:r>
            <a:r>
              <a:rPr lang="pl-PL" sz="1600" dirty="0"/>
              <a:t>tym w ramach inteligentnych </a:t>
            </a:r>
            <a:r>
              <a:rPr lang="pl-PL" sz="1600" dirty="0" smtClean="0"/>
              <a:t>specjalizacji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/>
              <a:t>dalsze </a:t>
            </a:r>
            <a:r>
              <a:rPr lang="pl-PL" sz="1600" b="1" dirty="0"/>
              <a:t>wspieranie finansowe uzdolnionej młodzieży, w szczególności z obszarów wiejskich, a także uczniów z </a:t>
            </a:r>
            <a:r>
              <a:rPr lang="pl-PL" sz="1600" b="1" dirty="0" smtClean="0"/>
              <a:t>niepełnosprawnością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/>
              <a:t>k</a:t>
            </a:r>
            <a:r>
              <a:rPr lang="pl-PL" sz="1600" dirty="0" smtClean="0"/>
              <a:t>ontynuowanie działań </a:t>
            </a:r>
            <a:r>
              <a:rPr lang="pl-PL" sz="1600" dirty="0"/>
              <a:t>w celu lepszego </a:t>
            </a:r>
            <a:r>
              <a:rPr lang="pl-PL" sz="1600" b="1" dirty="0"/>
              <a:t>dopasowania podaży kompetencji do potrzeb rynku pracy</a:t>
            </a:r>
            <a:r>
              <a:rPr lang="pl-PL" sz="1600" dirty="0"/>
              <a:t>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 smtClean="0"/>
              <a:t>naciskiem na </a:t>
            </a:r>
            <a:r>
              <a:rPr lang="pl-PL" sz="1600" b="1" dirty="0"/>
              <a:t>wdrażanie rozwiązań wspierających uczenie się przez całe życie</a:t>
            </a:r>
            <a:r>
              <a:rPr lang="pl-PL" sz="1600" dirty="0"/>
              <a:t>, w różnych formach, w tym z </a:t>
            </a:r>
            <a:r>
              <a:rPr lang="pl-PL" sz="1600" dirty="0" smtClean="0"/>
              <a:t>uwzględnieniem </a:t>
            </a:r>
            <a:r>
              <a:rPr lang="pl-PL" sz="1600" dirty="0"/>
              <a:t>kompetencji kluczowych</a:t>
            </a:r>
            <a:endParaRPr lang="pl-PL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15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478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3085060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4096469"/>
              </p:ext>
            </p:extLst>
          </p:nvPr>
        </p:nvGraphicFramePr>
        <p:xfrm>
          <a:off x="336331" y="977461"/>
          <a:ext cx="9144000" cy="573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500" dirty="0" smtClean="0"/>
              <a:t>Założenia przyjęte w opracowaniu danych ilościowych i jakościowych</a:t>
            </a:r>
            <a:endParaRPr lang="pl-PL" sz="35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609751"/>
              </p:ext>
            </p:extLst>
          </p:nvPr>
        </p:nvGraphicFramePr>
        <p:xfrm>
          <a:off x="0" y="1566479"/>
          <a:ext cx="9144000" cy="477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8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załka w lewo 7"/>
          <p:cNvSpPr/>
          <p:nvPr/>
        </p:nvSpPr>
        <p:spPr>
          <a:xfrm>
            <a:off x="4671300" y="4242473"/>
            <a:ext cx="4049366" cy="2018175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210312" y="4204490"/>
            <a:ext cx="4119950" cy="205967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51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312" y="1147382"/>
            <a:ext cx="8851392" cy="93345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pl-PL" sz="2400" b="1" dirty="0">
                <a:ea typeface="+mn-ea"/>
                <a:cs typeface="+mn-cs"/>
              </a:rPr>
              <a:t>Główne wnioski z analizy wskaźników i wyników </a:t>
            </a:r>
            <a:r>
              <a:rPr lang="pl-PL" sz="2400" b="1" dirty="0" smtClean="0">
                <a:ea typeface="+mn-ea"/>
                <a:cs typeface="+mn-cs"/>
              </a:rPr>
              <a:t>badań:</a:t>
            </a:r>
            <a:br>
              <a:rPr lang="pl-PL" sz="2400" b="1" dirty="0" smtClean="0">
                <a:ea typeface="+mn-ea"/>
                <a:cs typeface="+mn-cs"/>
              </a:rPr>
            </a:br>
            <a: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sz="2400" b="1" dirty="0">
                <a:ea typeface="+mn-ea"/>
                <a:cs typeface="+mn-cs"/>
              </a:rPr>
              <a:t>DEMOGRAFIA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3328" y="4204392"/>
            <a:ext cx="8851392" cy="24707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 smtClean="0"/>
              <a:t>OBSZARY ZURBANIZOWANE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koncentracja </a:t>
            </a:r>
            <a:r>
              <a:rPr lang="pl-PL" sz="1600" dirty="0"/>
              <a:t>potencjału </a:t>
            </a:r>
            <a:r>
              <a:rPr lang="pl-PL" sz="1600" dirty="0" smtClean="0"/>
              <a:t>ludnościowego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d</a:t>
            </a:r>
            <a:r>
              <a:rPr lang="pl-PL" sz="1600" dirty="0" smtClean="0"/>
              <a:t>odatni przyrost naturalny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c</a:t>
            </a:r>
            <a:r>
              <a:rPr lang="pl-PL" sz="1600" dirty="0" smtClean="0"/>
              <a:t>el wewnętrznych i zewnętrznych </a:t>
            </a:r>
            <a:r>
              <a:rPr lang="pl-PL" sz="1600" dirty="0"/>
              <a:t>migracji </a:t>
            </a:r>
            <a:r>
              <a:rPr lang="pl-PL" sz="1600" dirty="0" smtClean="0"/>
              <a:t>zarobkowych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w</a:t>
            </a:r>
            <a:r>
              <a:rPr lang="pl-PL" sz="1600" dirty="0" smtClean="0"/>
              <a:t>iększa liczba osób lepiej wykształconych</a:t>
            </a:r>
          </a:p>
          <a:p>
            <a:pPr>
              <a:spcAft>
                <a:spcPts val="600"/>
              </a:spcAft>
            </a:pPr>
            <a:endParaRPr lang="pl-PL" sz="1600" b="1" dirty="0" smtClean="0"/>
          </a:p>
          <a:p>
            <a:pPr>
              <a:spcAft>
                <a:spcPts val="600"/>
              </a:spcAft>
            </a:pPr>
            <a:endParaRPr lang="pl-PL" sz="1600" b="1" dirty="0"/>
          </a:p>
          <a:p>
            <a:pPr>
              <a:spcAft>
                <a:spcPts val="600"/>
              </a:spcAft>
            </a:pPr>
            <a:r>
              <a:rPr lang="pl-PL" sz="1600" b="1" dirty="0" smtClean="0"/>
              <a:t>OBSZARY </a:t>
            </a:r>
            <a:r>
              <a:rPr lang="pl-PL" sz="1600" b="1" dirty="0"/>
              <a:t>PERYFERYJNE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stopniowa </a:t>
            </a:r>
            <a:r>
              <a:rPr lang="pl-PL" sz="1600" dirty="0"/>
              <a:t>depopulacja gmin </a:t>
            </a:r>
            <a:r>
              <a:rPr lang="pl-PL" sz="1600" dirty="0" smtClean="0"/>
              <a:t>rolniczych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ujemny przyrost naturalny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wyższy wskaźnik obciążenia demograficznego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niższy współczynnik feminizacji</a:t>
            </a:r>
            <a:endParaRPr lang="pl-PL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65760" y="2240137"/>
            <a:ext cx="8695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/>
              <a:t>zróżnicowanie struktury demograficznej - przestrzennie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/>
              <a:t>największej liczba </a:t>
            </a:r>
            <a:r>
              <a:rPr lang="pl-PL" sz="1600" dirty="0"/>
              <a:t>ludności – 14% ogółu </a:t>
            </a:r>
            <a:r>
              <a:rPr lang="pl-PL" sz="1600" dirty="0" smtClean="0"/>
              <a:t>kraju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/>
              <a:t>wzrost miejsc w żłobkach o 44%, duże zapotrzebowaniu na opiekę żłobkową - </a:t>
            </a:r>
            <a:r>
              <a:rPr lang="pl-PL" sz="1600" dirty="0"/>
              <a:t>w 2015 r. </a:t>
            </a:r>
            <a:r>
              <a:rPr lang="pl-PL" sz="1600" dirty="0" smtClean="0"/>
              <a:t>brak miejsc dla prawie 11 tys. dzieci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/>
              <a:t>w</a:t>
            </a:r>
            <a:r>
              <a:rPr lang="pl-PL" sz="1600" dirty="0" smtClean="0"/>
              <a:t>zrost liczby osób w wieku poprodukcyjnym w regionie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718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prawo 5"/>
          <p:cNvSpPr/>
          <p:nvPr/>
        </p:nvSpPr>
        <p:spPr>
          <a:xfrm>
            <a:off x="210312" y="4204490"/>
            <a:ext cx="4119950" cy="205967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51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4671300" y="4242473"/>
            <a:ext cx="4049366" cy="2018175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312" y="1030311"/>
            <a:ext cx="8851392" cy="93345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l-PL" sz="2400" b="1" dirty="0">
                <a:ea typeface="+mn-ea"/>
                <a:cs typeface="+mn-cs"/>
              </a:rPr>
              <a:t>Główne wnioski z analizy wskaźników i wyników badań</a:t>
            </a:r>
            <a:r>
              <a:rPr lang="pl-PL" sz="2400" b="1" dirty="0" smtClean="0">
                <a:ea typeface="+mn-ea"/>
                <a:cs typeface="+mn-cs"/>
              </a:rPr>
              <a:t>:</a:t>
            </a:r>
            <a:br>
              <a:rPr lang="pl-PL" sz="2400" b="1" dirty="0" smtClean="0">
                <a:ea typeface="+mn-ea"/>
                <a:cs typeface="+mn-cs"/>
              </a:rPr>
            </a:br>
            <a:r>
              <a:rPr lang="pl-PL" sz="2400" b="1" dirty="0" smtClean="0">
                <a:ea typeface="+mn-ea"/>
                <a:cs typeface="+mn-cs"/>
              </a:rPr>
              <a:t> </a:t>
            </a:r>
            <a:r>
              <a:rPr lang="pl-PL" sz="2400" b="1" dirty="0">
                <a:ea typeface="+mn-ea"/>
                <a:cs typeface="+mn-cs"/>
              </a:rPr>
              <a:t/>
            </a:r>
            <a:br>
              <a:rPr lang="pl-PL" sz="2400" b="1" dirty="0">
                <a:ea typeface="+mn-ea"/>
                <a:cs typeface="+mn-cs"/>
              </a:rPr>
            </a:br>
            <a:r>
              <a:rPr lang="pl-PL" sz="2400" b="1" dirty="0">
                <a:ea typeface="+mn-ea"/>
                <a:cs typeface="+mn-cs"/>
              </a:rPr>
              <a:t>RYNEK PRACY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0312" y="4348125"/>
            <a:ext cx="8851392" cy="26161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 smtClean="0"/>
              <a:t>OBSZARY ZURBANIZOWANE</a:t>
            </a:r>
            <a:r>
              <a:rPr lang="pl-PL" sz="1600" dirty="0" smtClean="0"/>
              <a:t>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niższa </a:t>
            </a:r>
            <a:r>
              <a:rPr lang="pl-PL" sz="1400" dirty="0"/>
              <a:t>stopa bezrobocia, </a:t>
            </a:r>
            <a:r>
              <a:rPr lang="pl-PL" sz="1400" dirty="0" smtClean="0"/>
              <a:t>najniższa </a:t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W</a:t>
            </a:r>
            <a:r>
              <a:rPr lang="pl-PL" sz="1400" dirty="0" smtClean="0"/>
              <a:t>arszawie – 3%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l</a:t>
            </a:r>
            <a:r>
              <a:rPr lang="pl-PL" sz="1400" dirty="0" smtClean="0"/>
              <a:t>epsza dostępność przestrzenna do rynków pracy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k</a:t>
            </a:r>
            <a:r>
              <a:rPr lang="pl-PL" sz="1400" dirty="0" smtClean="0"/>
              <a:t>oncentracja większej części mobilnej ludności </a:t>
            </a:r>
            <a:br>
              <a:rPr lang="pl-PL" sz="1400" dirty="0" smtClean="0"/>
            </a:br>
            <a:r>
              <a:rPr lang="pl-PL" sz="1400" dirty="0" smtClean="0"/>
              <a:t>w wieku produkcyjnym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>
              <a:spcAft>
                <a:spcPts val="600"/>
              </a:spcAft>
            </a:pPr>
            <a:r>
              <a:rPr lang="pl-PL" sz="1600" b="1" dirty="0" smtClean="0"/>
              <a:t>OBSZARY PERYFERYJNE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wyższa </a:t>
            </a:r>
            <a:r>
              <a:rPr lang="pl-PL" sz="1400" dirty="0"/>
              <a:t>stopa bezrobocia, najwyższa </a:t>
            </a:r>
            <a:r>
              <a:rPr lang="pl-PL" sz="1400" dirty="0" smtClean="0"/>
              <a:t>w </a:t>
            </a:r>
            <a:r>
              <a:rPr lang="pl-PL" sz="1400" dirty="0"/>
              <a:t>powiecie szydłowieckim – 27,5</a:t>
            </a:r>
            <a:r>
              <a:rPr lang="pl-PL" sz="1400" dirty="0" smtClean="0"/>
              <a:t>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słaba dostępność przestrzenna </a:t>
            </a:r>
            <a:r>
              <a:rPr lang="pl-PL" sz="1400" dirty="0"/>
              <a:t>do dużych rynków </a:t>
            </a:r>
            <a:r>
              <a:rPr lang="pl-PL" sz="1400" dirty="0" smtClean="0"/>
              <a:t>pracy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słaba jakościowo struktura kapitału ludzkiego </a:t>
            </a:r>
            <a:br>
              <a:rPr lang="pl-PL" sz="1400" dirty="0"/>
            </a:br>
            <a:r>
              <a:rPr lang="pl-PL" sz="1400" dirty="0"/>
              <a:t>i sił </a:t>
            </a:r>
            <a:r>
              <a:rPr lang="pl-PL" sz="1400" dirty="0" smtClean="0"/>
              <a:t>wytwórczych</a:t>
            </a:r>
            <a:endParaRPr lang="pl-PL" sz="14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210312" y="2060914"/>
            <a:ext cx="86959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k</a:t>
            </a:r>
            <a:r>
              <a:rPr lang="pl-PL" sz="1400" dirty="0" smtClean="0"/>
              <a:t>oncentracja rynku pracy wokół Warszawy i obszarów zurbanizowanych;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Najwyższy w Polsce udział </a:t>
            </a:r>
            <a:r>
              <a:rPr lang="pl-PL" sz="1400" dirty="0"/>
              <a:t>zatrudnionych </a:t>
            </a:r>
            <a:r>
              <a:rPr lang="pl-PL" sz="1400" dirty="0" smtClean="0"/>
              <a:t> - prawie </a:t>
            </a:r>
            <a:r>
              <a:rPr lang="pl-PL" sz="1400" dirty="0"/>
              <a:t>17</a:t>
            </a:r>
            <a:r>
              <a:rPr lang="pl-PL" sz="1400" dirty="0" smtClean="0"/>
              <a:t>%, </a:t>
            </a:r>
            <a:r>
              <a:rPr lang="pl-PL" sz="1400" dirty="0" smtClean="0"/>
              <a:t>co druga </a:t>
            </a:r>
            <a:r>
              <a:rPr lang="pl-PL" sz="1400" dirty="0" smtClean="0"/>
              <a:t>osoba zatrudniona w Warszawie;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z</a:t>
            </a:r>
            <a:r>
              <a:rPr lang="pl-PL" sz="1400" dirty="0" smtClean="0"/>
              <a:t>mniejszająca się stopa bezrobocia – od 2013 r. spadek o 3,7 pkt. procentowego;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wzrost wskaźnika zatrudnienia o 2 pkt. </a:t>
            </a:r>
            <a:r>
              <a:rPr lang="pl-PL" sz="1400" dirty="0"/>
              <a:t>p</a:t>
            </a:r>
            <a:r>
              <a:rPr lang="pl-PL" sz="1400" dirty="0" smtClean="0"/>
              <a:t>rocentowe i wskaźnika aktywności ekonomicznej o 2,4 pkt. procentowego;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n</a:t>
            </a:r>
            <a:r>
              <a:rPr lang="pl-PL" sz="1400" dirty="0" smtClean="0"/>
              <a:t>ajwiększa liczba bezrobotnych w kraju – co siódmy bezrobotny w Polsce jest mieszkańcem Mazowsza;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958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lewo 5"/>
          <p:cNvSpPr/>
          <p:nvPr/>
        </p:nvSpPr>
        <p:spPr>
          <a:xfrm>
            <a:off x="4671300" y="4242473"/>
            <a:ext cx="4049366" cy="2018175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210312" y="4204490"/>
            <a:ext cx="4119950" cy="205967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51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312" y="1029728"/>
            <a:ext cx="8851392" cy="93345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l-PL" sz="2400" b="1" dirty="0">
                <a:ea typeface="+mn-ea"/>
                <a:cs typeface="+mn-cs"/>
              </a:rPr>
              <a:t>Główne wnioski z analizy wskaźników i wyników badań</a:t>
            </a:r>
            <a:r>
              <a:rPr lang="pl-PL" sz="2400" b="1" dirty="0" smtClean="0">
                <a:ea typeface="+mn-ea"/>
                <a:cs typeface="+mn-cs"/>
              </a:rPr>
              <a:t>:</a:t>
            </a:r>
            <a:br>
              <a:rPr lang="pl-PL" sz="2400" b="1" dirty="0" smtClean="0">
                <a:ea typeface="+mn-ea"/>
                <a:cs typeface="+mn-cs"/>
              </a:rPr>
            </a:br>
            <a:r>
              <a:rPr lang="pl-PL" sz="2400" b="1" dirty="0" smtClean="0">
                <a:ea typeface="+mn-ea"/>
                <a:cs typeface="+mn-cs"/>
              </a:rPr>
              <a:t> </a:t>
            </a:r>
            <a:r>
              <a:rPr lang="pl-PL" sz="2400" b="1" dirty="0">
                <a:ea typeface="+mn-ea"/>
                <a:cs typeface="+mn-cs"/>
              </a:rPr>
              <a:t/>
            </a:r>
            <a:br>
              <a:rPr lang="pl-PL" sz="2400" b="1" dirty="0">
                <a:ea typeface="+mn-ea"/>
                <a:cs typeface="+mn-cs"/>
              </a:rPr>
            </a:br>
            <a:r>
              <a:rPr lang="pl-PL" sz="2400" b="1" dirty="0">
                <a:ea typeface="+mn-ea"/>
                <a:cs typeface="+mn-cs"/>
              </a:rPr>
              <a:t>INTEGRACJA SPOŁECZNA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0312" y="4634031"/>
            <a:ext cx="8851392" cy="25391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 smtClean="0"/>
              <a:t>OBSZARY ZURBANIZOWANE</a:t>
            </a:r>
            <a:r>
              <a:rPr lang="pl-PL" sz="1600" dirty="0" smtClean="0"/>
              <a:t>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r</a:t>
            </a:r>
            <a:r>
              <a:rPr lang="pl-PL" sz="1400" dirty="0" smtClean="0"/>
              <a:t>elatywnie mniejsza liczba osób korzystających ze świadczeń pomocy społecznej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w</a:t>
            </a:r>
            <a:r>
              <a:rPr lang="pl-PL" sz="1400" dirty="0" smtClean="0"/>
              <a:t>yższa wartość miesięcznego wynagrodzenia brutto w relacji do średniej krajowej - w </a:t>
            </a:r>
            <a:r>
              <a:rPr lang="pl-PL" sz="1400" dirty="0"/>
              <a:t>Warszawie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na obszarach graniczących ze stolicą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>
              <a:spcAft>
                <a:spcPts val="600"/>
              </a:spcAft>
            </a:pPr>
            <a:r>
              <a:rPr lang="pl-PL" sz="1600" b="1" dirty="0" smtClean="0"/>
              <a:t>OBSZARY PERYFERYJNE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c</a:t>
            </a:r>
            <a:r>
              <a:rPr lang="pl-PL" sz="1400" dirty="0" smtClean="0"/>
              <a:t>zęść mieszkańców - trwale </a:t>
            </a:r>
            <a:r>
              <a:rPr lang="pl-PL" sz="1400" dirty="0"/>
              <a:t>odsunięta od rynku pracy i uzależniona od świadczeń pomocy </a:t>
            </a:r>
            <a:r>
              <a:rPr lang="pl-PL" sz="1400" dirty="0" smtClean="0"/>
              <a:t>społecznej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niższa </a:t>
            </a:r>
            <a:r>
              <a:rPr lang="pl-PL" sz="1400" dirty="0"/>
              <a:t>wartość przeciętnych wynagrodzeń </a:t>
            </a:r>
            <a:r>
              <a:rPr lang="pl-PL" sz="1400" dirty="0" smtClean="0"/>
              <a:t>brutto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większy </a:t>
            </a:r>
            <a:r>
              <a:rPr lang="pl-PL" sz="1400" dirty="0"/>
              <a:t>udział osób </a:t>
            </a:r>
            <a:r>
              <a:rPr lang="pl-PL" sz="1400" dirty="0" smtClean="0"/>
              <a:t>korzystających </a:t>
            </a:r>
            <a:r>
              <a:rPr lang="pl-PL" sz="1400" dirty="0"/>
              <a:t>ze środowiskowej pomocy społecznej</a:t>
            </a:r>
            <a:br>
              <a:rPr lang="pl-PL" sz="1400" dirty="0"/>
            </a:b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93306" y="2097904"/>
            <a:ext cx="896839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Zagrożenie ubóstwem </a:t>
            </a:r>
            <a:r>
              <a:rPr lang="pl-PL" sz="1400" dirty="0"/>
              <a:t>relatywnym </a:t>
            </a:r>
            <a:r>
              <a:rPr lang="pl-PL" sz="1400" dirty="0" smtClean="0"/>
              <a:t> - 10,3</a:t>
            </a:r>
            <a:r>
              <a:rPr lang="pl-PL" sz="1400" dirty="0"/>
              <a:t>% ludności </a:t>
            </a:r>
            <a:r>
              <a:rPr lang="pl-PL" sz="1400" dirty="0" smtClean="0"/>
              <a:t>województwa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ponad </a:t>
            </a:r>
            <a:r>
              <a:rPr lang="pl-PL" sz="1400" dirty="0"/>
              <a:t>348 </a:t>
            </a:r>
            <a:r>
              <a:rPr lang="pl-PL" sz="1400" dirty="0" smtClean="0"/>
              <a:t>osób/10 </a:t>
            </a:r>
            <a:r>
              <a:rPr lang="pl-PL" sz="1400" dirty="0"/>
              <a:t>tys. mieszkańców </a:t>
            </a:r>
            <a:r>
              <a:rPr lang="pl-PL" sz="1400" dirty="0" smtClean="0"/>
              <a:t>korzystało </a:t>
            </a:r>
            <a:r>
              <a:rPr lang="pl-PL" sz="1400" dirty="0"/>
              <a:t>ze świadczeń pomocy </a:t>
            </a:r>
            <a:r>
              <a:rPr lang="pl-PL" sz="1400" dirty="0" smtClean="0"/>
              <a:t>społecznej</a:t>
            </a:r>
            <a:r>
              <a:rPr lang="pl-PL" sz="1400" dirty="0"/>
              <a:t> </a:t>
            </a:r>
            <a:r>
              <a:rPr lang="pl-PL" sz="1400" dirty="0" smtClean="0"/>
              <a:t>– czwarty wynik w skali kraju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najczęstsze przyczyny </a:t>
            </a:r>
            <a:r>
              <a:rPr lang="pl-PL" sz="1400" dirty="0"/>
              <a:t>przyznawania gospodarstwom domowym w 2015 r. świadczeń pomocy </a:t>
            </a:r>
            <a:r>
              <a:rPr lang="pl-PL" sz="1400" dirty="0" smtClean="0"/>
              <a:t>społecznej: ubóstwo, bezrobocie, długotrwała </a:t>
            </a:r>
            <a:r>
              <a:rPr lang="pl-PL" sz="1400" dirty="0"/>
              <a:t>lub ciężka choroba </a:t>
            </a:r>
            <a:r>
              <a:rPr lang="pl-PL" sz="1400" dirty="0" smtClean="0"/>
              <a:t>i niepełnosprawność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przeciętne miesięczne wynagrodzenie brutto </a:t>
            </a:r>
            <a:r>
              <a:rPr lang="pl-PL" sz="1400" dirty="0" smtClean="0"/>
              <a:t>- </a:t>
            </a:r>
            <a:r>
              <a:rPr lang="pl-PL" sz="1400" dirty="0"/>
              <a:t>wyższe niż w kraju (122% średniej krajowej</a:t>
            </a:r>
            <a:r>
              <a:rPr lang="pl-PL" sz="1400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blisko 10% ludności </a:t>
            </a:r>
            <a:r>
              <a:rPr lang="pl-PL" sz="1400" dirty="0" smtClean="0"/>
              <a:t>regionu to osoby niepełnosprawne, prawie połowa z nich to osoby </a:t>
            </a:r>
            <a:r>
              <a:rPr lang="pl-PL" sz="1400" dirty="0" smtClean="0"/>
              <a:t>w wieku produkcyjnym</a:t>
            </a:r>
            <a:endParaRPr lang="pl-PL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wzrasta znaczenie nieinstytucjonalnych form pieczy </a:t>
            </a:r>
            <a:r>
              <a:rPr lang="pl-PL" sz="1400" dirty="0" smtClean="0"/>
              <a:t>zastępczej;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816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lewo 5"/>
          <p:cNvSpPr/>
          <p:nvPr/>
        </p:nvSpPr>
        <p:spPr>
          <a:xfrm>
            <a:off x="4671300" y="4242473"/>
            <a:ext cx="4049366" cy="2018175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210312" y="4204490"/>
            <a:ext cx="4119950" cy="205967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51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312" y="1133423"/>
            <a:ext cx="8851392" cy="93345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l-PL" sz="2400" b="1" dirty="0">
                <a:ea typeface="+mn-ea"/>
                <a:cs typeface="+mn-cs"/>
              </a:rPr>
              <a:t>Główne wnioski z analizy wskaźników i wyników badań</a:t>
            </a:r>
            <a:r>
              <a:rPr lang="pl-PL" sz="2400" b="1" dirty="0" smtClean="0">
                <a:ea typeface="+mn-ea"/>
                <a:cs typeface="+mn-cs"/>
              </a:rPr>
              <a:t>:</a:t>
            </a:r>
            <a:br>
              <a:rPr lang="pl-PL" sz="2400" b="1" dirty="0" smtClean="0">
                <a:ea typeface="+mn-ea"/>
                <a:cs typeface="+mn-cs"/>
              </a:rPr>
            </a:br>
            <a:r>
              <a:rPr lang="pl-PL" sz="2400" b="1" dirty="0" smtClean="0">
                <a:ea typeface="+mn-ea"/>
                <a:cs typeface="+mn-cs"/>
              </a:rPr>
              <a:t>EDUKACJA</a:t>
            </a:r>
            <a:r>
              <a:rPr lang="pl-P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pl-P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0312" y="4687425"/>
            <a:ext cx="8851392" cy="264687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 smtClean="0"/>
              <a:t>OBSZARY ZURBANIZOWANE</a:t>
            </a:r>
            <a:r>
              <a:rPr lang="pl-PL" sz="1600" dirty="0" smtClean="0"/>
              <a:t>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większy potencjał edukacyjny – dostępność instytucji edukacyjnych na wyższym poziomie kształcenia i szerszą ofertą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wyższy odsetek dzieci uczęszczających do przedszkoli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r</a:t>
            </a:r>
            <a:r>
              <a:rPr lang="pl-PL" sz="1400" dirty="0" smtClean="0"/>
              <a:t>elatywnie wyższe wykształcenie mieszkańców aglomeracji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>
              <a:spcAft>
                <a:spcPts val="600"/>
              </a:spcAft>
            </a:pPr>
            <a:r>
              <a:rPr lang="pl-PL" sz="1600" b="1" dirty="0" smtClean="0"/>
              <a:t>OBSZARY PERYFERYJNE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n</a:t>
            </a:r>
            <a:r>
              <a:rPr lang="pl-PL" sz="1400" dirty="0" smtClean="0"/>
              <a:t>iska wartość </a:t>
            </a:r>
            <a:r>
              <a:rPr lang="pl-PL" sz="1400" dirty="0"/>
              <a:t>wskaźnika upowszechnienia wychowania przedszkolnego </a:t>
            </a:r>
            <a:r>
              <a:rPr lang="pl-PL" sz="1400" dirty="0" smtClean="0"/>
              <a:t>- w </a:t>
            </a:r>
            <a:r>
              <a:rPr lang="pl-PL" sz="1400" dirty="0"/>
              <a:t>blisko 70 gminach nie przekracza </a:t>
            </a:r>
            <a:r>
              <a:rPr lang="pl-PL" sz="1400" dirty="0" smtClean="0"/>
              <a:t>ona 40%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15</a:t>
            </a:r>
            <a:r>
              <a:rPr lang="pl-PL" sz="1400" dirty="0"/>
              <a:t>% mieszkańców </a:t>
            </a:r>
            <a:r>
              <a:rPr lang="pl-PL" sz="1400" dirty="0" smtClean="0"/>
              <a:t>tych terenów ma wykształcenie wyższe, 30</a:t>
            </a:r>
            <a:r>
              <a:rPr lang="pl-PL" sz="1400" dirty="0"/>
              <a:t>% </a:t>
            </a:r>
            <a:r>
              <a:rPr lang="pl-PL" sz="1400" dirty="0" smtClean="0"/>
              <a:t>zasadnicze zawodowe, </a:t>
            </a:r>
            <a:r>
              <a:rPr lang="pl-PL" sz="1400" dirty="0"/>
              <a:t>a ponad </a:t>
            </a:r>
            <a:r>
              <a:rPr lang="pl-PL" sz="1400" dirty="0" smtClean="0"/>
              <a:t>22% gimnazjalne</a:t>
            </a:r>
            <a:r>
              <a:rPr lang="pl-PL" sz="1400" dirty="0"/>
              <a:t>, podstawowe lub niższe</a:t>
            </a:r>
            <a:br>
              <a:rPr lang="pl-PL" sz="1400" dirty="0"/>
            </a:b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93306" y="1852512"/>
            <a:ext cx="89683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odsetka dzieci </a:t>
            </a:r>
            <a:r>
              <a:rPr lang="pl-PL" sz="1400" dirty="0"/>
              <a:t>objętych wychowaniem przedszkolnym </a:t>
            </a:r>
            <a:r>
              <a:rPr lang="pl-PL" sz="1400" dirty="0" smtClean="0"/>
              <a:t>- 89,6% - </a:t>
            </a:r>
            <a:r>
              <a:rPr lang="pl-PL" sz="1400" dirty="0"/>
              <a:t>drugi wynik w kraju </a:t>
            </a:r>
            <a:endParaRPr lang="pl-PL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n</a:t>
            </a:r>
            <a:r>
              <a:rPr lang="pl-PL" sz="1400" dirty="0" smtClean="0"/>
              <a:t>ajwiększa liczba dzieci objętych edukacją przedszkolną w kraju – ponad 160 tys.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w</a:t>
            </a:r>
            <a:r>
              <a:rPr lang="pl-PL" sz="1400" dirty="0" smtClean="0"/>
              <a:t>zrost poziomu wykształcenia mieszkańców regionu – największa liczba osób z wykształceniem wyższym w kraju (co trzeci mieszkaniec województwa)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Mazowsze liderem </a:t>
            </a:r>
            <a:r>
              <a:rPr lang="pl-PL" sz="1400" dirty="0"/>
              <a:t>pod względem korzystania z różnych form kształcenia </a:t>
            </a:r>
            <a:r>
              <a:rPr lang="pl-PL" sz="1400" dirty="0" smtClean="0"/>
              <a:t>ustawicznego;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 smtClean="0"/>
              <a:t>niewystarczający poziom </a:t>
            </a:r>
            <a:r>
              <a:rPr lang="pl-PL" sz="1400" dirty="0"/>
              <a:t>współpracy z pracodawcami pod względem odsetka szkół zaangażowanych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 smtClean="0"/>
              <a:t>szeroki zakres jej rodzajów – głównie organizacja </a:t>
            </a:r>
            <a:r>
              <a:rPr lang="pl-PL" sz="1400" dirty="0"/>
              <a:t>praktyk zawodowych oraz zajęć </a:t>
            </a:r>
            <a:r>
              <a:rPr lang="pl-PL" sz="1400" dirty="0" smtClean="0"/>
              <a:t>praktycznych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dirty="0"/>
              <a:t>d</a:t>
            </a:r>
            <a:r>
              <a:rPr lang="pl-PL" sz="1400" dirty="0" smtClean="0"/>
              <a:t>oradztwo zawodowe w szkołach przeważnie w formie zajęć grupowych, prowadzone niesystematycznie,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 smtClean="0"/>
              <a:t>większości przez osoby bez formalnego wykształcenia w tym </a:t>
            </a:r>
            <a:r>
              <a:rPr lang="pl-PL" sz="1400" dirty="0" smtClean="0"/>
              <a:t>kierunku</a:t>
            </a:r>
            <a:endParaRPr lang="pl-PL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1600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954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066" y="1262495"/>
            <a:ext cx="7886700" cy="629805"/>
          </a:xfrm>
        </p:spPr>
        <p:txBody>
          <a:bodyPr/>
          <a:lstStyle/>
          <a:p>
            <a:pPr algn="ctr"/>
            <a:r>
              <a:rPr lang="pl-P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pl-P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sz="2400" b="1" dirty="0">
                <a:ea typeface="+mn-ea"/>
                <a:cs typeface="+mn-cs"/>
              </a:rPr>
              <a:t>REKOMENDACJE WYNIKAJĄCE Z ANALIZY SYTUACJI SPOŁECZNO-EKONOMICZNEJ DLA WDROŻENIA EFS W REGIONIE</a:t>
            </a:r>
            <a:r>
              <a:rPr lang="pl-P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pl-P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448" y="1892300"/>
            <a:ext cx="8359902" cy="4284663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000" b="1" dirty="0">
                <a:latin typeface="+mj-lt"/>
                <a:ea typeface="+mj-ea"/>
                <a:cs typeface="+mj-cs"/>
              </a:rPr>
              <a:t>DEMOGRAFIA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/>
              <a:t>przygotowanie </a:t>
            </a:r>
            <a:r>
              <a:rPr lang="pl-PL" sz="1600" b="1" dirty="0"/>
              <a:t>działań aktywizujących obszary peryferyjne </a:t>
            </a:r>
            <a:r>
              <a:rPr lang="pl-PL" sz="1600" dirty="0"/>
              <a:t>oraz łagodzących skutki depopulacji na tych </a:t>
            </a:r>
            <a:r>
              <a:rPr lang="pl-PL" sz="1600" dirty="0" smtClean="0"/>
              <a:t>terenach;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/>
              <a:t>stworzenie </a:t>
            </a:r>
            <a:r>
              <a:rPr lang="pl-PL" sz="1600" b="1" dirty="0"/>
              <a:t>systemu zachęt, zatrzymujących i zagospodarowujących najcenniejszy kapitał </a:t>
            </a:r>
            <a:r>
              <a:rPr lang="pl-PL" sz="1600" b="1" dirty="0" smtClean="0"/>
              <a:t>ludzki</a:t>
            </a:r>
            <a:r>
              <a:rPr lang="pl-PL" sz="1600" dirty="0" smtClean="0"/>
              <a:t>, w szczególności zapobieganie </a:t>
            </a:r>
            <a:r>
              <a:rPr lang="pl-PL" sz="1600" dirty="0"/>
              <a:t>odpływowi osób, będących lokalnymi liderami rozwoju na obszarach </a:t>
            </a:r>
            <a:r>
              <a:rPr lang="pl-PL" sz="1600" dirty="0" smtClean="0"/>
              <a:t>peryferyjnych;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b="1" dirty="0" smtClean="0"/>
              <a:t>wzmocnienie </a:t>
            </a:r>
            <a:r>
              <a:rPr lang="pl-PL" sz="1600" b="1" dirty="0"/>
              <a:t>infrastruktury społecznej i systemu opieki</a:t>
            </a:r>
            <a:r>
              <a:rPr lang="pl-PL" sz="1600" dirty="0"/>
              <a:t>, odpowiadającej na </a:t>
            </a:r>
            <a:r>
              <a:rPr lang="pl-PL" sz="1600" dirty="0" smtClean="0"/>
              <a:t>potrzeby osób starszych, w szczególności na obszarach peryferyjnych województwa;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b="1" dirty="0"/>
              <a:t>wzmacnianie więzi międzypokoleniowych oraz kreowanie tożsamości lokalnej </a:t>
            </a:r>
            <a:r>
              <a:rPr lang="pl-PL" sz="1600" dirty="0"/>
              <a:t>i związków z rodzinnym miejscem </a:t>
            </a:r>
            <a:r>
              <a:rPr lang="pl-PL" sz="1600" dirty="0" smtClean="0"/>
              <a:t>zamieszkania, w celu wykorzystania </a:t>
            </a:r>
            <a:r>
              <a:rPr lang="pl-PL" sz="1600" dirty="0"/>
              <a:t>potencjału, doświadczenia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aktywności </a:t>
            </a:r>
            <a:r>
              <a:rPr lang="pl-PL" sz="1600" dirty="0" smtClean="0"/>
              <a:t>osób </a:t>
            </a:r>
            <a:r>
              <a:rPr lang="pl-PL" sz="1600" dirty="0"/>
              <a:t>migrujących z tych terenów dla rozwoju lokalnej gospodarki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 smtClean="0"/>
              <a:t>społeczności;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560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33754"/>
            <a:ext cx="7886700" cy="933450"/>
          </a:xfrm>
        </p:spPr>
        <p:txBody>
          <a:bodyPr/>
          <a:lstStyle/>
          <a:p>
            <a:pPr algn="ctr"/>
            <a:r>
              <a:rPr lang="pl-PL" sz="4000" b="1" dirty="0"/>
              <a:t>RYNEK PRACY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550" y="2133124"/>
            <a:ext cx="8724900" cy="4357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podtrzymanie </a:t>
            </a:r>
            <a:r>
              <a:rPr lang="pl-PL" sz="1800" b="1" dirty="0"/>
              <a:t>głównego kierunku interwencji określonego w RPO WM 2014-2020</a:t>
            </a:r>
            <a:r>
              <a:rPr lang="pl-PL" sz="1800" dirty="0"/>
              <a:t>, dotyczącego intensyfikacji działań na rzecz włączenia do zatrudnienia niewykorzystanych rezerw regionalnego rynku </a:t>
            </a:r>
            <a:r>
              <a:rPr lang="pl-PL" sz="1800" dirty="0" smtClean="0"/>
              <a:t>pracy, z uwzględnieniem zmniejszającej </a:t>
            </a:r>
            <a:r>
              <a:rPr lang="pl-PL" sz="1800" dirty="0"/>
              <a:t>się </a:t>
            </a:r>
            <a:r>
              <a:rPr lang="pl-PL" sz="1800" dirty="0" smtClean="0"/>
              <a:t>stopy </a:t>
            </a:r>
            <a:r>
              <a:rPr lang="pl-PL" sz="1800" dirty="0"/>
              <a:t>bezrobocia w regionie i </a:t>
            </a:r>
            <a:r>
              <a:rPr lang="pl-PL" sz="1800" dirty="0" smtClean="0"/>
              <a:t>rosnącego wskaźnika </a:t>
            </a:r>
            <a:r>
              <a:rPr lang="pl-PL" sz="1800" dirty="0"/>
              <a:t>zatrudnienia oraz </a:t>
            </a:r>
            <a:r>
              <a:rPr lang="pl-PL" sz="1800" dirty="0" smtClean="0"/>
              <a:t>przestrzennego zróżnicowania </a:t>
            </a:r>
            <a:r>
              <a:rPr lang="pl-PL" sz="1800" dirty="0"/>
              <a:t>na regionalnym rynku </a:t>
            </a:r>
            <a:r>
              <a:rPr lang="pl-PL" sz="1800" dirty="0" smtClean="0"/>
              <a:t>pracy</a:t>
            </a:r>
            <a:r>
              <a:rPr lang="pl-PL" sz="1800" dirty="0"/>
              <a:t>;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potrzeba </a:t>
            </a:r>
            <a:r>
              <a:rPr lang="pl-PL" sz="1800" b="1" dirty="0"/>
              <a:t>kontynuacji wdrażania </a:t>
            </a:r>
            <a:r>
              <a:rPr lang="pl-PL" sz="1800" b="1" dirty="0" smtClean="0"/>
              <a:t>pakietu </a:t>
            </a:r>
            <a:r>
              <a:rPr lang="pl-PL" sz="1800" b="1" dirty="0"/>
              <a:t>skierowanego do osób biernych zawodowo</a:t>
            </a:r>
            <a:r>
              <a:rPr lang="pl-PL" sz="1800" dirty="0"/>
              <a:t>, niezarejestrowanych w PUP jako uzupełnienie interwencji prowadzonej przez powiatowe urzędy </a:t>
            </a:r>
            <a:r>
              <a:rPr lang="pl-PL" sz="1800" dirty="0" smtClean="0"/>
              <a:t>pracy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tworzenie </a:t>
            </a:r>
            <a:r>
              <a:rPr lang="pl-PL" sz="1800" b="1" dirty="0"/>
              <a:t>dogodnych warunków dotyczących powrotu do aktywności zawodowej osób sprawujących opiekę nad dziećmi do lat 3</a:t>
            </a:r>
            <a:r>
              <a:rPr lang="pl-PL" sz="1800" dirty="0"/>
              <a:t>, poprzez organizację miejsc </a:t>
            </a:r>
            <a:r>
              <a:rPr lang="pl-PL" sz="1800" dirty="0" smtClean="0"/>
              <a:t>opieki, z uwzględnieniem prognozy demograficznej w perspektywie najbliższych lat, co pozwoli na dopasowanie interwencji do popytu</a:t>
            </a:r>
          </a:p>
          <a:p>
            <a:pPr lvl="1"/>
            <a:endParaRPr lang="pl-PL" sz="1200" dirty="0" smtClean="0"/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4505</TotalTime>
  <Words>862</Words>
  <Application>Microsoft Office PowerPoint</Application>
  <PresentationFormat>Pokaz na ekranie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Programy Regionalne</vt:lpstr>
      <vt:lpstr>Prezentacja programu PowerPoint</vt:lpstr>
      <vt:lpstr>Prezentacja programu PowerPoint</vt:lpstr>
      <vt:lpstr>Założenia przyjęte w opracowaniu danych ilościowych i jakościowych</vt:lpstr>
      <vt:lpstr>Główne wnioski z analizy wskaźników i wyników badań:  DEMOGRAFIA</vt:lpstr>
      <vt:lpstr>Główne wnioski z analizy wskaźników i wyników badań:   RYNEK PRACY</vt:lpstr>
      <vt:lpstr>Główne wnioski z analizy wskaźników i wyników badań:   INTEGRACJA SPOŁECZNA</vt:lpstr>
      <vt:lpstr>Główne wnioski z analizy wskaźników i wyników badań: EDUKACJA </vt:lpstr>
      <vt:lpstr>  REKOMENDACJE WYNIKAJĄCE Z ANALIZY SYTUACJI SPOŁECZNO-EKONOMICZNEJ DLA WDROŻENIA EFS W REGIONIE  </vt:lpstr>
      <vt:lpstr>RYNEK PRACY </vt:lpstr>
      <vt:lpstr>INTEGRACJA SPOŁECZNA </vt:lpstr>
      <vt:lpstr>EDUKACJA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Przysłupska-Kupis Kamila</cp:lastModifiedBy>
  <cp:revision>684</cp:revision>
  <dcterms:created xsi:type="dcterms:W3CDTF">2015-04-20T12:46:14Z</dcterms:created>
  <dcterms:modified xsi:type="dcterms:W3CDTF">2016-12-16T09:09:59Z</dcterms:modified>
</cp:coreProperties>
</file>