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6"/>
  </p:notesMasterIdLst>
  <p:handoutMasterIdLst>
    <p:handoutMasterId r:id="rId17"/>
  </p:handoutMasterIdLst>
  <p:sldIdLst>
    <p:sldId id="258" r:id="rId2"/>
    <p:sldId id="387" r:id="rId3"/>
    <p:sldId id="419" r:id="rId4"/>
    <p:sldId id="418" r:id="rId5"/>
    <p:sldId id="400" r:id="rId6"/>
    <p:sldId id="404" r:id="rId7"/>
    <p:sldId id="402" r:id="rId8"/>
    <p:sldId id="411" r:id="rId9"/>
    <p:sldId id="412" r:id="rId10"/>
    <p:sldId id="413" r:id="rId11"/>
    <p:sldId id="414" r:id="rId12"/>
    <p:sldId id="415" r:id="rId13"/>
    <p:sldId id="416" r:id="rId14"/>
    <p:sldId id="324" r:id="rId15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553" autoAdjust="0"/>
  </p:normalViewPr>
  <p:slideViewPr>
    <p:cSldViewPr snapToGrid="0">
      <p:cViewPr varScale="1">
        <p:scale>
          <a:sx n="98" d="100"/>
          <a:sy n="98" d="100"/>
        </p:scale>
        <p:origin x="27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088E0-5393-403C-A853-B2706AC55CA4}" type="datetimeFigureOut">
              <a:rPr lang="pl-PL" smtClean="0"/>
              <a:t>2017-06-28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7B933-2EE8-4E74-A2D1-9D5832F496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3456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2017-06-28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0415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2845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6178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Odwołać się do analizy potrzeb.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3327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Odwołać się do analizy potrzeb.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3508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Odwołać się do analizy potrzeb.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3868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Odwołać się do analizy potrzeb.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8549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Odwołać się do analizy potrzeb.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0434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Odwołać się do analizy potrzeb.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2371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49037" y="3712464"/>
            <a:ext cx="7886700" cy="1780370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+mj-lt"/>
              </a:rPr>
              <a:t>Kryteria wyboru projektów w </a:t>
            </a:r>
            <a:r>
              <a:rPr lang="pl-PL" sz="2000" b="1" dirty="0">
                <a:solidFill>
                  <a:schemeClr val="tx1"/>
                </a:solidFill>
                <a:latin typeface="+mj-lt"/>
              </a:rPr>
              <a:t>Działaniu 8.3 Ułatwianie powrotu do aktywności zawodowej osób sprawujących opiekę nad dziećmi do lat 3</a:t>
            </a:r>
          </a:p>
          <a:p>
            <a:pPr algn="ctr"/>
            <a:r>
              <a:rPr lang="pl-PL" sz="2000" b="1" dirty="0">
                <a:solidFill>
                  <a:schemeClr val="tx1"/>
                </a:solidFill>
                <a:latin typeface="+mj-lt"/>
              </a:rPr>
              <a:t>Poddziałanie 8.3.1 (8iv) Ułatwianie powrotu do aktywności zawodowej</a:t>
            </a:r>
          </a:p>
          <a:p>
            <a:pPr algn="ctr">
              <a:defRPr/>
            </a:pPr>
            <a:r>
              <a:rPr lang="pl-PL" sz="2000" b="1" dirty="0" smtClean="0">
                <a:solidFill>
                  <a:schemeClr val="tx1"/>
                </a:solidFill>
                <a:latin typeface="+mj-lt"/>
              </a:rPr>
              <a:t>w ramach Regionalnego Programu Operacyjnego Województwa Mazowieckiego na lata 2014 - 2020</a:t>
            </a:r>
            <a:endParaRPr lang="pl-PL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52788" y="5462337"/>
            <a:ext cx="665956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pl-PL" dirty="0" smtClean="0">
              <a:latin typeface="+mj-lt"/>
            </a:endParaRPr>
          </a:p>
          <a:p>
            <a:pPr algn="ctr" eaLnBrk="0" hangingPunct="0">
              <a:defRPr/>
            </a:pPr>
            <a:r>
              <a:rPr lang="pl-PL" sz="1600" dirty="0" smtClean="0">
                <a:latin typeface="+mj-lt"/>
              </a:rPr>
              <a:t>XXVII Posiedzenie </a:t>
            </a:r>
            <a:r>
              <a:rPr lang="pl-PL" sz="1600" dirty="0">
                <a:latin typeface="+mj-lt"/>
              </a:rPr>
              <a:t>Komitetu Monitorującego RPO WM na lata 2014 -2020 </a:t>
            </a:r>
            <a:r>
              <a:rPr lang="pl-PL" sz="1600" dirty="0" smtClean="0">
                <a:latin typeface="+mj-lt"/>
              </a:rPr>
              <a:t> </a:t>
            </a:r>
            <a:br>
              <a:rPr lang="pl-PL" sz="1600" dirty="0" smtClean="0">
                <a:latin typeface="+mj-lt"/>
              </a:rPr>
            </a:br>
            <a:r>
              <a:rPr lang="pl-PL" b="1" dirty="0" smtClean="0">
                <a:latin typeface="+mj-lt"/>
              </a:rPr>
              <a:t>14 lipca 2017 r.</a:t>
            </a:r>
            <a:endParaRPr lang="pl-PL" b="1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168745"/>
              </p:ext>
            </p:extLst>
          </p:nvPr>
        </p:nvGraphicFramePr>
        <p:xfrm>
          <a:off x="384048" y="1631282"/>
          <a:ext cx="8513064" cy="4779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009"/>
                <a:gridCol w="5587659"/>
                <a:gridCol w="1464521"/>
                <a:gridCol w="929875"/>
              </a:tblGrid>
              <a:tr h="939386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err="1" smtClean="0">
                          <a:latin typeface="+mn-lt"/>
                        </a:rPr>
                        <a:t>Lp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latin typeface="+mn-lt"/>
                        </a:rPr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latin typeface="+mn-lt"/>
                        </a:rPr>
                        <a:t>Max.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latin typeface="+mn-lt"/>
                        </a:rPr>
                        <a:t>Liczba  punktów</a:t>
                      </a:r>
                    </a:p>
                  </a:txBody>
                  <a:tcPr anchor="ctr"/>
                </a:tc>
              </a:tr>
              <a:tr h="3751262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+mn-lt"/>
                        </a:rPr>
                        <a:t>3.</a:t>
                      </a:r>
                      <a:endParaRPr lang="pl-PL" sz="1800" b="1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przewiduje zatrudnienie osób bezrobotnych i biernych zawodowo z grup defaworyzowanych na rynku pracy na miejscach pracy powstałych w wyniku realizacji projektu.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przewiduje zatrudnienie niniejszych osób w liczbie: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30% na wszystkich utworzonych w projekcie miejscach pracy -2 pkt;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Powyżej 30% na wszystkich utworzonych w projekcie miejscach pracy -4 pkt.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pl-PL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960133"/>
              </p:ext>
            </p:extLst>
          </p:nvPr>
        </p:nvGraphicFramePr>
        <p:xfrm>
          <a:off x="82296" y="1106425"/>
          <a:ext cx="4919472" cy="429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9472"/>
              </a:tblGrid>
              <a:tr h="4297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20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KRYTERIA MERYTORYCZNE SZCZEGÓŁOWE</a:t>
                      </a:r>
                      <a:endParaRPr lang="pl-PL" sz="20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89535" marR="895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06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223211"/>
              </p:ext>
            </p:extLst>
          </p:nvPr>
        </p:nvGraphicFramePr>
        <p:xfrm>
          <a:off x="384048" y="1631282"/>
          <a:ext cx="8513064" cy="5009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009"/>
                <a:gridCol w="5587659"/>
                <a:gridCol w="1464521"/>
                <a:gridCol w="929875"/>
              </a:tblGrid>
              <a:tr h="1258222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err="1" smtClean="0">
                          <a:latin typeface="+mn-lt"/>
                        </a:rPr>
                        <a:t>Lp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latin typeface="+mn-lt"/>
                        </a:rPr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latin typeface="+mn-lt"/>
                        </a:rPr>
                        <a:t>Max.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latin typeface="+mn-lt"/>
                        </a:rPr>
                        <a:t>Liczba  punktów</a:t>
                      </a:r>
                    </a:p>
                  </a:txBody>
                  <a:tcPr anchor="ctr"/>
                </a:tc>
              </a:tr>
              <a:tr h="3751262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+mn-lt"/>
                        </a:rPr>
                        <a:t>4.</a:t>
                      </a:r>
                      <a:endParaRPr lang="pl-PL" sz="1800" b="1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zapewni trwałość utworzonych w ramach projektu miejsc opieki nad dziećmi do lat 3 w żłobkach, klubach dziecięcych i przez dziennego opiekuna, przez okres dłuższy niż 24 miesiące od daty zakończenia realizacji projektu określonej w umowie o dofinansowanie projektu.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Funkcjonowanie miejsca opieki nad dziećmi do lat 3 dłużej niż 24 miesiące: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Powyżej 24 m-cy do 30 – 2 pkt;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Powyżej</a:t>
                      </a:r>
                      <a:b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m-cy – 4 pkt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pl-PL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003630"/>
              </p:ext>
            </p:extLst>
          </p:nvPr>
        </p:nvGraphicFramePr>
        <p:xfrm>
          <a:off x="82296" y="1106425"/>
          <a:ext cx="4919472" cy="429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9472"/>
              </a:tblGrid>
              <a:tr h="4297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20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KRYTERIA MERYTORYCZNE SZCZEGÓŁOWE</a:t>
                      </a:r>
                      <a:endParaRPr lang="pl-PL" sz="20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89535" marR="895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34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901033"/>
              </p:ext>
            </p:extLst>
          </p:nvPr>
        </p:nvGraphicFramePr>
        <p:xfrm>
          <a:off x="384048" y="1631282"/>
          <a:ext cx="8513064" cy="4904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009"/>
                <a:gridCol w="4843717"/>
                <a:gridCol w="2461098"/>
                <a:gridCol w="677240"/>
              </a:tblGrid>
              <a:tr h="897135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err="1" smtClean="0">
                          <a:latin typeface="+mn-lt"/>
                        </a:rPr>
                        <a:t>Lp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latin typeface="+mn-lt"/>
                        </a:rPr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latin typeface="+mn-lt"/>
                        </a:rPr>
                        <a:t>Max.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latin typeface="+mn-lt"/>
                        </a:rPr>
                        <a:t>Liczba  punktów</a:t>
                      </a:r>
                    </a:p>
                  </a:txBody>
                  <a:tcPr anchor="ctr"/>
                </a:tc>
              </a:tr>
              <a:tr h="3959932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+mn-lt"/>
                        </a:rPr>
                        <a:t>5.</a:t>
                      </a:r>
                      <a:endParaRPr lang="pl-PL" sz="1800" b="1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 realizowany 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partnerstwie podmiotów </a:t>
                      </a:r>
                      <a:br>
                        <a:rPr lang="pl-PL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 różnych sektorów (publiczny, prywatny, społeczny).</a:t>
                      </a:r>
                      <a:endParaRPr lang="pl-PL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realizowany w partnerstwie podmiotów z różnych sektorów: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 partnerstwo z podmiotem ekonomii społecznej (podmiot ekonomii społecznej może być Liderem lub Partnerem projektu) - 3 pkt,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 partnerstwo z podmiotem z innego sektora - 1 pkt</a:t>
                      </a:r>
                    </a:p>
                    <a:p>
                      <a:endParaRPr lang="pl-PL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</a:t>
                      </a:r>
                      <a:endParaRPr lang="pl-PL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907047"/>
              </p:ext>
            </p:extLst>
          </p:nvPr>
        </p:nvGraphicFramePr>
        <p:xfrm>
          <a:off x="82296" y="1106425"/>
          <a:ext cx="4919472" cy="429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9472"/>
              </a:tblGrid>
              <a:tr h="4297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20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KRYTERIA MERYTORYCZNE SZCZEGÓŁOWE</a:t>
                      </a:r>
                      <a:endParaRPr lang="pl-PL" sz="20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89535" marR="895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19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202450"/>
              </p:ext>
            </p:extLst>
          </p:nvPr>
        </p:nvGraphicFramePr>
        <p:xfrm>
          <a:off x="384048" y="1631282"/>
          <a:ext cx="8513064" cy="5009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009"/>
                <a:gridCol w="5587659"/>
                <a:gridCol w="1464521"/>
                <a:gridCol w="929875"/>
              </a:tblGrid>
              <a:tr h="1258222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err="1" smtClean="0">
                          <a:latin typeface="+mn-lt"/>
                        </a:rPr>
                        <a:t>Lp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latin typeface="+mn-lt"/>
                        </a:rPr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latin typeface="+mn-lt"/>
                        </a:rPr>
                        <a:t>Max.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latin typeface="+mn-lt"/>
                        </a:rPr>
                        <a:t>Liczba  punktów</a:t>
                      </a:r>
                    </a:p>
                  </a:txBody>
                  <a:tcPr anchor="ctr"/>
                </a:tc>
              </a:tr>
              <a:tr h="3751262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+mn-lt"/>
                        </a:rPr>
                        <a:t>6.</a:t>
                      </a:r>
                      <a:endParaRPr lang="pl-PL" sz="1800" b="1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zgodny z programem rewitalizacji obowiązującym na obszarze, na którym jest realizowany.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zgodny z obowiązującym programem rewitalizacji – 2 pkt</a:t>
                      </a:r>
                    </a:p>
                    <a:p>
                      <a:endParaRPr lang="pl-PL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  <a:endParaRPr lang="pl-PL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973012"/>
              </p:ext>
            </p:extLst>
          </p:nvPr>
        </p:nvGraphicFramePr>
        <p:xfrm>
          <a:off x="82296" y="1106425"/>
          <a:ext cx="4919472" cy="429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9472"/>
              </a:tblGrid>
              <a:tr h="4297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20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KRYTERIA MERYTORYCZNE SZCZEGÓŁOWE</a:t>
                      </a:r>
                      <a:endParaRPr lang="pl-PL" sz="20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89535" marR="895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96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b="1" dirty="0" smtClean="0">
                <a:latin typeface="+mn-lt"/>
              </a:rPr>
              <a:t>Departament Rozwoju </a:t>
            </a:r>
            <a:r>
              <a:rPr lang="pl-PL" altLang="pl-PL" b="1" dirty="0">
                <a:latin typeface="+mn-lt"/>
              </a:rPr>
              <a:t>Regionalnego i Funduszy Europejskich </a:t>
            </a:r>
          </a:p>
          <a:p>
            <a:pPr algn="ctr">
              <a:defRPr/>
            </a:pPr>
            <a:r>
              <a:rPr lang="pl-PL" altLang="pl-PL" b="1" dirty="0" smtClean="0">
                <a:latin typeface="+mn-lt"/>
              </a:rPr>
              <a:t>UMWM </a:t>
            </a:r>
            <a:r>
              <a:rPr lang="pl-PL" altLang="pl-PL" b="1" dirty="0">
                <a:latin typeface="+mn-lt"/>
              </a:rPr>
              <a:t>w Warszawie</a:t>
            </a:r>
          </a:p>
          <a:p>
            <a:pPr algn="ctr">
              <a:defRPr/>
            </a:pPr>
            <a:r>
              <a:rPr lang="pl-PL" altLang="pl-PL" b="1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b="1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b="1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b="1" dirty="0">
                <a:latin typeface="+mn-lt"/>
              </a:rPr>
              <a:t>Dziękuję za uwagę!</a:t>
            </a:r>
            <a:br>
              <a:rPr lang="pl-PL" sz="2400" b="1" dirty="0">
                <a:latin typeface="+mn-lt"/>
              </a:rPr>
            </a:br>
            <a:endParaRPr lang="pl-PL" sz="2400" b="1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162883"/>
              </p:ext>
            </p:extLst>
          </p:nvPr>
        </p:nvGraphicFramePr>
        <p:xfrm>
          <a:off x="571841" y="1653562"/>
          <a:ext cx="8012610" cy="3930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3375345">
                <a:tc>
                  <a:txBody>
                    <a:bodyPr/>
                    <a:lstStyle/>
                    <a:p>
                      <a:pPr algn="l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musi realizować tworzenie i funkcjonowanie nowych miejsc opieki nad dzieckiem do lat 3, w formie żłobków (m.in. przyzakładowych), lub klubów dziecięcych i opiekuna dziennego zgodnie ze standardami wynikającymi z ustawy z dnia 4 lutego 2011 r. o opiece nad dziećmi w wieku do lat 3 Dz. U. z 2011 r. ze zm.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167521"/>
              </p:ext>
            </p:extLst>
          </p:nvPr>
        </p:nvGraphicFramePr>
        <p:xfrm>
          <a:off x="571841" y="1653562"/>
          <a:ext cx="8012610" cy="3930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3375345">
                <a:tc>
                  <a:txBody>
                    <a:bodyPr/>
                    <a:lstStyle/>
                    <a:p>
                      <a:pPr algn="l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Udział typu operacji „świadczenie usługi w postaci pokrycia części lub całości kosztów związanych ze świadczeniem bieżących usług opieki nad dziećmi do lat 3 w formach wskazanych w ustawie z dnia 4 lutego 2011 r. o opiece nad dziećmi w wieku do lat 3 tj. za pobyt dziecka w żłobku, klubie dziecięcym, u dziennego opiekuna lub zatrudnienie niani” nie może stanowić więcej niż 10% wartości projektu.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0/1;</a:t>
                      </a:r>
                      <a:r>
                        <a:rPr lang="pl-PL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 dotyczy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15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958223"/>
              </p:ext>
            </p:extLst>
          </p:nvPr>
        </p:nvGraphicFramePr>
        <p:xfrm>
          <a:off x="571841" y="1653562"/>
          <a:ext cx="8012610" cy="5029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165384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337534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Okres realizacji projektu nie przekracza 30 miesięcy, przy czym przez okres maksymalnie:</a:t>
                      </a:r>
                    </a:p>
                    <a:p>
                      <a:pPr marL="0" lvl="0" indent="-17462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miesięcy może być współfinansowana ze środków EFS bieżąca działalność nowo utworzonych miejsc opieki nad  dziećmi do 3 lat w formie żłobków, klubów dziecięcych oraz dziennego opiekuna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lvl="0" indent="-17462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miesięcy względem konkretnego dziecka i opiekuna może być finansowana bieżąca usługa opieki nad dziećmi do 3 lat w żłobku, klubie dziecięcym u dziennego opiekuna lub w formie niani. </a:t>
                      </a: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75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351593"/>
              </p:ext>
            </p:extLst>
          </p:nvPr>
        </p:nvGraphicFramePr>
        <p:xfrm>
          <a:off x="501029" y="1668545"/>
          <a:ext cx="8077363" cy="4515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75094"/>
              </a:tblGrid>
              <a:tr h="66165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732749">
                <a:tc>
                  <a:txBody>
                    <a:bodyPr/>
                    <a:lstStyle/>
                    <a:p>
                      <a:pPr algn="l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obejmuje swoim zasięgiem obszar województwa mazowieckiego z wyłączeniem gmin wchodzących w skład ZIT WOF.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2103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prowadzi do zwiększenia liczby miejsc prowadzonych przez daną instytucję publiczną lub niepubliczną.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41808" y="116233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9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60262"/>
              </p:ext>
            </p:extLst>
          </p:nvPr>
        </p:nvGraphicFramePr>
        <p:xfrm>
          <a:off x="543560" y="1753991"/>
          <a:ext cx="8012610" cy="4364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3491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3829092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zapewnia osiągnięcie Wskaźnika rezultatu bezpośredniego na minimalnym poziomie odpowiednio do grup docelowych:</a:t>
                      </a:r>
                    </a:p>
                    <a:p>
                      <a:pPr marL="0" lvl="0" indent="-285750" algn="ctr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liczbą osób, które powróciły na rynek pracy po przerwie związanej z urodzeniem/ wychowaniem dziecka, po zakończeniu programu - 80 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pPr marL="0" lvl="0" indent="-285750" algn="ctr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liczbą osób pozostających bez pracy, które znalazły pracę lub poszukują pracy po zakończeniu programu – 70 %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511619"/>
              </p:ext>
            </p:extLst>
          </p:nvPr>
        </p:nvGraphicFramePr>
        <p:xfrm>
          <a:off x="414779" y="1557855"/>
          <a:ext cx="7951981" cy="4709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/>
                <a:gridCol w="6336322"/>
                <a:gridCol w="1161288"/>
              </a:tblGrid>
              <a:tr h="92427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3784943">
                <a:tc>
                  <a:txBody>
                    <a:bodyPr/>
                    <a:lstStyle/>
                    <a:p>
                      <a:pPr algn="l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przedstawia we Wniosku o dofinansowanie następujące informacje zawierające dla typów operacji, których dotyczy projekt:</a:t>
                      </a:r>
                    </a:p>
                    <a:p>
                      <a:pPr marL="0" lvl="0" indent="-285750" algn="ctr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uzasadnienie zapotrzebowania na miejsca opieki nad dziećmi do lat 3</a:t>
                      </a:r>
                    </a:p>
                    <a:p>
                      <a:pPr marL="0" lvl="0" indent="-285750" algn="ctr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warunków lokalowych;</a:t>
                      </a:r>
                    </a:p>
                    <a:p>
                      <a:pPr marL="0" lvl="0" indent="-285750" algn="ctr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zasady rekrutacji uczestników do projektu;</a:t>
                      </a:r>
                    </a:p>
                    <a:p>
                      <a:pPr marL="0" lvl="0" indent="-285750" algn="ctr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zapewnienie utrzymania funkcjonowania miejsc opieki nad dziećmi do lat 3 po ustaniu finansowania z EFS z wyjątkiem typu operacji polegającym na świadczeniu usługi „pokrywanie części/całości bieżących kosztów świadczenia opieki nad dziećmi do lat 3 w formie żłobka, klubu dziecięcego, opiekuna dziennego i niani”.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1856" y="1026480"/>
            <a:ext cx="72218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/>
              <a:t>Kryteria dostępu do oceny na etapie oceny merytorycznej</a:t>
            </a:r>
            <a:endParaRPr lang="pl-PL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0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625721"/>
              </p:ext>
            </p:extLst>
          </p:nvPr>
        </p:nvGraphicFramePr>
        <p:xfrm>
          <a:off x="429769" y="1609343"/>
          <a:ext cx="8168609" cy="4581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207"/>
                <a:gridCol w="5484520"/>
                <a:gridCol w="1254608"/>
                <a:gridCol w="908274"/>
              </a:tblGrid>
              <a:tr h="807944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err="1" smtClean="0">
                          <a:latin typeface="+mn-lt"/>
                        </a:rPr>
                        <a:t>Lp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latin typeface="+mn-lt"/>
                        </a:rPr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latin typeface="+mn-lt"/>
                        </a:rPr>
                        <a:t>Max.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latin typeface="+mn-lt"/>
                        </a:rPr>
                        <a:t>Liczba  punktów</a:t>
                      </a:r>
                    </a:p>
                  </a:txBody>
                  <a:tcPr anchor="ctr"/>
                </a:tc>
              </a:tr>
              <a:tr h="3773201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+mn-lt"/>
                        </a:rPr>
                        <a:t>1.</a:t>
                      </a:r>
                      <a:endParaRPr lang="pl-PL" sz="1800" b="1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przyczynia się do zaspokojenia popytu na miejsca opieki nad dziećmi do lat 3 w obszarach wykazujących niski poziom upowszechnienia opieki żłobkowej. 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skierowany jest wyłącznie do gmin, w których:</a:t>
                      </a:r>
                    </a:p>
                    <a:p>
                      <a:pPr lvl="0" algn="ctr"/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odsetek dzieci do lat 3 objętych opieką wynosi od</a:t>
                      </a:r>
                      <a:b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 do – 2,8% - </a:t>
                      </a:r>
                      <a:b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pkt</a:t>
                      </a:r>
                    </a:p>
                    <a:p>
                      <a:pPr algn="ctr"/>
                      <a:endParaRPr lang="pl-PL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613614"/>
              </p:ext>
            </p:extLst>
          </p:nvPr>
        </p:nvGraphicFramePr>
        <p:xfrm>
          <a:off x="82296" y="1106425"/>
          <a:ext cx="4919472" cy="429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9472"/>
              </a:tblGrid>
              <a:tr h="429768">
                <a:tc>
                  <a:txBody>
                    <a:bodyPr/>
                    <a:lstStyle/>
                    <a:p>
                      <a:pPr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KRYTERIA MERYTORYCZNE SZCZEGÓŁOWE</a:t>
                      </a:r>
                      <a:endParaRPr lang="pl-PL" sz="20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89535" marR="895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31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645171"/>
              </p:ext>
            </p:extLst>
          </p:nvPr>
        </p:nvGraphicFramePr>
        <p:xfrm>
          <a:off x="384048" y="1631282"/>
          <a:ext cx="8513064" cy="4690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009"/>
                <a:gridCol w="5587659"/>
                <a:gridCol w="1464521"/>
                <a:gridCol w="929875"/>
              </a:tblGrid>
              <a:tr h="939386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err="1" smtClean="0">
                          <a:latin typeface="+mn-lt"/>
                        </a:rPr>
                        <a:t>Lp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latin typeface="+mn-lt"/>
                        </a:rPr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latin typeface="+mn-lt"/>
                        </a:rPr>
                        <a:t>Max.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latin typeface="+mn-lt"/>
                        </a:rPr>
                        <a:t>Liczba  punktów</a:t>
                      </a:r>
                    </a:p>
                  </a:txBody>
                  <a:tcPr anchor="ctr"/>
                </a:tc>
              </a:tr>
              <a:tr h="3751262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+mn-lt"/>
                        </a:rPr>
                        <a:t>2.</a:t>
                      </a:r>
                      <a:endParaRPr lang="pl-PL" sz="1800" b="1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zakłada optymalizację średniego miesięcznego kosztu całkowitego utworzenia jednego miejsca opieki dla dziecka do lat 3 w żłobkach, klubach dziecięcych, u dziennych opiekunów, niani.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Średni miesięczny całkowity koszt utworzenia jednego miejsca opieki dla dziecka do lat 3 w projekcie jest:</a:t>
                      </a:r>
                    </a:p>
                    <a:p>
                      <a:pPr marL="0" lvl="0" indent="0" algn="ctr">
                        <a:buFont typeface="Arial" panose="020B0604020202020204" pitchFamily="34" charset="0"/>
                        <a:buChar char="•"/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mniejszy lub równy 350 EUR – 7 pkt;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wyższy niż 350 EUR ale mniejszy lub równy 417 EUR – 4 pkt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lang="pl-PL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046258"/>
              </p:ext>
            </p:extLst>
          </p:nvPr>
        </p:nvGraphicFramePr>
        <p:xfrm>
          <a:off x="82296" y="1106425"/>
          <a:ext cx="4919472" cy="429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9472"/>
              </a:tblGrid>
              <a:tr h="429768">
                <a:tc>
                  <a:txBody>
                    <a:bodyPr/>
                    <a:lstStyle/>
                    <a:p>
                      <a:pPr algn="l"/>
                      <a:r>
                        <a:rPr lang="pl-PL" sz="20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KRYTERIA MERYTORYCZNE SZCZEGÓŁOWE</a:t>
                      </a:r>
                      <a:endParaRPr lang="pl-PL" sz="20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89535" marR="895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741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4030</TotalTime>
  <Words>1013</Words>
  <Application>Microsoft Office PowerPoint</Application>
  <PresentationFormat>Pokaz na ekranie (4:3)</PresentationFormat>
  <Paragraphs>162</Paragraphs>
  <Slides>14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Kęsicka Katarzyna</cp:lastModifiedBy>
  <cp:revision>613</cp:revision>
  <cp:lastPrinted>2016-05-18T07:03:59Z</cp:lastPrinted>
  <dcterms:created xsi:type="dcterms:W3CDTF">2015-04-20T12:46:14Z</dcterms:created>
  <dcterms:modified xsi:type="dcterms:W3CDTF">2017-06-28T08:54:42Z</dcterms:modified>
</cp:coreProperties>
</file>