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8"/>
  </p:notesMasterIdLst>
  <p:sldIdLst>
    <p:sldId id="258" r:id="rId2"/>
    <p:sldId id="382" r:id="rId3"/>
    <p:sldId id="384" r:id="rId4"/>
    <p:sldId id="387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19" r:id="rId16"/>
    <p:sldId id="420" r:id="rId17"/>
    <p:sldId id="421" r:id="rId18"/>
    <p:sldId id="433" r:id="rId19"/>
    <p:sldId id="422" r:id="rId20"/>
    <p:sldId id="423" r:id="rId21"/>
    <p:sldId id="424" r:id="rId22"/>
    <p:sldId id="426" r:id="rId23"/>
    <p:sldId id="427" r:id="rId24"/>
    <p:sldId id="429" r:id="rId25"/>
    <p:sldId id="430" r:id="rId26"/>
    <p:sldId id="324" r:id="rId2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2657" autoAdjust="0"/>
  </p:normalViewPr>
  <p:slideViewPr>
    <p:cSldViewPr snapToGrid="0">
      <p:cViewPr varScale="1">
        <p:scale>
          <a:sx n="90" d="100"/>
          <a:sy n="90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2017-01-11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1706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9777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67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164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03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9747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823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678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514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13 stycznia</a:t>
            </a:r>
            <a:r>
              <a:rPr lang="pl-PL" dirty="0" smtClean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49423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Zainteresowanie inwestora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podlegać będzie, czy wnioskodawca przedstawił dokument, z którego wynika znalezienie / pozyskanie inwestora, który wykazał zainteresowanie zainwestowaniem na terenie, którego dotyczy projekt, przy czym za dokument potwierdzający uznaje się co najmniej jeden list intencyjny lub inny dokument potwierdzający zainteresowanie inwestora.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2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35958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3"/>
                <a:gridCol w="1863690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8.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kosztowa powierzchni przygotowanych terenów inwestycyjnych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14-20, wskaźnik: „Powierzchnia przygotowanych terenów inwestycyjnych [ha]” będzie służył KE do oceny realizacji celów RPO WM.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Kryterium jest liczone zgodnie z poniższym wzorem: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dofinansowania UE projektu (euro)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&lt;= 50 000 euro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Wartości docelowa wskaźnika w ramach projektu: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„Powierzchnia przygotowanych terenów inwestycyjnych [ha]”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dofinansowania UE wsparcia w przeliczeniu na 1 ha powierzchni terenów inwestycyjnych nie może przekroczyć kwoty 50 000 euro. Koszt należy przeliczyć kursem euro podanym w regulaminie konkursu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Łącznik prosty 6"/>
          <p:cNvCxnSpPr/>
          <p:nvPr/>
        </p:nvCxnSpPr>
        <p:spPr>
          <a:xfrm>
            <a:off x="2757714" y="4789714"/>
            <a:ext cx="345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8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169579"/>
              </p:ext>
            </p:extLst>
          </p:nvPr>
        </p:nvGraphicFramePr>
        <p:xfrm>
          <a:off x="223520" y="1425290"/>
          <a:ext cx="8417741" cy="5267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560592"/>
                <a:gridCol w="5471885"/>
                <a:gridCol w="803547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9.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kosztowa inwestycji zlokalizowanych na przygotowanych terenach inwestycyjnych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14-20, wskaźnik: „Liczba inwestycji zlokalizowanych na przygotowanych terenach inwestycyjnych [szt.]” będzie służył KE do oceny realizacji celów RPO WM.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Kryterium jest liczone zgodnie z poniższym wzorem: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dofinansowania UE projektu (euro)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&lt;= 450 000 euro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Wartości docelowa wskaźnika w ramach projektu: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„Liczba inwestycji zlokalizowanych na przygotowanych terenach inwestycyjnych [szt.]”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Wskaźnik należy rozumieć jako: liczba przedsiębiorstw, które ulokowały działalność na terenach inwestycyjnych przygotowanych w ramach realizowanego projektu.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dofinansowania UE wsparcia w przeliczeniu na jedną inwestycje zlokalizowaną na terenach inwestycyjnych przygotowanych w ramach realizowanego projektu nie może przekroczyć kwoty 450 000 euro. Koszt należy przeliczyć kursem euro podanym w regulaminie konkursu.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2452914" y="4542971"/>
            <a:ext cx="35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1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70422"/>
              </p:ext>
            </p:extLst>
          </p:nvPr>
        </p:nvGraphicFramePr>
        <p:xfrm>
          <a:off x="223520" y="1425290"/>
          <a:ext cx="8753212" cy="5195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900"/>
                <a:gridCol w="1622786"/>
                <a:gridCol w="5733789"/>
                <a:gridCol w="791737"/>
              </a:tblGrid>
              <a:tr h="105028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10.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Osiągnięcie celów RPO WM 2014-2020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podlegać będzie, czy wnioskodawca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zobowiązal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się do realizacji następujących wskaźników produktu i rezultatu bezpośredniego (podania wartości większej niż „0”):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Powierzchnia przygotowanych terenów inwestycyjnych [ha]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inwestycji zlokalizowanych na przygotowanych terenach inwestycyjnych [szt.].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Wzrost zatrudnienia we wspieranych przedsiębiorstwach [EPC] </a:t>
                      </a:r>
                    </a:p>
                    <a:p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Ponadto, nieosiągnięcie pełnego poziomu obłożenia terenów inwestycyjnych przez MŚP w określonym terminie nieprzekraczającym końcowego okresu trwałości projektu będzie skutkowało zgodnie z zasadą proporcjonalności odpowiednim zwrotem środków pomocowych. W takim przypadku wartość kosztów kwalifikowanych zostanie zmniejszona proporcjonalnie do procentu (%) niewykorzystanej w projekcie powierzchni terenów inwestycyjnych. Wykorzystanie w całości lub części przygotowanych terenów inwestycyjnych przez duże przedsiębiorstwa skutkować będzie zmniejszeniem przyznanego dofinansowania. Redukcja wysokości wsparcia będzie proporcjonalna do obszaru wykorzystanego przez duże przedsiębiorstwa.</a:t>
                      </a:r>
                    </a:p>
                    <a:p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2491740" y="1055957"/>
            <a:ext cx="3728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Wersja zatwierdzona przez ZWM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98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5466"/>
              </p:ext>
            </p:extLst>
          </p:nvPr>
        </p:nvGraphicFramePr>
        <p:xfrm>
          <a:off x="223520" y="1425290"/>
          <a:ext cx="8753212" cy="5195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900"/>
                <a:gridCol w="1622786"/>
                <a:gridCol w="5733789"/>
                <a:gridCol w="791737"/>
              </a:tblGrid>
              <a:tr h="105028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10.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Osiągnięcie celów RPO WM 2014-2020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podlegać będzie, czy wnioskodawca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zobowiązal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się do realizacji następujących wskaźników produktu i rezultatu bezpośredniego (podania wartości większej niż „0”):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Powierzchnia przygotowanych terenów inwestycyjnych [ha]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inwestycji zlokalizowanych na przygotowanych terenach inwestycyjnych [szt.].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Wzrost zatrudnienia we wspieranych przedsiębiorstwach [EPC] </a:t>
                      </a:r>
                    </a:p>
                    <a:p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Ponadto, nieosiągnięcie pełnego poziomu obłożenia terenów inwestycyjnych przez MŚP w określonym terminie </a:t>
                      </a:r>
                      <a:r>
                        <a:rPr lang="pl-PL" sz="140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nieprzekraczającym końcowego okresu trwałości projektu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będzie skutkowało zgodnie z zasadą proporcjonalności odpowiednim zwrotem środków pomocowych. W takim przypadku wartość kosztów kwalifikowanych zostanie zmniejszona proporcjonalnie do procentu (%) niewykorzystanej w projekcie powierzchni terenów inwestycyjnych. Wykorzystanie w całości lub części przygotowanych terenów inwestycyjnych przez duże przedsiębiorstwa skutkować będzie zmniejszeniem przyznanego dofinansowania. Redukcja wysokości wsparcia będzie proporcjonalna do obszaru wykorzystanego przez duże przedsiębiorstwa.</a:t>
                      </a:r>
                    </a:p>
                    <a:p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2514600" y="1031211"/>
            <a:ext cx="461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Nowa wersja kryterium - AUTOPOPRAWKA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87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88526"/>
              </p:ext>
            </p:extLst>
          </p:nvPr>
        </p:nvGraphicFramePr>
        <p:xfrm>
          <a:off x="77724" y="1384904"/>
          <a:ext cx="8971223" cy="4067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/>
                <a:gridCol w="1313538"/>
                <a:gridCol w="4134106"/>
                <a:gridCol w="2229384"/>
                <a:gridCol w="777239"/>
              </a:tblGrid>
              <a:tr h="48202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3585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  <a:endParaRPr lang="pl-P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Gotowość projektu do realizacji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promuje gotowość Wnioskodawcy do realizacji projektu.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Promowane będą projekty posiadające wszystkie prawomocne wymagane pozwolenia na budowę lub Zezwolenia na Realizację Inwestycji Drogowej (</a:t>
                      </a:r>
                      <a:r>
                        <a:rPr lang="pl-PL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ZRiD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posiada prawomocne pozwolenia na budowę lub ZRiD – 5 pkt.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spełnienia wyżej wymienionych warunków lub brak informacji w tym zakresie – 0 pkt.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7170" y="5759497"/>
            <a:ext cx="883177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Kryteria </a:t>
            </a:r>
            <a:r>
              <a:rPr lang="pl-PL" sz="1400" b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merytoryczne szczegółowe </a:t>
            </a:r>
            <a:r>
              <a:rPr lang="pl-PL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będą stosowane w sytuacji, gdy wartość alokacji nie będzie pozwalała na objęcie wsparciem wszystkich pozytywnie ocenionych projektów na etapie oceny formalnej.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25573"/>
              </p:ext>
            </p:extLst>
          </p:nvPr>
        </p:nvGraphicFramePr>
        <p:xfrm>
          <a:off x="77724" y="1384904"/>
          <a:ext cx="8971223" cy="4744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926"/>
                <a:gridCol w="1440180"/>
                <a:gridCol w="3562536"/>
                <a:gridCol w="2640342"/>
                <a:gridCol w="777239"/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2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Uwarunkowania gospodarcze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promuje projekty, w których wnioskodawca przedstawi dokument, z którego wynika znalezienie / pozyskanie inwestora, który wykazał zainteresowanie zainwestowaniem na terenie, którego dotyczy projekt, przy czym za dokument potwierdzający uznaje się list intencyjny lub inny dokument potwierdzający zainteresowanie inwestora.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posiada: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pl-PL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więcej niż 2 listy intencyjne lub inne dokumenty potwierdzające zainteresowanie inwestora – 3 pkt;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pl-PL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więcej niż 1 list intencyjny lub inne dokumenty potwierdzające zainteresowanie inwestora – 2 pkt.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spełnienia wyżej wymienionych warunków lub brak informacji w tym zakresie – 0 pkt.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81413"/>
              </p:ext>
            </p:extLst>
          </p:nvPr>
        </p:nvGraphicFramePr>
        <p:xfrm>
          <a:off x="77724" y="1384904"/>
          <a:ext cx="8971223" cy="4830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636"/>
                <a:gridCol w="1313858"/>
                <a:gridCol w="3921082"/>
                <a:gridCol w="2442408"/>
                <a:gridCol w="777239"/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23233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Lokalizacja projektu na terenie o zwiększonym bezrobociu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promuje projekty realizujące przedsięwzięcia na terenach o zwiększonej stopie bezrobocia. 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Rankingowanie wg wartości wskaźnika. Wskaźnik obliczony na podstawie danych GUS wg stanu na koniec 2015 roku (dane dotyczące wskaźnika bezrobocia tj. stopa bezrobocia rejestrowanego). 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przypadku projektów realizowanych w partnerstwie brany będzie pod uwagę wskaźnik korzystniejszy dla Wnioskodawcy.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powiatach, gdzie średnia stopa bezrobocia wynosi w 2015 roku: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130% średniej stopy bezrobocia na Mazowszu – 3 pkt;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110% do 130% średniej stopy bezrobocia na Mazowszu  – 2 pkt;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100% do 110% średniej stopy bezrobocia na Mazowszu – 1 pkt.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5830"/>
              </p:ext>
            </p:extLst>
          </p:nvPr>
        </p:nvGraphicFramePr>
        <p:xfrm>
          <a:off x="77724" y="1384904"/>
          <a:ext cx="8971223" cy="4867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/>
                <a:gridCol w="1423691"/>
                <a:gridCol w="3810929"/>
                <a:gridCol w="2442408"/>
                <a:gridCol w="777239"/>
              </a:tblGrid>
              <a:tr h="93875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3928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Powierzchnia tworzonego terenu inwestycyjnego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promuje wielkość tworzonego terenu inwestycyjnego.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Wielkość tworzonego terenu inwestycyjnego powinna zostać wyrażona wskaźnikiem: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„Powierzchnia przygotowanych terenów inwestycyjnych [ha]”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20ha – 5 pkt;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10ha do 20ha – 3 pkt;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5ha do 10ha – 2 pkt.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13113"/>
              </p:ext>
            </p:extLst>
          </p:nvPr>
        </p:nvGraphicFramePr>
        <p:xfrm>
          <a:off x="77724" y="1384904"/>
          <a:ext cx="8971223" cy="5525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/>
                <a:gridCol w="1313538"/>
                <a:gridCol w="3921082"/>
                <a:gridCol w="2442408"/>
                <a:gridCol w="777239"/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2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</a:t>
                      </a:r>
                      <a:endParaRPr lang="pl-PL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Projekty wyłonione w ramach konkursu architektonicznego, architektoniczno-urbanistycznego lub urbanistycznego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promuje projekty dotyczące wyłącznie zagospodarowania przestrzeni (przestrzeni publicznych, projektów urbanistycznych dot. przekształcania lub rekultywacji terenu, terenów zielonych i parków) oraz obiektów kubaturowych (w tym zwłaszcza obiekty użyteczności publicznej - obiekty zabytkowe oraz te o funkcji rekreacyjnej, turystycznej, administracyjnej), które zostały wyłonione w konkursie architektonicznym, architektoniczno- urbanistycznym lub urbanistycznym.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Konkurs architektoniczny nie musi dot. całego przedsięwzięcia. </a:t>
                      </a:r>
                    </a:p>
                    <a:p>
                      <a:pPr marR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Ocena przedsięwzięć realizowanych na podstawie konkursu architektonicznego, architektoniczno-urbanistycznego lub urbanistycznego będzie weryfikowana poprzez załączone do wniosku oświadczenie o realizacji inwestycji wyłonionej w konkursie architektonicznym, architektoniczno-urbanistycznym lub urbanistycznym.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zakłada wykorzystanie wyników konkursu architektonicznego, architektoniczno-urbanistycznego lub urbanistycznego – 1 pkt;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marR="89535" indent="-57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spełnienia wyżej wymienionych warunków lub brak informacji w tym zakresie – 0 pkt.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Kryteria szczegółowe wyboru projektów konkursowych 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ze 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środków 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EFRR Poddziałanie 3.1.1  </a:t>
            </a:r>
            <a:endParaRPr lang="pl-P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8791"/>
              </p:ext>
            </p:extLst>
          </p:nvPr>
        </p:nvGraphicFramePr>
        <p:xfrm>
          <a:off x="77724" y="1384904"/>
          <a:ext cx="8971223" cy="4822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/>
                <a:gridCol w="1085530"/>
                <a:gridCol w="2926080"/>
                <a:gridCol w="3665418"/>
                <a:gridCol w="777239"/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2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Uwarunkowania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komunikacyjne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promuje projekty uwzględniające tereny inwestycyjne zlokalizowane w pobliżu inwestycji transportowych (autostrady, drogi szybkiego ruchu, linie kolejowe), transportu zbiorowego znajdujących się w użytkowaniu bądź w trakcie realizacji. 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przypadku inwestycji znajdujących się w trakcie realizacji należy mieć na uwadze poniższe uwarunkowanie: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proces inwestycyjny został rozpoczęty zaś odbiór końcowy robót przewidziany jest przed terminem zakończenia prac na obszarze planowanego terenu inwestycyjnego.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Odległość komunikacyjna od węzła drogowego, tj. drogi krajowej klasy A, S, GP, G: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5 km 2 pkt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5 ≤ 15 km 1 pkt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Odległość dojścia do terenu inwestycyjnego od przystanku komunikacji zbiorowej: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1 km 2 pkt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 ≤ 1,5 km 1 pkt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A3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Odległość komunikacyjna od bocznicy/stacji kolejowej będącej w eksploatacji: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5 km 2 pkt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sumują się.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4078"/>
              </p:ext>
            </p:extLst>
          </p:nvPr>
        </p:nvGraphicFramePr>
        <p:xfrm>
          <a:off x="77724" y="1384904"/>
          <a:ext cx="8971223" cy="468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/>
                <a:gridCol w="1313538"/>
                <a:gridCol w="3921082"/>
                <a:gridCol w="2442408"/>
                <a:gridCol w="777239"/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2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</a:t>
                      </a:r>
                      <a:endParaRPr lang="pl-PL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projektu z programem rewitalizacji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indent="63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promuje zgodność projektu z obowiązującym (na dzień składania wniosku o dofinansowanie) właściwym miejscowo programem rewitalizacji.</a:t>
                      </a:r>
                    </a:p>
                    <a:p>
                      <a:pPr marR="90170" indent="635"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rewitalizacji musi znajdować się w Wykazie programów rewitalizacji województwa mazowieckiego.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89535" indent="-635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jest zgodny z programem rewitalizacji – 2 pkt 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marR="17780" indent="-635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310928"/>
              </p:ext>
            </p:extLst>
          </p:nvPr>
        </p:nvGraphicFramePr>
        <p:xfrm>
          <a:off x="77724" y="1384904"/>
          <a:ext cx="897122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66"/>
                <a:gridCol w="1108710"/>
                <a:gridCol w="4537710"/>
                <a:gridCol w="2103120"/>
                <a:gridCol w="807917"/>
              </a:tblGrid>
              <a:tr h="42103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2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8.</a:t>
                      </a:r>
                      <a:endParaRPr lang="pl-PL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Efektywność kosztowa powierzchni przygotowanych terenów inwestycyjnych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14-20, w</a:t>
                      </a: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skaźnik: „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Powierzchnia przygotowanych terenów inwestycyjnych [ha]</a:t>
                      </a: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będzie służył KE do oceny realizacji celów RPO WM.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Kryterium jest liczone zgodnie z poniższym wzorem: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projektu (euro)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                                         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37 055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Wartości docelowa wskaźnika w ramach projektu: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Powierzchnia przygotowanych terenów inwestycyjnych [ha]</a:t>
                      </a: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wsparcia w przeliczeniu na 1 ha powierzchni terenów inwestycyjnych nie może przekroczyć kwoty </a:t>
                      </a: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37 055 euro. </a:t>
                      </a: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Średnia wartość dofinansowania UE w przeliczeniu na 1 ha powierzchni ternów inwestycyjnych w projekcie: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705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poniżej lub równe 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32 221 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euro – 3 pkt;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powyżej 32 221 i poniżej 37 055 euro – 2 pkt;  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705">
                        <a:spcAft>
                          <a:spcPts val="120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konkursu.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1600200" y="4343400"/>
            <a:ext cx="32004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717288" y="3590692"/>
            <a:ext cx="3245004" cy="11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9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78502"/>
              </p:ext>
            </p:extLst>
          </p:nvPr>
        </p:nvGraphicFramePr>
        <p:xfrm>
          <a:off x="77724" y="1384904"/>
          <a:ext cx="8971223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66"/>
                <a:gridCol w="1108710"/>
                <a:gridCol w="4537710"/>
                <a:gridCol w="2103120"/>
                <a:gridCol w="807917"/>
              </a:tblGrid>
              <a:tr h="42103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2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9.</a:t>
                      </a:r>
                      <a:endParaRPr lang="pl-PL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Efektywność kosztowa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inwestycji zlokalizowanych na przygotowanych terenach inwestycyjnych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14-20, w</a:t>
                      </a: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skaźnik: „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inwestycji zlokalizowanych na przygotowanych terenach inwestycyjnych [szt.]</a:t>
                      </a: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będzie służył KE do oceny realizacji celów RPO WM.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Kryterium jest liczone zgodnie z poniższym wzorem: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projektu (euro)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   </a:t>
                      </a:r>
                      <a:r>
                        <a:rPr lang="pl-PL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436 915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Wartości docelowa wskaźnika w ramach projektu: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inwestycji zlokalizowanych na przygotowanych terenach inwestycyjnych [szt.]</a:t>
                      </a: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wsparcia w przeliczeniu na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jedną inwestycje zlokalizowaną na terenach inwestycyjnych przygotowanych w ramach realizowanego projektu </a:t>
                      </a: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nie może przekroczyć kwoty </a:t>
                      </a: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436 915 euro. </a:t>
                      </a:r>
                      <a:r>
                        <a:rPr lang="pl-PL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konkursu.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Średnia wartość dofinansowania UE w przeliczeniu na jedną inwestycje zlokalizowaną na przygotowanych terenach inwestycyjnych w projekcie: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705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poniżej lub równe 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379 926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euro – 3 pkt;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powyżej 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379 926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 poniżej 436 915 euro – 2 pkt;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705">
                        <a:spcAft>
                          <a:spcPts val="120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konkursu.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1600200" y="4343400"/>
            <a:ext cx="32004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717288" y="3836020"/>
            <a:ext cx="3083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010803"/>
              </p:ext>
            </p:extLst>
          </p:nvPr>
        </p:nvGraphicFramePr>
        <p:xfrm>
          <a:off x="77724" y="1384904"/>
          <a:ext cx="8971223" cy="4586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66"/>
                <a:gridCol w="1108710"/>
                <a:gridCol w="4537710"/>
                <a:gridCol w="2103120"/>
                <a:gridCol w="807917"/>
              </a:tblGrid>
              <a:tr h="42103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2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10.</a:t>
                      </a:r>
                      <a:endParaRPr lang="pl-PL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Udział środków własnych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10604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promuje projekty, w których pomniejszono dofinansowanie poprzez zaangażowanie wkładu własnego Wnioskodawcy. </a:t>
                      </a:r>
                    </a:p>
                    <a:p>
                      <a:pPr marL="50165" marR="90170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Ocenie zostanie poddany wkład własny Wnioskodawcy na sfinansowanie wydatków kwalifikowalnych projektu. Ocena kryterium zależna jest od wysokości wkładu własnego deklarowanego przez Wnioskodawcę na uzupełnienie dofinansowania.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Wkład własny Wnioskodawcy przekracza wymagany minimalny wkład własny: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10% – 4 pkt;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5% do 10% –3 pkt;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2% do 5% – 1 pkt.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4930" marR="8953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1600200" y="4343400"/>
            <a:ext cx="32004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7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07272"/>
              </p:ext>
            </p:extLst>
          </p:nvPr>
        </p:nvGraphicFramePr>
        <p:xfrm>
          <a:off x="77724" y="1384904"/>
          <a:ext cx="8971223" cy="4586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66"/>
                <a:gridCol w="1394460"/>
                <a:gridCol w="4251960"/>
                <a:gridCol w="2103120"/>
                <a:gridCol w="807917"/>
              </a:tblGrid>
              <a:tr h="42103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2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11.</a:t>
                      </a:r>
                      <a:endParaRPr lang="pl-PL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regionalną strategią inteligentnej specjalizacji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projekty, przyczyniające się do rozwoju gospodarki województwa mazowieckiego w obszarach identyfikowalnych przez inteligentną specjalizację województwa mazowieckiego.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8699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Projekty przyczyniają się do rozwoju Regionalnej Strategii Innowacji dla Mazowsza – 1 pkt. </a:t>
                      </a:r>
                    </a:p>
                    <a:p>
                      <a:pPr marL="74930" marR="869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1600200" y="4343400"/>
            <a:ext cx="32004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sz="2800" b="1" dirty="0"/>
              <a:t>Poddziałanie </a:t>
            </a:r>
            <a:r>
              <a:rPr lang="pl-PL" sz="2800" b="1" dirty="0" smtClean="0"/>
              <a:t>3.1.1 </a:t>
            </a:r>
            <a:r>
              <a:rPr lang="pl-PL" sz="2800" b="1" dirty="0"/>
              <a:t>– typ projektu - Uporządkowanie i przygotowanie terenów inwestycyjnych w celu nadania im nowych funkcji </a:t>
            </a:r>
            <a:r>
              <a:rPr lang="pl-PL" sz="2800" b="1" dirty="0" smtClean="0"/>
              <a:t>gospodarczych w ramach ZIT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66290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1.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Niepowielanie dostępnej infrastruktury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2014 -2020, w ramach kryterium ocenie podlegać będzie, czy projekt nie powiela dostępnej infrastruktury, chyba, że limit dostępnej powierzchni został wyczerpany na terenie WOF.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przeprowadził analizę, z której wynika, że przygotowywane tereny inwestycyjne nie powielają dostępnej infrastruktury z uwzględnieniem specyfiki wynikającej z planowanego przeznaczenia ze szczególnym uwzględnieniem wykorzystania terenów.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 wskazuje m.in.: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jakie są tereny inwestycyjne na terenie WOF.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jakie jest wykorzystanie terenów inwestycyjnych na terenie WOF;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które z analizowanych terenów inwestycyjnych były finansowane ze środków UE,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udokumentowane zapotrzebowanie firm poszukujących lokalizacji dla prowadzenia działalności.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90128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2.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MPZP/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SUiKZP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podlegać będzie zgodność projektu z miejscowym planem zagospodarowania przestrzennego lub ze studium uwarunkowań i kierunków zagospodarowania przestrzennego gminy.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6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980553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3.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Dostęp do terenu inwestycyjnego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Umową Partnerstwa, w ramach kryterium ocenie podlegać będzie, czy Wnioskodawca zagwarantował dostęp komunikacyjny do terenu inwestycyjnego (tj. przedstawił w dokumentacji aplikacyjnej skomunikowanie terenu z istniejącą siecią transportową (kolejową lub drogową)) w momencie składania wniosku o dofinansowanie lub złożył deklarację, że zapewni dostęp komunikacyjny do terenu inwestycyjnego najpóźniej do czasu rzeczowego zakończenia realizacji projektu. 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4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428010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4.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Kompleksowość projektu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2014 -2020, w ramach kryterium ocenie podlegać będzie, czy w wyniku realizacji projektu teren zostanie kompleksowo uzbrojony np. w: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kanalizację;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wodociąg;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instalację elektryczną;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instalację gazową lub ciepłowniczą;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ieć światłowodową.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powinien przedstawić rzetelną analizę wskazującą adekwatność zakresu projektu do zidentyfikowanych potrzeb.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2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979901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Powierzchnia tworzonego terenu inwestycyjnego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podlegać będzie wielkość tworzonego terenu inwestycyjnego, którego minimalna wartość powinna wynosić 3ha. </a:t>
                      </a:r>
                    </a:p>
                    <a:p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Wielkość tworzonego terenu inwestycyjnego powinna zostać wyrażona wskaźnikiem: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„Powierzchnia przygotowanych terenów inwestycyjnych [ha]”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256549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6.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Odległość sieci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komunikacyjnej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podlegać będzie odległość komunikacyjna od istniejącego, bądź będącego w trakcie realizacji węzła drogowego, tj. drogi krajowej klasy A, S, GP, G, do tworzonego terenu inwestycyjnego (węzeł drogowy musi istnieć w momencie składania wniosku o dofinansowanie lub jego realizacja musi zakończyć się najpóźniej do czasu rzeczowego zakończenia realizacji projektu). Oceniana w ramach kryterium odległość powinna wynosić maksymalnie 15 km.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2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4047</TotalTime>
  <Words>2090</Words>
  <Application>Microsoft Office PowerPoint</Application>
  <PresentationFormat>Pokaz na ekranie (4:3)</PresentationFormat>
  <Paragraphs>378</Paragraphs>
  <Slides>26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Baranowska Renata</cp:lastModifiedBy>
  <cp:revision>670</cp:revision>
  <dcterms:created xsi:type="dcterms:W3CDTF">2015-04-20T12:46:14Z</dcterms:created>
  <dcterms:modified xsi:type="dcterms:W3CDTF">2017-01-11T09:01:59Z</dcterms:modified>
</cp:coreProperties>
</file>