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30"/>
  </p:notesMasterIdLst>
  <p:handoutMasterIdLst>
    <p:handoutMasterId r:id="rId31"/>
  </p:handoutMasterIdLst>
  <p:sldIdLst>
    <p:sldId id="258" r:id="rId2"/>
    <p:sldId id="382" r:id="rId3"/>
    <p:sldId id="387" r:id="rId4"/>
    <p:sldId id="411" r:id="rId5"/>
    <p:sldId id="400" r:id="rId6"/>
    <p:sldId id="414" r:id="rId7"/>
    <p:sldId id="404" r:id="rId8"/>
    <p:sldId id="417" r:id="rId9"/>
    <p:sldId id="418" r:id="rId10"/>
    <p:sldId id="402" r:id="rId11"/>
    <p:sldId id="420" r:id="rId12"/>
    <p:sldId id="405" r:id="rId13"/>
    <p:sldId id="426" r:id="rId14"/>
    <p:sldId id="406" r:id="rId15"/>
    <p:sldId id="429" r:id="rId16"/>
    <p:sldId id="407" r:id="rId17"/>
    <p:sldId id="432" r:id="rId18"/>
    <p:sldId id="408" r:id="rId19"/>
    <p:sldId id="435" r:id="rId20"/>
    <p:sldId id="409" r:id="rId21"/>
    <p:sldId id="438" r:id="rId22"/>
    <p:sldId id="443" r:id="rId23"/>
    <p:sldId id="442" r:id="rId24"/>
    <p:sldId id="440" r:id="rId25"/>
    <p:sldId id="445" r:id="rId26"/>
    <p:sldId id="444" r:id="rId27"/>
    <p:sldId id="447" r:id="rId28"/>
    <p:sldId id="324" r:id="rId29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87331" autoAdjust="0"/>
  </p:normalViewPr>
  <p:slideViewPr>
    <p:cSldViewPr snapToGrid="0">
      <p:cViewPr varScale="1">
        <p:scale>
          <a:sx n="91" d="100"/>
          <a:sy n="91" d="100"/>
        </p:scale>
        <p:origin x="48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088E0-5393-403C-A853-B2706AC55CA4}" type="datetimeFigureOut">
              <a:rPr lang="pl-PL" smtClean="0"/>
              <a:pPr/>
              <a:t>2017-09-27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7B933-2EE8-4E74-A2D1-9D5832F496A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3456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2017-09-27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86485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3928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3928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879333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879333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924578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924578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20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249946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21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249946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824433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23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59967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904156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517033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880437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868664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27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62651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28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90415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2845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2845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86178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86178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06960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06960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49037" y="3949784"/>
            <a:ext cx="7886700" cy="1264242"/>
          </a:xfrm>
        </p:spPr>
        <p:txBody>
          <a:bodyPr>
            <a:noAutofit/>
          </a:bodyPr>
          <a:lstStyle/>
          <a:p>
            <a:pPr algn="ctr"/>
            <a:r>
              <a:rPr lang="pl-PL" sz="1800" b="1" dirty="0" smtClean="0">
                <a:solidFill>
                  <a:schemeClr val="tx1"/>
                </a:solidFill>
              </a:rPr>
              <a:t>Zmiany w Załączniku </a:t>
            </a:r>
            <a:r>
              <a:rPr lang="pl-PL" sz="1800" b="1" dirty="0">
                <a:solidFill>
                  <a:schemeClr val="tx1"/>
                </a:solidFill>
              </a:rPr>
              <a:t>3 b - Kryteria wyboru projektów dla poszczególnych osi priorytetowych, działań/ poddziałań – dla EFS  </a:t>
            </a:r>
            <a:endParaRPr lang="pl-PL" sz="1800" b="1" dirty="0" smtClean="0">
              <a:solidFill>
                <a:schemeClr val="tx1"/>
              </a:solidFill>
            </a:endParaRPr>
          </a:p>
          <a:p>
            <a:pPr algn="ctr"/>
            <a:r>
              <a:rPr lang="pl-PL" sz="1600" b="1" dirty="0" smtClean="0">
                <a:solidFill>
                  <a:schemeClr val="tx1"/>
                </a:solidFill>
              </a:rPr>
              <a:t>w </a:t>
            </a:r>
            <a:r>
              <a:rPr lang="pl-PL" sz="1600" b="1" dirty="0">
                <a:solidFill>
                  <a:schemeClr val="tx1"/>
                </a:solidFill>
              </a:rPr>
              <a:t>związku z nowelizacją </a:t>
            </a:r>
            <a:r>
              <a:rPr lang="pl-PL" sz="1600" b="1" dirty="0" smtClean="0">
                <a:solidFill>
                  <a:schemeClr val="tx1"/>
                </a:solidFill>
              </a:rPr>
              <a:t>Ustawy </a:t>
            </a:r>
            <a:r>
              <a:rPr lang="pl-PL" sz="1600" b="1" dirty="0">
                <a:solidFill>
                  <a:schemeClr val="tx1"/>
                </a:solidFill>
              </a:rPr>
              <a:t>o zasadach realizacji programów w zakresie polityki spójności finansowanych w perspektywie finansowej 2014-2020 </a:t>
            </a:r>
          </a:p>
          <a:p>
            <a:pPr algn="ctr"/>
            <a:r>
              <a:rPr lang="pl-PL" sz="16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262605" y="5335877"/>
            <a:ext cx="6659563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endParaRPr lang="pl-PL" dirty="0" smtClean="0">
              <a:latin typeface="+mj-lt"/>
            </a:endParaRPr>
          </a:p>
          <a:p>
            <a:pPr algn="ctr" eaLnBrk="0" hangingPunct="0">
              <a:defRPr/>
            </a:pPr>
            <a:r>
              <a:rPr lang="pl-PL" sz="1400" dirty="0" smtClean="0"/>
              <a:t>XXIX </a:t>
            </a:r>
            <a:r>
              <a:rPr lang="pl-PL" sz="1400" dirty="0"/>
              <a:t>Posiedzenie Komitetu Monitorującego RPO WM na lata 2014 -2020  </a:t>
            </a:r>
            <a:br>
              <a:rPr lang="pl-PL" sz="1400" dirty="0"/>
            </a:br>
            <a:r>
              <a:rPr lang="pl-PL" sz="1400" b="1" dirty="0" smtClean="0"/>
              <a:t>13 października </a:t>
            </a:r>
            <a:r>
              <a:rPr lang="pl-PL" sz="1400" b="1" dirty="0"/>
              <a:t>2017 r.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1200" b="1" dirty="0">
                <a:solidFill>
                  <a:schemeClr val="bg1"/>
                </a:solidFill>
              </a:rPr>
              <a:t>Urząd Marszałkowski Województwa Mazowieckiego</a:t>
            </a:r>
            <a:endParaRPr lang="pl-PL" sz="1200" b="1" dirty="0" smtClean="0">
              <a:solidFill>
                <a:schemeClr val="bg1"/>
              </a:solidFill>
              <a:latin typeface="+mj-lt"/>
            </a:endParaRPr>
          </a:p>
          <a:p>
            <a:pPr algn="ctr" eaLnBrk="0" hangingPunct="0">
              <a:defRPr/>
            </a:pPr>
            <a:r>
              <a:rPr lang="pl-PL" sz="1200" b="1" dirty="0" smtClean="0">
                <a:solidFill>
                  <a:schemeClr val="bg1"/>
                </a:solidFill>
                <a:latin typeface="+mj-lt"/>
              </a:rPr>
              <a:t>Departament </a:t>
            </a:r>
            <a:r>
              <a:rPr lang="pl-PL" sz="1200" b="1" dirty="0">
                <a:solidFill>
                  <a:schemeClr val="bg1"/>
                </a:solidFill>
                <a:latin typeface="+mj-lt"/>
              </a:rPr>
              <a:t>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915598"/>
              </p:ext>
            </p:extLst>
          </p:nvPr>
        </p:nvGraphicFramePr>
        <p:xfrm>
          <a:off x="460869" y="2415656"/>
          <a:ext cx="7951981" cy="2663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371"/>
                <a:gridCol w="6336322"/>
                <a:gridCol w="1161288"/>
              </a:tblGrid>
              <a:tr h="92427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739670">
                <a:tc>
                  <a:txBody>
                    <a:bodyPr/>
                    <a:lstStyle/>
                    <a:p>
                      <a:pPr algn="l"/>
                      <a:r>
                        <a:rPr lang="pl-PL" sz="1800" b="1" dirty="0" smtClean="0"/>
                        <a:t>5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w okresie realizacji projektu prowadzi biuro projektu na terenie województwa mazowieckiego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0/1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8158" y="1210361"/>
            <a:ext cx="863740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1.1 KRYTERIA FORMALNE EFS </a:t>
            </a:r>
            <a:r>
              <a:rPr lang="pl-PL" sz="2000" b="1" dirty="0"/>
              <a:t>- 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0/1 WSPÓLNE DLA WSZYSTKICH DZIAŁAŃ BEZ MOŻLIWOŚCI POPRAWIENIA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460869" y="5366538"/>
            <a:ext cx="802024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Kryterium pozostaje bez zmian</a:t>
            </a:r>
          </a:p>
        </p:txBody>
      </p:sp>
    </p:spTree>
    <p:extLst>
      <p:ext uri="{BB962C8B-B14F-4D97-AF65-F5344CB8AC3E}">
        <p14:creationId xmlns:p14="http://schemas.microsoft.com/office/powerpoint/2010/main" val="296202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93778"/>
              </p:ext>
            </p:extLst>
          </p:nvPr>
        </p:nvGraphicFramePr>
        <p:xfrm>
          <a:off x="435799" y="2493276"/>
          <a:ext cx="7951981" cy="2342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371"/>
                <a:gridCol w="6336322"/>
                <a:gridCol w="1161288"/>
              </a:tblGrid>
              <a:tr h="110835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234586">
                <a:tc>
                  <a:txBody>
                    <a:bodyPr/>
                    <a:lstStyle/>
                    <a:p>
                      <a:pPr algn="l"/>
                      <a:r>
                        <a:rPr lang="pl-PL" sz="1800" b="1" dirty="0" smtClean="0"/>
                        <a:t>6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Zgodność projektu opisanego we wniosku o dofinansowanie  z prawodawstwem krajowym, w tym </a:t>
                      </a:r>
                      <a:b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ustawą Prawo zamówień publicznych</a:t>
                      </a:r>
                      <a:endParaRPr lang="pl-PL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0/1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446655"/>
            <a:ext cx="85953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1.1 KRYTERIA FORMALNE EFS </a:t>
            </a:r>
            <a:r>
              <a:rPr lang="pl-PL" sz="2000" b="1" dirty="0"/>
              <a:t>- 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0/1 WSPÓLNE DLA WSZYSTKICH DZIAŁAŃ BEZ MOŻLIWOŚCI POPRAWIENIA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531397" y="5513682"/>
            <a:ext cx="802024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Kryterium pozostaje bez zmian</a:t>
            </a:r>
          </a:p>
        </p:txBody>
      </p:sp>
    </p:spTree>
    <p:extLst>
      <p:ext uri="{BB962C8B-B14F-4D97-AF65-F5344CB8AC3E}">
        <p14:creationId xmlns:p14="http://schemas.microsoft.com/office/powerpoint/2010/main" val="296202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802912"/>
              </p:ext>
            </p:extLst>
          </p:nvPr>
        </p:nvGraphicFramePr>
        <p:xfrm>
          <a:off x="488352" y="2238703"/>
          <a:ext cx="7951981" cy="3095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371"/>
                <a:gridCol w="6336322"/>
                <a:gridCol w="1161288"/>
              </a:tblGrid>
              <a:tr h="101839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2077577">
                <a:tc>
                  <a:txBody>
                    <a:bodyPr/>
                    <a:lstStyle/>
                    <a:p>
                      <a:pPr algn="l"/>
                      <a:r>
                        <a:rPr lang="pl-PL" sz="1800" b="1" dirty="0" smtClean="0"/>
                        <a:t>7</a:t>
                      </a:r>
                      <a:endParaRPr lang="pl-PL" sz="1800" b="1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Zgodność projektu opisanego we wniosku o dofinansowanie z zasadami dotyczącymi pomocy publicznej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0/1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71765" y="1348290"/>
            <a:ext cx="83851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1.1 KRYTERIA FORMALNE EFS </a:t>
            </a:r>
            <a:r>
              <a:rPr lang="pl-PL" sz="2000" b="1" dirty="0"/>
              <a:t>- 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0/1 WSPÓLNE DLA WSZYSTKICH DZIAŁAŃ BEZ MOŻLIWOŚCI POPRAWIENIA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488352" y="5604251"/>
            <a:ext cx="802024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Kryterium pozostaje bez zmian</a:t>
            </a:r>
          </a:p>
        </p:txBody>
      </p:sp>
    </p:spTree>
    <p:extLst>
      <p:ext uri="{BB962C8B-B14F-4D97-AF65-F5344CB8AC3E}">
        <p14:creationId xmlns:p14="http://schemas.microsoft.com/office/powerpoint/2010/main" val="61209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184143"/>
              </p:ext>
            </p:extLst>
          </p:nvPr>
        </p:nvGraphicFramePr>
        <p:xfrm>
          <a:off x="380646" y="2133600"/>
          <a:ext cx="7951981" cy="2848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371"/>
                <a:gridCol w="6336322"/>
                <a:gridCol w="1161288"/>
              </a:tblGrid>
              <a:tr h="60942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pl-PL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2238883">
                <a:tc>
                  <a:txBody>
                    <a:bodyPr/>
                    <a:lstStyle/>
                    <a:p>
                      <a:pPr algn="l"/>
                      <a:r>
                        <a:rPr lang="pl-PL" sz="1800" b="1" dirty="0" smtClean="0"/>
                        <a:t>8</a:t>
                      </a:r>
                      <a:endParaRPr lang="pl-PL" sz="2000" b="1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przypadku projektu partnerskiego spełnione zostały wymogi dotyczące </a:t>
                      </a: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utworzenia partnerstwa, </a:t>
                      </a: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których mowa w art. 33 ustawy z dnia 11 lipca 2014 r. o zasadach realizacji programów w zakresie polityki spójności finansowanych </a:t>
                      </a:r>
                      <a:b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perspektywie 2014-2020 ze zm.</a:t>
                      </a:r>
                      <a:endParaRPr lang="pl-PL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0/1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85881" y="1264207"/>
            <a:ext cx="836413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1.1 KRYTERIA FORMALNE EFS </a:t>
            </a:r>
            <a:r>
              <a:rPr lang="pl-PL" sz="2000" b="1" dirty="0"/>
              <a:t>- 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0/1 WSPÓLNE DLA WSZYSTKICH DZIAŁAŃ BEZ MOŻLIWOŚCI POPRAWIENIA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380646" y="5153809"/>
            <a:ext cx="8020246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Nazwę ustawy uzupełniono o słowo ze. </a:t>
            </a:r>
            <a:r>
              <a:rPr lang="pl-PL" b="1" dirty="0" smtClean="0"/>
              <a:t>zm. oraz </a:t>
            </a:r>
            <a:r>
              <a:rPr lang="pl-PL" b="1" dirty="0"/>
              <a:t>doprecyzowano zapis dotyczący wyboru partnerów spoza sektora finansów publicznych poprzez rozszerzenie go na wszystkie warunki utworzenia partnerstwa, o których mowa w art. 33 ustawy.</a:t>
            </a:r>
            <a:r>
              <a:rPr lang="pl-PL" b="1" dirty="0"/>
              <a:t> 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61209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945828"/>
              </p:ext>
            </p:extLst>
          </p:nvPr>
        </p:nvGraphicFramePr>
        <p:xfrm>
          <a:off x="414779" y="2259725"/>
          <a:ext cx="7951981" cy="2632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371"/>
                <a:gridCol w="6336322"/>
                <a:gridCol w="1161288"/>
              </a:tblGrid>
              <a:tr h="809296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822822">
                <a:tc>
                  <a:txBody>
                    <a:bodyPr/>
                    <a:lstStyle/>
                    <a:p>
                      <a:pPr algn="l"/>
                      <a:r>
                        <a:rPr lang="pl-PL" sz="1800" b="1" dirty="0" smtClean="0"/>
                        <a:t>9</a:t>
                      </a:r>
                      <a:endParaRPr lang="pl-PL" sz="1800" b="1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Zgodność projektu opisanego we wniosku o dofinansowanie </a:t>
                      </a: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</a:t>
                      </a:r>
                      <a:r>
                        <a:rPr lang="pl-PL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zasadą równości szans kobiet i mężczyzn, w oparciu o standard </a:t>
                      </a: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minimum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0/1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358801"/>
            <a:ext cx="874250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1.1 KRYTERIA FORMALNE EFS </a:t>
            </a:r>
            <a:r>
              <a:rPr lang="pl-PL" sz="2000" b="1" dirty="0"/>
              <a:t>- 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0/1 WSPÓLNE DLA WSZYSTKICH DZIAŁAŃ BEZ MOŻLIWOŚCI POPRAWIENIA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414779" y="5541189"/>
            <a:ext cx="802024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Kryterium pozostaje bez zmian</a:t>
            </a:r>
          </a:p>
        </p:txBody>
      </p:sp>
    </p:spTree>
    <p:extLst>
      <p:ext uri="{BB962C8B-B14F-4D97-AF65-F5344CB8AC3E}">
        <p14:creationId xmlns:p14="http://schemas.microsoft.com/office/powerpoint/2010/main" val="368203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911706"/>
              </p:ext>
            </p:extLst>
          </p:nvPr>
        </p:nvGraphicFramePr>
        <p:xfrm>
          <a:off x="414779" y="2020310"/>
          <a:ext cx="7951981" cy="2975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371"/>
                <a:gridCol w="6336322"/>
                <a:gridCol w="1161288"/>
              </a:tblGrid>
              <a:tr h="810351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2164883">
                <a:tc>
                  <a:txBody>
                    <a:bodyPr/>
                    <a:lstStyle/>
                    <a:p>
                      <a:pPr algn="l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pl-PL" sz="2000" b="1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Zgodność projektu opisanego we wniosku o dofinansowanie z zasadą równości szans i niedyskryminacji w tym dostępności dla osób z niepełnosprawnościami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0/1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73269" y="1102069"/>
            <a:ext cx="85974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1.1 KRYTERIA FORMALNE EFS </a:t>
            </a:r>
            <a:r>
              <a:rPr lang="pl-PL" sz="2000" b="1" dirty="0"/>
              <a:t>- 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0/1 WSPÓLNE DLA WSZYSTKICH DZIAŁAŃ BEZ MOŻLIWOŚCI POPRAWIENIA</a:t>
            </a:r>
          </a:p>
          <a:p>
            <a:pPr algn="ctr" eaLnBrk="0" hangingPunct="0"/>
            <a:endParaRPr lang="pl-PL" sz="3200" b="1" dirty="0">
              <a:latin typeface="Calibri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14779" y="5267454"/>
            <a:ext cx="802024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Kryterium pozostaje bez zmian</a:t>
            </a:r>
          </a:p>
        </p:txBody>
      </p:sp>
    </p:spTree>
    <p:extLst>
      <p:ext uri="{BB962C8B-B14F-4D97-AF65-F5344CB8AC3E}">
        <p14:creationId xmlns:p14="http://schemas.microsoft.com/office/powerpoint/2010/main" val="368203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55436"/>
              </p:ext>
            </p:extLst>
          </p:nvPr>
        </p:nvGraphicFramePr>
        <p:xfrm>
          <a:off x="414779" y="2333297"/>
          <a:ext cx="7951981" cy="2795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371"/>
                <a:gridCol w="6336322"/>
                <a:gridCol w="1161288"/>
              </a:tblGrid>
              <a:tr h="755173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2040578">
                <a:tc>
                  <a:txBody>
                    <a:bodyPr/>
                    <a:lstStyle/>
                    <a:p>
                      <a:pPr algn="l"/>
                      <a:r>
                        <a:rPr lang="pl-PL" sz="1800" b="1" dirty="0" smtClean="0"/>
                        <a:t>11</a:t>
                      </a:r>
                      <a:endParaRPr lang="pl-PL" sz="1800" b="1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054350" algn="l"/>
                        </a:tabLst>
                      </a:pPr>
                      <a:r>
                        <a:rPr lang="pl-PL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Zgodność projektu opisanego we wniosku o dofinansowanie </a:t>
                      </a: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</a:t>
                      </a:r>
                      <a:r>
                        <a:rPr lang="pl-PL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zasadą zrównoważonego </a:t>
                      </a: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rozwoju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0/1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0284" y="1348290"/>
            <a:ext cx="84692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1.1 KRYTERIA FORMALNE EFS </a:t>
            </a:r>
            <a:r>
              <a:rPr lang="pl-PL" sz="2000" b="1" dirty="0"/>
              <a:t>- 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0/1 WSPÓLNE DLA WSZYSTKICH DZIAŁAŃ BEZ MOŻLIWOŚCI POPRAWIENIA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414779" y="5635781"/>
            <a:ext cx="802024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Kryterium pozostaje bez zmian</a:t>
            </a:r>
          </a:p>
        </p:txBody>
      </p:sp>
    </p:spTree>
    <p:extLst>
      <p:ext uri="{BB962C8B-B14F-4D97-AF65-F5344CB8AC3E}">
        <p14:creationId xmlns:p14="http://schemas.microsoft.com/office/powerpoint/2010/main" val="215784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783620"/>
              </p:ext>
            </p:extLst>
          </p:nvPr>
        </p:nvGraphicFramePr>
        <p:xfrm>
          <a:off x="448911" y="2062351"/>
          <a:ext cx="7951981" cy="257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371"/>
                <a:gridCol w="6336322"/>
                <a:gridCol w="1161288"/>
              </a:tblGrid>
              <a:tr h="509953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2056720">
                <a:tc>
                  <a:txBody>
                    <a:bodyPr/>
                    <a:lstStyle/>
                    <a:p>
                      <a:pPr algn="l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pl-PL" sz="2000" b="1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Zastosowanie w projekcie opisanym we wniosku o dofinansowanie stawek jednostkowych/  kwot ryczałtowych określonych </a:t>
                      </a: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</a:t>
                      </a:r>
                      <a:r>
                        <a:rPr lang="pl-PL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Regulaminie konkursu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0/1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9110" y="1064511"/>
            <a:ext cx="831158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1.1 KRYTERIA FORMALNE EFS </a:t>
            </a:r>
            <a:r>
              <a:rPr lang="pl-PL" sz="2000" b="1" dirty="0"/>
              <a:t>- 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0/1 WSPÓLNE DLA WSZYSTKICH DZIAŁAŃ BEZ MOŻLIWOŚCI POPRAWIENIA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414779" y="4805464"/>
            <a:ext cx="802024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Kryterium pozostaje bez zmian</a:t>
            </a:r>
          </a:p>
        </p:txBody>
      </p:sp>
    </p:spTree>
    <p:extLst>
      <p:ext uri="{BB962C8B-B14F-4D97-AF65-F5344CB8AC3E}">
        <p14:creationId xmlns:p14="http://schemas.microsoft.com/office/powerpoint/2010/main" val="215784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257783"/>
              </p:ext>
            </p:extLst>
          </p:nvPr>
        </p:nvGraphicFramePr>
        <p:xfrm>
          <a:off x="402618" y="2081048"/>
          <a:ext cx="7951981" cy="3010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371"/>
                <a:gridCol w="6336322"/>
                <a:gridCol w="1161288"/>
              </a:tblGrid>
              <a:tr h="746235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2264190">
                <a:tc>
                  <a:txBody>
                    <a:bodyPr/>
                    <a:lstStyle/>
                    <a:p>
                      <a:pPr algn="l"/>
                      <a:endParaRPr lang="pl-PL" sz="1800" b="1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Roczny łączny obrót Wnioskodawcy i partnerów (o ile budżet projektu uwzględnia wydatki partnera) jest równy lub wyższy od rocznych wydatków w </a:t>
                      </a: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projekcie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0/1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414779" y="5394043"/>
            <a:ext cx="802024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Kryterium przeniesiono do kategorii 1.2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299544" y="1174320"/>
            <a:ext cx="84030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pl-PL" b="1" dirty="0">
                <a:latin typeface="Calibri" pitchFamily="34" charset="0"/>
                <a:cs typeface="Calibri" pitchFamily="34" charset="0"/>
              </a:rPr>
              <a:t>1.1 KRYTERIA FORMALNE EFS </a:t>
            </a:r>
            <a:r>
              <a:rPr lang="pl-PL" b="1" dirty="0"/>
              <a:t>-  </a:t>
            </a:r>
            <a:r>
              <a:rPr lang="pl-PL" b="1" dirty="0">
                <a:latin typeface="Calibri" pitchFamily="34" charset="0"/>
                <a:cs typeface="Calibri" pitchFamily="34" charset="0"/>
              </a:rPr>
              <a:t>0/1 WSPÓLNE DLA WSZYSTKICH DZIAŁAŃ BEZ MOŻLIWOŚCI POPRAWIENIA</a:t>
            </a:r>
          </a:p>
        </p:txBody>
      </p:sp>
    </p:spTree>
    <p:extLst>
      <p:ext uri="{BB962C8B-B14F-4D97-AF65-F5344CB8AC3E}">
        <p14:creationId xmlns:p14="http://schemas.microsoft.com/office/powerpoint/2010/main" val="307226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731891"/>
              </p:ext>
            </p:extLst>
          </p:nvPr>
        </p:nvGraphicFramePr>
        <p:xfrm>
          <a:off x="448911" y="2409192"/>
          <a:ext cx="7951981" cy="2426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371"/>
                <a:gridCol w="6336322"/>
                <a:gridCol w="1161288"/>
              </a:tblGrid>
              <a:tr h="473231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908616">
                <a:tc>
                  <a:txBody>
                    <a:bodyPr/>
                    <a:lstStyle/>
                    <a:p>
                      <a:pPr algn="l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pl-PL" sz="2000" b="1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skierowany jest do grup docelowych z terenu województwa mazowieckiego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0/1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75371" y="1285228"/>
            <a:ext cx="850076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1.1 KRYTERIA FORMALNE EFS </a:t>
            </a:r>
            <a:r>
              <a:rPr lang="pl-PL" sz="2000" b="1" dirty="0"/>
              <a:t>- 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0/1 WSPÓLNE DLA WSZYSTKICH DZIAŁAŃ BEZ MOŻLIWOŚCI POPRAWIENIA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414779" y="5051238"/>
            <a:ext cx="802024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Kryterium pozostaje bez zmian</a:t>
            </a:r>
          </a:p>
        </p:txBody>
      </p:sp>
    </p:spTree>
    <p:extLst>
      <p:ext uri="{BB962C8B-B14F-4D97-AF65-F5344CB8AC3E}">
        <p14:creationId xmlns:p14="http://schemas.microsoft.com/office/powerpoint/2010/main" val="307226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92688" y="1055116"/>
            <a:ext cx="8545513" cy="60734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pl-PL" sz="1200" b="1" dirty="0"/>
              <a:t>Systematyka kryteriów obowiązujących w ramach RPO WM na lata 2014-2020 (</a:t>
            </a:r>
            <a:r>
              <a:rPr lang="pl-PL" sz="1200" b="1" dirty="0" smtClean="0"/>
              <a:t>EFS)</a:t>
            </a:r>
            <a:r>
              <a:rPr lang="pl-PL" sz="800" b="1" dirty="0" smtClean="0"/>
              <a:t>1</a:t>
            </a:r>
            <a:endParaRPr lang="pl-PL" sz="800" dirty="0"/>
          </a:p>
          <a:p>
            <a:pPr lvl="0"/>
            <a:r>
              <a:rPr lang="pl-PL" sz="1200" b="1" dirty="0" smtClean="0"/>
              <a:t>1. kryteria </a:t>
            </a:r>
            <a:r>
              <a:rPr lang="pl-PL" sz="1200" b="1" dirty="0"/>
              <a:t>formalne</a:t>
            </a:r>
            <a:r>
              <a:rPr lang="pl-PL" sz="1200" dirty="0"/>
              <a:t>– 0/1, wspólne dla wszystkich </a:t>
            </a:r>
            <a:r>
              <a:rPr lang="pl-PL" sz="1200" dirty="0" smtClean="0"/>
              <a:t>działań </a:t>
            </a:r>
            <a:r>
              <a:rPr lang="pl-PL" sz="800" dirty="0" smtClean="0"/>
              <a:t>2</a:t>
            </a:r>
          </a:p>
          <a:p>
            <a:pPr lvl="0" indent="174625"/>
            <a:r>
              <a:rPr lang="pl-PL" sz="1200" dirty="0" smtClean="0"/>
              <a:t>1.1 </a:t>
            </a:r>
            <a:r>
              <a:rPr lang="pl-PL" sz="1200" b="1" dirty="0" smtClean="0"/>
              <a:t>Kryteria </a:t>
            </a:r>
            <a:r>
              <a:rPr lang="pl-PL" sz="1200" b="1" dirty="0"/>
              <a:t>formalne -  </a:t>
            </a:r>
            <a:r>
              <a:rPr lang="pl-PL" sz="1200" dirty="0"/>
              <a:t>0/1 wspólne dla wszystkich działań bez możliwości poprawienia;</a:t>
            </a:r>
          </a:p>
          <a:p>
            <a:pPr indent="174625"/>
            <a:r>
              <a:rPr lang="pl-PL" sz="1200" b="1" dirty="0"/>
              <a:t>1</a:t>
            </a:r>
            <a:r>
              <a:rPr lang="pl-PL" sz="1200" dirty="0"/>
              <a:t>.2. </a:t>
            </a:r>
            <a:r>
              <a:rPr lang="pl-PL" sz="1200" b="1" dirty="0"/>
              <a:t>kryteria formalne</a:t>
            </a:r>
            <a:r>
              <a:rPr lang="pl-PL" sz="1200" dirty="0"/>
              <a:t> – 0/1  – wspólne dla wszystkich działań z możliwością poprawienia;</a:t>
            </a:r>
          </a:p>
          <a:p>
            <a:pPr indent="174625"/>
            <a:r>
              <a:rPr lang="pl-PL" sz="1200" dirty="0"/>
              <a:t>1.3. </a:t>
            </a:r>
            <a:r>
              <a:rPr lang="pl-PL" sz="1200" b="1" dirty="0"/>
              <a:t>dodatkowe kryteria formalne dla ZIT WOF</a:t>
            </a:r>
            <a:r>
              <a:rPr lang="pl-PL" sz="1200" dirty="0"/>
              <a:t> – 0/1,</a:t>
            </a:r>
          </a:p>
          <a:p>
            <a:pPr lvl="0"/>
            <a:r>
              <a:rPr lang="pl-PL" sz="1200" b="1" dirty="0" smtClean="0"/>
              <a:t>2. kryteria </a:t>
            </a:r>
            <a:r>
              <a:rPr lang="pl-PL" sz="1200" b="1" dirty="0"/>
              <a:t>dostępu</a:t>
            </a:r>
            <a:r>
              <a:rPr lang="pl-PL" sz="1200" dirty="0"/>
              <a:t> – 0/1, nie dotyczy – dla danego typu </a:t>
            </a:r>
            <a:r>
              <a:rPr lang="pl-PL" sz="1200" dirty="0" smtClean="0"/>
              <a:t>operacji </a:t>
            </a:r>
            <a:r>
              <a:rPr lang="pl-PL" sz="800" dirty="0" smtClean="0"/>
              <a:t>3</a:t>
            </a:r>
            <a:r>
              <a:rPr lang="pl-PL" sz="1200" dirty="0" smtClean="0"/>
              <a:t>;</a:t>
            </a:r>
            <a:endParaRPr lang="pl-PL" sz="1200" dirty="0"/>
          </a:p>
          <a:p>
            <a:pPr lvl="0"/>
            <a:r>
              <a:rPr lang="pl-PL" sz="1200" b="1" dirty="0" smtClean="0"/>
              <a:t>3. kryteria </a:t>
            </a:r>
            <a:r>
              <a:rPr lang="pl-PL" sz="1200" b="1" dirty="0"/>
              <a:t>merytoryczne ogólne</a:t>
            </a:r>
            <a:r>
              <a:rPr lang="pl-PL" sz="1200" dirty="0"/>
              <a:t> – punktowe lub 0/1, wspólne dla wszystkich działań;</a:t>
            </a:r>
          </a:p>
          <a:p>
            <a:pPr marL="174625"/>
            <a:r>
              <a:rPr lang="pl-PL" sz="1200" dirty="0"/>
              <a:t>W przypadku projektów konkursowych, spełnienie przez wniosek kryteriów w minimalnym zakresie oznacza uzyskanie, co najmniej 60 punktów, a także przynajmniej 60 % punktów w poszczególnych punktach (kryteriach) oceny merytorycznej.</a:t>
            </a:r>
          </a:p>
          <a:p>
            <a:pPr marL="174625"/>
            <a:r>
              <a:rPr lang="pl-PL" sz="1200" dirty="0"/>
              <a:t>W przypadku projektów pozakonkursowych niespełnienie ogólnych kryteriów merytorycznych skutkować będzie skierowaniem wniosku </a:t>
            </a:r>
            <a:br>
              <a:rPr lang="pl-PL" sz="1200" dirty="0"/>
            </a:br>
            <a:r>
              <a:rPr lang="pl-PL" sz="1200" dirty="0"/>
              <a:t>do poprawy lub uzupełnienia.</a:t>
            </a:r>
          </a:p>
          <a:p>
            <a:pPr marL="174625" lvl="0" indent="-174625"/>
            <a:r>
              <a:rPr lang="pl-PL" sz="1200" b="1" dirty="0" smtClean="0"/>
              <a:t>4. kryterium </a:t>
            </a:r>
            <a:r>
              <a:rPr lang="pl-PL" sz="1200" b="1" dirty="0"/>
              <a:t>podsumowujące ogólne</a:t>
            </a:r>
            <a:r>
              <a:rPr lang="pl-PL" sz="1200" dirty="0"/>
              <a:t> - 0/1, wspólne dla wszystkich działań, dotyczące tylko projektów konkursowych kierowanych do negocjacji. Skierowanie projektu do negocjacji jest możliwe tylko w sytuacji, gdy projekt spełnienia kryteria merytoryczne ogólne w minimalnym zakresie tj. uzyskał co najmniej 60 punktów, a także przynajmniej 60 % punktów w poszczególnych punktach (kryteriach) oceny merytorycznej. Weryfikacja kryterium dokonywana jest na etapie oceny merytorycznej tylko w przypadku wniosków podlegających procesowi negocjacji. Niespełnienie kryterium skutkuje odrzuceniem wniosku</a:t>
            </a:r>
            <a:r>
              <a:rPr lang="pl-PL" sz="1200" dirty="0" smtClean="0"/>
              <a:t>. W </a:t>
            </a:r>
            <a:r>
              <a:rPr lang="pl-PL" sz="1200" dirty="0"/>
              <a:t>przypadku oceny spełnienia kryterium dotyczącego uproszczonych metod rozliczania oraz pomocy publicznej /pomocy de </a:t>
            </a:r>
            <a:r>
              <a:rPr lang="pl-PL" sz="1200" dirty="0" err="1"/>
              <a:t>minimis</a:t>
            </a:r>
            <a:r>
              <a:rPr lang="pl-PL" sz="1200" dirty="0"/>
              <a:t> możliwe jest również udzielnie odpowiedzi „Nie dotyczy</a:t>
            </a:r>
            <a:r>
              <a:rPr lang="pl-PL" sz="1200" dirty="0" smtClean="0"/>
              <a:t>”. W </a:t>
            </a:r>
            <a:r>
              <a:rPr lang="pl-PL" sz="1200" dirty="0"/>
              <a:t>przypadku oceny spełnienia kryteriów dostępu możliwe jest również udzielnie odpowiedzi „Nie dotyczy”, np. gdy dana forma wsparcia, której dotyczy kryterium dostępu, nie będzie realizowana w danym typie operacji lub w danym projekcie</a:t>
            </a:r>
            <a:r>
              <a:rPr lang="pl-PL" sz="1200" dirty="0" smtClean="0"/>
              <a:t>.</a:t>
            </a:r>
          </a:p>
          <a:p>
            <a:endParaRPr lang="pl-PL" sz="1400" baseline="30000" dirty="0" smtClean="0"/>
          </a:p>
          <a:p>
            <a:r>
              <a:rPr lang="pl-PL" sz="1400" baseline="30000" dirty="0" smtClean="0"/>
              <a:t>1.Z </a:t>
            </a:r>
            <a:r>
              <a:rPr lang="pl-PL" sz="1400" baseline="30000" dirty="0"/>
              <a:t>wyłączeniem projektów pozakonkursowych powiatowych urzędów pracy, które są realizowane na podstawie Wytycznych w zakresie realizacji projektów finansowanych ze środków Funduszu Pracy w ramach programów operacyjnych współfinansowanych z Europejskiego Funduszu Społecznego na lata 2014 -2020.</a:t>
            </a:r>
          </a:p>
          <a:p>
            <a:r>
              <a:rPr lang="pl-PL" sz="1400" baseline="30000" dirty="0" smtClean="0"/>
              <a:t>2. W </a:t>
            </a:r>
            <a:r>
              <a:rPr lang="pl-PL" sz="1400" baseline="30000" dirty="0"/>
              <a:t>przypadku oceny spełnienia kryterium dotyczącego uproszczonych metod rozliczania </a:t>
            </a:r>
            <a:r>
              <a:rPr lang="pl-PL" sz="1400" u="sng" baseline="30000" dirty="0"/>
              <a:t>oraz pomocy publicznej /pomocy de </a:t>
            </a:r>
            <a:r>
              <a:rPr lang="pl-PL" sz="1400" u="sng" baseline="30000" dirty="0" err="1"/>
              <a:t>minimis</a:t>
            </a:r>
            <a:r>
              <a:rPr lang="pl-PL" sz="1400" u="sng" baseline="30000" dirty="0"/>
              <a:t> </a:t>
            </a:r>
            <a:r>
              <a:rPr lang="pl-PL" sz="1400" baseline="30000" dirty="0"/>
              <a:t>możliwe jest również udzielnie odpowiedzi „Nie dotyczy”.</a:t>
            </a:r>
          </a:p>
          <a:p>
            <a:r>
              <a:rPr lang="pl-PL" sz="1400" baseline="30000" dirty="0" smtClean="0"/>
              <a:t>3. W </a:t>
            </a:r>
            <a:r>
              <a:rPr lang="pl-PL" sz="1400" baseline="30000" dirty="0"/>
              <a:t>przypadku oceny spełnienia kryteriów dostępu możliwe jest również udzielnie odpowiedzi „Nie dotyczy”, np. gdy dana forma wsparcia, której dotyczy kryterium dostępu, nie będzie realizowana w danym typie operacji lub w danym projekcie.</a:t>
            </a:r>
          </a:p>
          <a:p>
            <a:endParaRPr lang="pl-PL" sz="1400" dirty="0"/>
          </a:p>
          <a:p>
            <a:pPr algn="ctr" eaLnBrk="0" hangingPunct="0">
              <a:defRPr/>
            </a:pPr>
            <a:endParaRPr lang="pl-PL" sz="24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10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600001"/>
              </p:ext>
            </p:extLst>
          </p:nvPr>
        </p:nvGraphicFramePr>
        <p:xfrm>
          <a:off x="414779" y="2325110"/>
          <a:ext cx="7951981" cy="2712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371"/>
                <a:gridCol w="6336322"/>
                <a:gridCol w="1161288"/>
              </a:tblGrid>
              <a:tr h="852824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859764">
                <a:tc>
                  <a:txBody>
                    <a:bodyPr/>
                    <a:lstStyle/>
                    <a:p>
                      <a:pPr algn="l"/>
                      <a:r>
                        <a:rPr lang="pl-PL" sz="1800" b="1" dirty="0" smtClean="0"/>
                        <a:t>14</a:t>
                      </a:r>
                      <a:endParaRPr lang="pl-PL" sz="1800" b="1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Wniosek pozakonkursowy jest zgodny z treścią zgłoszenia do </a:t>
                      </a:r>
                      <a:r>
                        <a:rPr lang="pl-PL" sz="20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Wykazu zidentyfikowanych projektów pozakonkursowych współfinansowanych ze środków EFS w RPO WM 2014-2020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0/1 </a:t>
                      </a:r>
                      <a:b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Nie dotyczy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7070" y="1337780"/>
            <a:ext cx="83956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1.1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FORMALNE EFS </a:t>
            </a:r>
            <a:r>
              <a:rPr lang="pl-PL" sz="2000" b="1" dirty="0"/>
              <a:t>- 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0/1 WSPÓLNE DLA WSZYSTKICH DZIAŁAŃ BEZ MOŻLIWOŚCI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POPRAWIENIA</a:t>
            </a:r>
            <a:endParaRPr lang="pl-PL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14779" y="5572719"/>
            <a:ext cx="802024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Kryterium pozostaje bez zmian</a:t>
            </a:r>
          </a:p>
        </p:txBody>
      </p:sp>
    </p:spTree>
    <p:extLst>
      <p:ext uri="{BB962C8B-B14F-4D97-AF65-F5344CB8AC3E}">
        <p14:creationId xmlns:p14="http://schemas.microsoft.com/office/powerpoint/2010/main" val="423889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907785"/>
              </p:ext>
            </p:extLst>
          </p:nvPr>
        </p:nvGraphicFramePr>
        <p:xfrm>
          <a:off x="519883" y="2030820"/>
          <a:ext cx="7951981" cy="2551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371"/>
                <a:gridCol w="6336322"/>
                <a:gridCol w="1161288"/>
              </a:tblGrid>
              <a:tr h="504155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2033335">
                <a:tc>
                  <a:txBody>
                    <a:bodyPr/>
                    <a:lstStyle/>
                    <a:p>
                      <a:pPr algn="l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pl-PL" sz="2000" b="1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Wniosek pozakonkursowy znajduje się w </a:t>
                      </a:r>
                      <a:r>
                        <a:rPr lang="pl-PL" sz="20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Wykazie zidentyfikowanych projektów pozakonkursowych współfinansowanych ze środków EFS w RPO WM 2014-2020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0/1 </a:t>
                      </a:r>
                      <a:b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Nie dotyczy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30924" y="1096084"/>
            <a:ext cx="825062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1.1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KRYTERIA FORMALNE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EFS </a:t>
            </a:r>
            <a:r>
              <a:rPr lang="pl-PL" sz="2000" b="1" dirty="0"/>
              <a:t>- 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0/1 WSPÓLNE DLA WSZYSTKICH DZIAŁAŃ BEZ MOŻLIWOŚCI POPRAWIENIA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519883" y="4973630"/>
            <a:ext cx="802024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Kryterium pozostaje bez zmian</a:t>
            </a:r>
          </a:p>
        </p:txBody>
      </p:sp>
    </p:spTree>
    <p:extLst>
      <p:ext uri="{BB962C8B-B14F-4D97-AF65-F5344CB8AC3E}">
        <p14:creationId xmlns:p14="http://schemas.microsoft.com/office/powerpoint/2010/main" val="423889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030427"/>
              </p:ext>
            </p:extLst>
          </p:nvPr>
        </p:nvGraphicFramePr>
        <p:xfrm>
          <a:off x="401541" y="2355523"/>
          <a:ext cx="7951981" cy="29557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371"/>
                <a:gridCol w="6336322"/>
                <a:gridCol w="1161288"/>
              </a:tblGrid>
              <a:tr h="815066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2140713"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 smtClean="0"/>
                        <a:t>1</a:t>
                      </a:r>
                      <a:endParaRPr lang="pl-PL" sz="1600" b="1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Zgodność projektu opisanego we wniosku o</a:t>
                      </a:r>
                      <a:r>
                        <a:rPr lang="pl-PL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dofinansowanie z poziomem wymaganego wkładu własnego</a:t>
                      </a:r>
                      <a:endParaRPr lang="pl-PL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0/1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01541" y="1332555"/>
            <a:ext cx="79519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1" algn="ctr"/>
            <a:r>
              <a:rPr lang="pl-PL" b="1" dirty="0" smtClean="0">
                <a:latin typeface="+mj-lt"/>
              </a:rPr>
              <a:t>1.2 KRYTERIA </a:t>
            </a:r>
            <a:r>
              <a:rPr lang="pl-PL" b="1" dirty="0">
                <a:latin typeface="+mj-lt"/>
              </a:rPr>
              <a:t>FORMALNE – 0/1 – </a:t>
            </a:r>
            <a:r>
              <a:rPr lang="pl-PL" b="1" dirty="0" smtClean="0">
                <a:latin typeface="+mj-lt"/>
              </a:rPr>
              <a:t>WSPÓLNE </a:t>
            </a:r>
            <a:r>
              <a:rPr lang="pl-PL" b="1" dirty="0">
                <a:latin typeface="+mj-lt"/>
              </a:rPr>
              <a:t>DLA </a:t>
            </a:r>
            <a:r>
              <a:rPr lang="pl-PL" b="1" dirty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WSZYSTKICH</a:t>
            </a:r>
            <a:r>
              <a:rPr lang="pl-PL" b="1" dirty="0">
                <a:latin typeface="+mj-lt"/>
              </a:rPr>
              <a:t> DZIAŁAŃ, Z MOŻLIWOŚCIĄ POPRAWIENIA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414779" y="5593405"/>
            <a:ext cx="802024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Kryterium przeniesiono z kategorii 1.1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61931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172893"/>
              </p:ext>
            </p:extLst>
          </p:nvPr>
        </p:nvGraphicFramePr>
        <p:xfrm>
          <a:off x="401541" y="2117387"/>
          <a:ext cx="8111838" cy="44710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11838"/>
              </a:tblGrid>
              <a:tr h="285358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pl-PL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pis 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 </a:t>
                      </a:r>
                      <a:r>
                        <a:rPr lang="pl-PL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 opis znaczenia kryterium 1</a:t>
                      </a:r>
                      <a:endParaRPr lang="pl-PL" sz="1400" dirty="0"/>
                    </a:p>
                  </a:txBody>
                  <a:tcPr anchor="ctr"/>
                </a:tc>
              </a:tr>
              <a:tr h="4166221"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kryterium oceniane będzie, czy projekt jest zgodny z wymogami w zakresie wymaganego wkładu własnego określonymi w Regionalnym Programie Operacyjnym Województwa Mazowieckiego 2014-2020, SZOOP RPO WM oraz Regulaminie konkursu.</a:t>
                      </a:r>
                    </a:p>
                    <a:p>
                      <a:pPr algn="l"/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Projekty niespełniające kryteriów formalnych są przekazywane do jednokrotnego poprawienia lub uzupełnienia przez Wnioskodawcę  w terminie wskazanym przez Instytucję Organizującą Konkurs, z wyjątkiem sytuacji, kiedy projekt pozakonkursowy został usunięty z Wykazu zidentyfikowanych projektów pozakonkursowych. </a:t>
                      </a:r>
                    </a:p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przypadku braku poprawy lub uzupełnienia w wyznaczonym terminie wniosek jest odrzucany na etapie oceny formalnej. </a:t>
                      </a:r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pl-PL" sz="16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01541" y="1332555"/>
            <a:ext cx="79519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1" algn="ctr"/>
            <a:r>
              <a:rPr lang="pl-PL" b="1" dirty="0" smtClean="0">
                <a:latin typeface="+mj-lt"/>
              </a:rPr>
              <a:t>1.2 KRYTERIA FORMALNE – 0/1 – WSPÓLNE DLA </a:t>
            </a:r>
            <a:r>
              <a:rPr lang="pl-PL" b="1" dirty="0" smtClean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WSZYSTKICH</a:t>
            </a:r>
            <a:r>
              <a:rPr lang="pl-PL" b="1" dirty="0" smtClean="0">
                <a:latin typeface="+mj-lt"/>
              </a:rPr>
              <a:t> DZIAŁAŃ, Z MOŻLIWOŚCIĄ POPRAWIENIA</a:t>
            </a:r>
            <a:endParaRPr lang="pl-PL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216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893061"/>
              </p:ext>
            </p:extLst>
          </p:nvPr>
        </p:nvGraphicFramePr>
        <p:xfrm>
          <a:off x="401541" y="2355523"/>
          <a:ext cx="7951981" cy="29557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371"/>
                <a:gridCol w="6336322"/>
                <a:gridCol w="1161288"/>
              </a:tblGrid>
              <a:tr h="815066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2140713"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 smtClean="0"/>
                        <a:t>2</a:t>
                      </a:r>
                      <a:endParaRPr lang="pl-PL" sz="1600" b="1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Zgodność projektu opisanego we wniosku o dofinansowanie z dopuszczalnym procentowym poziomem wydatków w ramach  cross-financingu i  środków trwałych</a:t>
                      </a:r>
                      <a:r>
                        <a:rPr lang="pl-PL" sz="20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l-PL" sz="2400" b="1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0/1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01541" y="1332555"/>
            <a:ext cx="79519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1" algn="ctr"/>
            <a:r>
              <a:rPr lang="pl-PL" b="1" dirty="0" smtClean="0">
                <a:latin typeface="+mj-lt"/>
              </a:rPr>
              <a:t>1.2 KRYTERIA </a:t>
            </a:r>
            <a:r>
              <a:rPr lang="pl-PL" b="1" dirty="0">
                <a:latin typeface="+mj-lt"/>
              </a:rPr>
              <a:t>FORMALNE – 0/1 </a:t>
            </a:r>
            <a:r>
              <a:rPr lang="pl-PL" b="1" dirty="0" smtClean="0">
                <a:latin typeface="+mj-lt"/>
              </a:rPr>
              <a:t>– WSPÓLNE </a:t>
            </a:r>
            <a:r>
              <a:rPr lang="pl-PL" b="1" dirty="0">
                <a:latin typeface="+mj-lt"/>
              </a:rPr>
              <a:t>DLA </a:t>
            </a:r>
            <a:r>
              <a:rPr lang="pl-PL" b="1" dirty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WSZYSTKICH</a:t>
            </a:r>
            <a:r>
              <a:rPr lang="pl-PL" b="1" dirty="0">
                <a:latin typeface="+mj-lt"/>
              </a:rPr>
              <a:t> DZIAŁAŃ, Z MOŻLIWOŚCIĄ POPRAWIENIA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414779" y="5593405"/>
            <a:ext cx="802024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Kryterium przeniesiono z kategorii 1.1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09406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236566"/>
              </p:ext>
            </p:extLst>
          </p:nvPr>
        </p:nvGraphicFramePr>
        <p:xfrm>
          <a:off x="401541" y="2117387"/>
          <a:ext cx="8111838" cy="44710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11838"/>
              </a:tblGrid>
              <a:tr h="285358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pl-PL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pis 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 </a:t>
                      </a:r>
                      <a:r>
                        <a:rPr lang="pl-PL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 opis znaczenia kryterium 2</a:t>
                      </a:r>
                      <a:endParaRPr lang="pl-PL" sz="1400" dirty="0"/>
                    </a:p>
                  </a:txBody>
                  <a:tcPr anchor="ctr"/>
                </a:tc>
              </a:tr>
              <a:tr h="4166221"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kryterium oceniane będzie, czy projekt jest zgodny z wymogami w zakresie dopuszczalnego poziomu wydatków w ramach</a:t>
                      </a:r>
                      <a:r>
                        <a:rPr lang="pl-PL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cross-financingu i środków trwałych określonymi w Regionalnym Programie Operacyjnym Województwa Mazowieckiego 2014-2020, SZOOP RPO WM oraz Regulaminie konkursu</a:t>
                      </a:r>
                    </a:p>
                    <a:p>
                      <a:pPr algn="ctr"/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Projekty niespełniające kryteriów formalnych są przekazywane do jednokrotnego poprawienia lub uzupełnienia przez Wnioskodawcę  w terminie wskazanym przez Instytucję Organizującą Konkurs, z wyjątkiem sytuacji, kiedy projekt pozakonkursowy został usunięty z Wykazu zidentyfikowanych projektów pozakonkursowych. </a:t>
                      </a:r>
                    </a:p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przypadku braku poprawy lub uzupełnienia w wyznaczonym terminie wniosek jest odrzucany na etapie oceny formalnej. </a:t>
                      </a:r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pl-PL" sz="16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01541" y="1363333"/>
            <a:ext cx="795198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1" algn="ctr"/>
            <a:r>
              <a:rPr lang="pl-PL" sz="1600" b="1" dirty="0" smtClean="0"/>
              <a:t>1.2 KRYTERIA </a:t>
            </a:r>
            <a:r>
              <a:rPr lang="pl-PL" sz="1600" b="1" dirty="0"/>
              <a:t>FORMALNE – 0/1 </a:t>
            </a:r>
            <a:r>
              <a:rPr lang="pl-PL" sz="1600" b="1" dirty="0" smtClean="0"/>
              <a:t>– WSPÓLNE </a:t>
            </a:r>
            <a:r>
              <a:rPr lang="pl-PL" sz="1600" b="1" dirty="0"/>
              <a:t>DLA </a:t>
            </a:r>
            <a:r>
              <a:rPr lang="pl-PL" sz="16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WSZYSTKICH</a:t>
            </a:r>
            <a:r>
              <a:rPr lang="pl-PL" sz="1600" b="1" dirty="0"/>
              <a:t> DZIAŁAŃ, Z MOŻLIWOŚCIĄ POPRAWIENIA</a:t>
            </a:r>
          </a:p>
        </p:txBody>
      </p:sp>
    </p:spTree>
    <p:extLst>
      <p:ext uri="{BB962C8B-B14F-4D97-AF65-F5344CB8AC3E}">
        <p14:creationId xmlns:p14="http://schemas.microsoft.com/office/powerpoint/2010/main" val="168308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8381"/>
              </p:ext>
            </p:extLst>
          </p:nvPr>
        </p:nvGraphicFramePr>
        <p:xfrm>
          <a:off x="436100" y="1975944"/>
          <a:ext cx="7951981" cy="3026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371"/>
                <a:gridCol w="6336322"/>
                <a:gridCol w="1161288"/>
              </a:tblGrid>
              <a:tr h="58616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2440817"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 smtClean="0"/>
                        <a:t>3</a:t>
                      </a:r>
                      <a:endParaRPr lang="pl-PL" sz="1600" b="1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Roczny łączny obrót Wnioskodawcy i partnerów (o ile budżet projektu uwzględnia wydatki partnera) jest równy lub wyższy od rocznych wydatków w </a:t>
                      </a: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projekcie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0/1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44245" y="1137435"/>
            <a:ext cx="81121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1" algn="ctr"/>
            <a:r>
              <a:rPr lang="pl-PL" b="1" dirty="0">
                <a:solidFill>
                  <a:schemeClr val="dk1"/>
                </a:solidFill>
                <a:latin typeface="+mn-lt"/>
                <a:cs typeface="+mn-cs"/>
              </a:rPr>
              <a:t>1.2 KRYTERIA FORMALNE – 0/1 – WSPÓLNE DLA WSZYSTKICH DZIAŁAŃ, Z MOŻLIWOŚCIĄ POPRAWIENIA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436100" y="5225878"/>
            <a:ext cx="802024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Kryterium przeniesiono z kategorii 1.1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10906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167934"/>
              </p:ext>
            </p:extLst>
          </p:nvPr>
        </p:nvGraphicFramePr>
        <p:xfrm>
          <a:off x="436100" y="1975944"/>
          <a:ext cx="7951981" cy="3026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371"/>
                <a:gridCol w="6336322"/>
                <a:gridCol w="1161288"/>
              </a:tblGrid>
              <a:tr h="58616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 merytoryczne ogólne 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2440817"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 smtClean="0"/>
                        <a:t>2</a:t>
                      </a:r>
                      <a:endParaRPr lang="pl-PL" sz="1600" b="1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Adekwatność doboru i </a:t>
                      </a:r>
                      <a:r>
                        <a:rPr lang="pl-PL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op-isu</a:t>
                      </a: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rezultatów realizacji projektu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15/9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44245" y="998936"/>
            <a:ext cx="811210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1" algn="ctr"/>
            <a:r>
              <a:rPr lang="pl-PL" b="1" dirty="0" smtClean="0">
                <a:solidFill>
                  <a:schemeClr val="dk1"/>
                </a:solidFill>
                <a:latin typeface="+mn-lt"/>
                <a:cs typeface="+mn-cs"/>
              </a:rPr>
              <a:t>ZMIANY W </a:t>
            </a:r>
            <a:r>
              <a:rPr lang="pl-PL" b="1" dirty="0">
                <a:solidFill>
                  <a:schemeClr val="dk1"/>
                </a:solidFill>
                <a:latin typeface="+mn-lt"/>
                <a:cs typeface="+mn-cs"/>
              </a:rPr>
              <a:t>KRYTERIACH MERYTORYCZNYCH OGÓLNYCH</a:t>
            </a:r>
          </a:p>
          <a:p>
            <a:pPr lvl="1" algn="ctr"/>
            <a:r>
              <a:rPr lang="pl-PL" b="1" dirty="0" smtClean="0">
                <a:solidFill>
                  <a:schemeClr val="dk1"/>
                </a:solidFill>
                <a:latin typeface="+mn-lt"/>
                <a:cs typeface="+mn-cs"/>
              </a:rPr>
              <a:t>NIEWYNIKAJĄCE Z NOWELIZACJI USTAWY, ZGŁOSZONE W PROCESIE KONSULTACJI</a:t>
            </a:r>
            <a:endParaRPr lang="pl-PL" b="1" dirty="0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36100" y="5288939"/>
            <a:ext cx="8020246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Zmieniono dotychczasowe brzmienie kryterium mianowicie: </a:t>
            </a:r>
            <a:r>
              <a:rPr lang="pl-PL" b="1" i="1" dirty="0"/>
              <a:t>Osiągnięcie w ramach projektu skwantyfikowanych </a:t>
            </a:r>
            <a:r>
              <a:rPr lang="pl-PL" b="1" i="1" dirty="0" smtClean="0"/>
              <a:t>rezultatów</a:t>
            </a:r>
            <a:r>
              <a:rPr lang="pl-PL" b="1" dirty="0"/>
              <a:t> </a:t>
            </a:r>
            <a:r>
              <a:rPr lang="pl-PL" b="1" dirty="0" smtClean="0"/>
              <a:t>na brzmienie zaprezentowane powyżej – zmiana redakcyjna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51380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dsrr@mazovia.pl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547152"/>
              </p:ext>
            </p:extLst>
          </p:nvPr>
        </p:nvGraphicFramePr>
        <p:xfrm>
          <a:off x="564204" y="2170677"/>
          <a:ext cx="8020247" cy="2213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326"/>
                <a:gridCol w="6396522"/>
                <a:gridCol w="1111399"/>
              </a:tblGrid>
              <a:tr h="441748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695262">
                <a:tc>
                  <a:txBody>
                    <a:bodyPr/>
                    <a:lstStyle/>
                    <a:p>
                      <a:pPr algn="l"/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Wniosek złożono w terminie wskazanym w Regulaminie konkursu</a:t>
                      </a:r>
                      <a:endParaRPr lang="pl-PL" sz="1800" b="1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33465" y="1179811"/>
            <a:ext cx="835098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1.1 KRYTERIA FORMALNE EFS </a:t>
            </a:r>
            <a:r>
              <a:rPr lang="pl-PL" sz="2000" b="1" dirty="0"/>
              <a:t>- 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0/1 WSPÓLNE DLA WSZYSTKICH DZIAŁAŃ BEZ MOŻLIWOŚCI POPRAWIENIA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564204" y="4794395"/>
            <a:ext cx="802024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W znowelizowanych przepisach kryterium zaliczono do tzw. warunków formalnych i przeniesiono do regulaminu konkursu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00205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482515"/>
              </p:ext>
            </p:extLst>
          </p:nvPr>
        </p:nvGraphicFramePr>
        <p:xfrm>
          <a:off x="571842" y="2041611"/>
          <a:ext cx="8012610" cy="2225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442761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707192">
                <a:tc>
                  <a:txBody>
                    <a:bodyPr/>
                    <a:lstStyle/>
                    <a:p>
                      <a:pPr algn="l"/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Wniosek o dofinansowanie projektu wypełniono w języku polskim</a:t>
                      </a:r>
                      <a:endParaRPr lang="pl-PL" sz="2000" b="1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44540" y="1090961"/>
            <a:ext cx="84790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1.1 KRYTERIA FORMALNE EFS </a:t>
            </a:r>
            <a:r>
              <a:rPr lang="pl-PL" sz="2000" b="1" dirty="0"/>
              <a:t>- 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0/1 WSPÓLNE DLA WSZYSTKICH DZIAŁAŃ BEZ MOŻLIWOŚCI POPRAWIENIA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473940" y="4706015"/>
            <a:ext cx="802024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W znowelizowanych przepisach kryterium zaliczono do tzw. warunków formalnych i przeniesiono do regulaminu konkursu</a:t>
            </a:r>
          </a:p>
        </p:txBody>
      </p:sp>
    </p:spTree>
    <p:extLst>
      <p:ext uri="{BB962C8B-B14F-4D97-AF65-F5344CB8AC3E}">
        <p14:creationId xmlns:p14="http://schemas.microsoft.com/office/powerpoint/2010/main" val="200205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31111"/>
              </p:ext>
            </p:extLst>
          </p:nvPr>
        </p:nvGraphicFramePr>
        <p:xfrm>
          <a:off x="471656" y="2067939"/>
          <a:ext cx="8077363" cy="2506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75094"/>
              </a:tblGrid>
              <a:tr h="496475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988690">
                <a:tc>
                  <a:txBody>
                    <a:bodyPr/>
                    <a:lstStyle/>
                    <a:p>
                      <a:pPr algn="l"/>
                      <a:r>
                        <a:rPr lang="pl-PL" sz="1800" b="1" dirty="0" smtClean="0"/>
                        <a:t>1</a:t>
                      </a:r>
                      <a:endParaRPr lang="pl-PL" sz="1800" b="1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wpisuje się w typ Beneficjenta określony w Regionalnym Programie Operacyjnym Województwa Mazowieckiego 2014-2020 oraz w Szczegółowym Opisie Osi Priorytetowych RPO 2014-2020 i Regulaminie Konkursu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17" y="1123539"/>
            <a:ext cx="857363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1.1 KRYTERIA FORMALNE EFS </a:t>
            </a:r>
            <a:r>
              <a:rPr lang="pl-PL" sz="2000" b="1" dirty="0"/>
              <a:t>- 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0/1 WSPÓLNE DLA WSZYSTKICH DZIAŁAŃ BEZ MOŻLIWOŚCI POPRAWIENIA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500213" y="4990961"/>
            <a:ext cx="802024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Kryterium pozostaje bez zmian 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34299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765472"/>
              </p:ext>
            </p:extLst>
          </p:nvPr>
        </p:nvGraphicFramePr>
        <p:xfrm>
          <a:off x="518952" y="2001692"/>
          <a:ext cx="8077363" cy="288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75094"/>
              </a:tblGrid>
              <a:tr h="562925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2321075">
                <a:tc>
                  <a:txBody>
                    <a:bodyPr/>
                    <a:lstStyle/>
                    <a:p>
                      <a:pPr algn="l"/>
                      <a:r>
                        <a:rPr lang="pl-PL" sz="1800" b="1" dirty="0" smtClean="0"/>
                        <a:t>2</a:t>
                      </a:r>
                      <a:endParaRPr lang="pl-PL" sz="1800" b="1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nie podlega wykluczeniu związanemu </a:t>
                      </a:r>
                      <a:b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zakazem udzielania dofinansowania podmiotom wykluczonym lub nie orzeczono wobec niego zakazu dostępu do środków funduszy europejskich na podstawie odrębnych przepisów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8620" y="1124776"/>
            <a:ext cx="84580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1.1 KRYTERIA FORMALNE EFS </a:t>
            </a:r>
            <a:r>
              <a:rPr lang="pl-PL" sz="2000" b="1" dirty="0"/>
              <a:t>- 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0/1 WSPÓLNE DLA WSZYSTKICH DZIAŁAŃ BEZ MOŻLIWOŚCI POPRAWIENIA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558146" y="5223753"/>
            <a:ext cx="802024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Kryterium pozostaje bez zmian</a:t>
            </a:r>
          </a:p>
        </p:txBody>
      </p:sp>
    </p:spTree>
    <p:extLst>
      <p:ext uri="{BB962C8B-B14F-4D97-AF65-F5344CB8AC3E}">
        <p14:creationId xmlns:p14="http://schemas.microsoft.com/office/powerpoint/2010/main" val="234299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959866"/>
              </p:ext>
            </p:extLst>
          </p:nvPr>
        </p:nvGraphicFramePr>
        <p:xfrm>
          <a:off x="498779" y="2111343"/>
          <a:ext cx="8012610" cy="2117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47888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599820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3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opisany we wniosku o dofinasowanie nie jest zakończony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89429" y="1138601"/>
            <a:ext cx="85631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1.1 KRYTERIA FORMALNE EFS </a:t>
            </a:r>
            <a:r>
              <a:rPr lang="pl-PL" sz="2000" b="1" dirty="0"/>
              <a:t>- 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0/1 WSPÓLNE DLA WSZYSTKICH DZIAŁAŃ BEZ MOŻLIWOŚCI POPRAWIENIA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460870" y="4494179"/>
            <a:ext cx="802024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Kryterium pozostaje bez zmian</a:t>
            </a:r>
          </a:p>
        </p:txBody>
      </p:sp>
    </p:spTree>
    <p:extLst>
      <p:ext uri="{BB962C8B-B14F-4D97-AF65-F5344CB8AC3E}">
        <p14:creationId xmlns:p14="http://schemas.microsoft.com/office/powerpoint/2010/main" val="228235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642442"/>
              </p:ext>
            </p:extLst>
          </p:nvPr>
        </p:nvGraphicFramePr>
        <p:xfrm>
          <a:off x="560199" y="2048281"/>
          <a:ext cx="8012610" cy="3522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680266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 - brzmienie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2841936">
                <a:tc>
                  <a:txBody>
                    <a:bodyPr/>
                    <a:lstStyle/>
                    <a:p>
                      <a:pPr algn="l"/>
                      <a:r>
                        <a:rPr lang="pl-PL" sz="18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pl-PL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Zgodność projektu opisanego we wniosku o dofinansowanie z Regionalnym Programem Operacyjnym Województwa Mazowieckiego 2014-2020, Działaniem/ Poddziałaniem opisanym w SZOOP RPO WM oraz Regulaminem konkursu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7480" y="1189221"/>
            <a:ext cx="842296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1.1 KRYTERIA FORMALNE EFS </a:t>
            </a:r>
            <a:r>
              <a:rPr lang="pl-PL" sz="2000" b="1" dirty="0"/>
              <a:t>- 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0/1 WSPÓLNE DLA WSZYSTKICH DZIAŁAŃ BEZ MOŻLIWOŚCI POPRAWIENIA</a:t>
            </a:r>
          </a:p>
        </p:txBody>
      </p:sp>
    </p:spTree>
    <p:extLst>
      <p:ext uri="{BB962C8B-B14F-4D97-AF65-F5344CB8AC3E}">
        <p14:creationId xmlns:p14="http://schemas.microsoft.com/office/powerpoint/2010/main" val="228235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52880"/>
              </p:ext>
            </p:extLst>
          </p:nvPr>
        </p:nvGraphicFramePr>
        <p:xfrm>
          <a:off x="480872" y="2056873"/>
          <a:ext cx="8037913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37913"/>
              </a:tblGrid>
              <a:tr h="289376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Opis</a:t>
                      </a:r>
                      <a:r>
                        <a:rPr lang="pl-PL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 4</a:t>
                      </a:r>
                      <a:endParaRPr lang="pl-PL" sz="1400" dirty="0"/>
                    </a:p>
                  </a:txBody>
                  <a:tcPr anchor="ctr"/>
                </a:tc>
              </a:tr>
              <a:tr h="2012388"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 ramach kryterium oceniane będzie, czy łącznie zostały spełnione następujące elementy:</a:t>
                      </a:r>
                    </a:p>
                    <a:p>
                      <a:pPr lvl="0" algn="ctr">
                        <a:buFont typeface="Arial" pitchFamily="34" charset="0"/>
                        <a:buChar char="•"/>
                      </a:pPr>
                      <a:r>
                        <a:rPr lang="pl-PL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zgodność grupy docelowej;</a:t>
                      </a:r>
                    </a:p>
                    <a:p>
                      <a:pPr lvl="0" algn="ctr">
                        <a:buFont typeface="Arial" pitchFamily="34" charset="0"/>
                        <a:buChar char="•"/>
                      </a:pPr>
                      <a:r>
                        <a:rPr lang="pl-PL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zgodność typu projektu;</a:t>
                      </a:r>
                    </a:p>
                    <a:p>
                      <a:pPr lvl="0" algn="ctr">
                        <a:buFont typeface="Arial" pitchFamily="34" charset="0"/>
                        <a:buChar char="•"/>
                      </a:pPr>
                      <a:r>
                        <a:rPr lang="pl-PL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okres realizacji projektu;</a:t>
                      </a:r>
                    </a:p>
                    <a:p>
                      <a:pPr lvl="0" algn="ctr">
                        <a:buFont typeface="Arial" pitchFamily="34" charset="0"/>
                        <a:buChar char="•"/>
                      </a:pPr>
                      <a:r>
                        <a:rPr lang="pl-PL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poziom kosztów pośrednich;</a:t>
                      </a:r>
                    </a:p>
                    <a:p>
                      <a:pPr lvl="0" algn="ctr">
                        <a:buFont typeface="Arial" pitchFamily="34" charset="0"/>
                        <a:buChar char="•"/>
                      </a:pPr>
                      <a:r>
                        <a:rPr lang="pl-PL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spełnienie warunków min./max. wartości projektu;</a:t>
                      </a:r>
                    </a:p>
                    <a:p>
                      <a:pPr lvl="0" algn="ctr">
                        <a:buFont typeface="Arial" pitchFamily="34" charset="0"/>
                        <a:buChar char="•"/>
                      </a:pPr>
                      <a:r>
                        <a:rPr lang="pl-PL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wymóg dotyczący maksymalnej liczby wniosków składanych przez jednego Wnioskodawcę w danym konkursie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19" y="1270684"/>
            <a:ext cx="85526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1.1 KRYTERIA FORMALNE EFS </a:t>
            </a:r>
            <a:r>
              <a:rPr lang="pl-PL" sz="2000" b="1" dirty="0"/>
              <a:t>- 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0/1 WSPÓLNE DLA WSZYSTKICH DZIAŁAŃ BEZ MOŻLIWOŚCI POPRAWIENIA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560199" y="4882325"/>
            <a:ext cx="8020246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pl-PL" sz="1400" dirty="0" smtClean="0"/>
              <a:t>Z elementów podlegających ocenie: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pl-PL" sz="1400" dirty="0" smtClean="0"/>
              <a:t> usunięto </a:t>
            </a:r>
            <a:r>
              <a:rPr lang="pl-PL" sz="1400" i="1" dirty="0"/>
              <a:t>poprawność określenia poziomu dofinasowania w tym z uwzględnieniem przepisów w zakresie pomocy </a:t>
            </a:r>
            <a:r>
              <a:rPr lang="pl-PL" sz="1400" i="1" dirty="0" smtClean="0"/>
              <a:t>publicznej</a:t>
            </a:r>
            <a:endParaRPr lang="pl-PL" sz="1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400" dirty="0" smtClean="0"/>
              <a:t>przeniesiono do kategorii 1.2. </a:t>
            </a:r>
            <a:r>
              <a:rPr lang="pl-PL" sz="1400" i="1" dirty="0"/>
              <a:t>zachowanie pułapu maksymalnego dofinansowania, w tym cross-financingu i wkładu </a:t>
            </a:r>
            <a:r>
              <a:rPr lang="pl-PL" sz="1400" i="1" dirty="0" smtClean="0"/>
              <a:t>własnego, </a:t>
            </a:r>
            <a:r>
              <a:rPr lang="pl-PL" sz="1400" dirty="0"/>
              <a:t>rozbijając </a:t>
            </a:r>
            <a:r>
              <a:rPr lang="pl-PL" sz="1400" dirty="0" smtClean="0"/>
              <a:t>go </a:t>
            </a:r>
            <a:r>
              <a:rPr lang="pl-PL" sz="1400" dirty="0"/>
              <a:t>na 2 oddzielne </a:t>
            </a:r>
            <a:r>
              <a:rPr lang="pl-PL" sz="1400" dirty="0" smtClean="0"/>
              <a:t>kryteria</a:t>
            </a:r>
            <a:endParaRPr lang="pl-PL" sz="1400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00205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4766</TotalTime>
  <Words>1413</Words>
  <Application>Microsoft Office PowerPoint</Application>
  <PresentationFormat>Pokaz na ekranie (4:3)</PresentationFormat>
  <Paragraphs>249</Paragraphs>
  <Slides>28</Slides>
  <Notes>24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4" baseType="lpstr">
      <vt:lpstr>Arial Unicode MS</vt:lpstr>
      <vt:lpstr>Arial</vt:lpstr>
      <vt:lpstr>Calibri</vt:lpstr>
      <vt:lpstr>Times New Roman</vt:lpstr>
      <vt:lpstr>Wingdings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Kęsicka Katarzyna</cp:lastModifiedBy>
  <cp:revision>651</cp:revision>
  <cp:lastPrinted>2017-09-26T08:32:47Z</cp:lastPrinted>
  <dcterms:created xsi:type="dcterms:W3CDTF">2015-04-20T12:46:14Z</dcterms:created>
  <dcterms:modified xsi:type="dcterms:W3CDTF">2017-09-27T06:53:46Z</dcterms:modified>
</cp:coreProperties>
</file>