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4"/>
  </p:notesMasterIdLst>
  <p:sldIdLst>
    <p:sldId id="258" r:id="rId2"/>
    <p:sldId id="382" r:id="rId3"/>
    <p:sldId id="384" r:id="rId4"/>
    <p:sldId id="387" r:id="rId5"/>
    <p:sldId id="400" r:id="rId6"/>
    <p:sldId id="389" r:id="rId7"/>
    <p:sldId id="402" r:id="rId8"/>
    <p:sldId id="403" r:id="rId9"/>
    <p:sldId id="404" r:id="rId10"/>
    <p:sldId id="405" r:id="rId11"/>
    <p:sldId id="406" r:id="rId12"/>
    <p:sldId id="324" r:id="rId1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 varScale="1">
        <p:scale>
          <a:sx n="87" d="100"/>
          <a:sy n="87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2016-02-18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19 lutego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04060"/>
              </p:ext>
            </p:extLst>
          </p:nvPr>
        </p:nvGraphicFramePr>
        <p:xfrm>
          <a:off x="243840" y="1408303"/>
          <a:ext cx="8625840" cy="519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583679"/>
                <a:gridCol w="5724264"/>
                <a:gridCol w="843280"/>
              </a:tblGrid>
              <a:tr h="91783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4883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Kompleksowość projektu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Dodatkowe funkcje PSZOK: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utworzenie punktu napraw (przygotowania do ponownego użycia)– 5 pkt.;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utworzenie punktu przyjmowania rzeczy używanych niestanowiących odpadów, celem ponownego użycia –  5 pkt.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Jeżeli projekt obejmuje kilka </a:t>
                      </a:r>
                      <a:r>
                        <a:rPr lang="pl-PL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PSZOKów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dodatkowe funkcje musza znajdować się w min. jednym z nich.</a:t>
                      </a:r>
                      <a:endParaRPr lang="pl-PL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pl-PL" sz="1400" dirty="0" smtClean="0">
                        <a:effectLst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Punkty w ramach kryterium sumują się.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Brak spełnienia ww. warunków lub brak informacji w tym zakresie – 0 pkt.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02956"/>
              </p:ext>
            </p:extLst>
          </p:nvPr>
        </p:nvGraphicFramePr>
        <p:xfrm>
          <a:off x="243840" y="1282263"/>
          <a:ext cx="8625840" cy="5581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89074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90910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Dostępność PSZOK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PSZOK funkcjonuje: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min. 8 godz., 5 dni w tygodniu, w tym sobota, min. do godz. 17:00 – 2 pkt.;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min. 8 godz., 5 dni w tygodniu, w tym sobota, min. do godz. 18:00 – 4 pkt.;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min. 8 godz., 5 dni w tygodniu, w tym sobota, min. do godz. 19:00 – 6 pkt.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Punkty w ramach kryterium nie sumują się.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Brak spełnienia ww. warunków lub brak informacji w tym zakresie – 0 pkt.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8182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Zaangażowanie własnego kapitału Wnioskodawcy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Ogólna liczba działań ratowniczo-gaśniczych przeprowadzonych w ciągu ostatniego roku kalendarzowego: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26390"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od 25 do 50 – 2 pkt.;	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26390" marR="2159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powyżej 50 do 150  - 3 pkt.;</a:t>
                      </a:r>
                    </a:p>
                    <a:p>
                      <a:pPr marL="326390" marR="2159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powyżej150 do 200 - 4 pkt.;</a:t>
                      </a:r>
                    </a:p>
                    <a:p>
                      <a:pPr marL="326390" marR="2159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powyżej 200 – 5 pkt.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Działania ratowniczo – gaśnicze dotyczą wyjazdów według następujących rodzajów zagrożeń: pożary, miejscowe zagrożenia oraz alarmy fałszywe.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szczegółowe </a:t>
            </a:r>
            <a:r>
              <a:rPr lang="pl-PL" sz="3600" dirty="0">
                <a:latin typeface="+mn-lt"/>
              </a:rPr>
              <a:t>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EFRR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5.2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 dirty="0" smtClean="0"/>
              <a:t>Działanie 5.2 (PI 6a) – </a:t>
            </a:r>
            <a:r>
              <a:rPr lang="pl-PL" sz="2400" dirty="0" smtClean="0">
                <a:solidFill>
                  <a:srgbClr val="FF0000"/>
                </a:solidFill>
              </a:rPr>
              <a:t>Gospodarka odpadami</a:t>
            </a:r>
            <a:endParaRPr lang="pl-PL" sz="2400" dirty="0">
              <a:solidFill>
                <a:srgbClr val="FF0000"/>
              </a:solidFill>
            </a:endParaRPr>
          </a:p>
          <a:p>
            <a:pPr algn="ctr"/>
            <a:endParaRPr lang="pl-PL" sz="2400" b="1" dirty="0"/>
          </a:p>
          <a:p>
            <a:pPr algn="ctr"/>
            <a:r>
              <a:rPr lang="pl-PL" sz="2400" dirty="0" smtClean="0"/>
              <a:t>Rodzaj </a:t>
            </a:r>
            <a:r>
              <a:rPr lang="pl-PL" sz="2400" dirty="0"/>
              <a:t>przedsięwzięcia</a:t>
            </a:r>
            <a:r>
              <a:rPr lang="pl-PL" sz="2400" b="1" dirty="0"/>
              <a:t> </a:t>
            </a:r>
            <a:r>
              <a:rPr lang="pl-PL" sz="2400" b="1" dirty="0" smtClean="0"/>
              <a:t>–</a:t>
            </a:r>
            <a:r>
              <a:rPr lang="pl-PL" sz="2400" dirty="0" smtClean="0"/>
              <a:t> </a:t>
            </a:r>
            <a:r>
              <a:rPr lang="pl-PL" sz="2400" dirty="0">
                <a:solidFill>
                  <a:srgbClr val="FF0000"/>
                </a:solidFill>
              </a:rPr>
              <a:t>Rozwój infrastruktury selektywnego systemu zbierania odpadów komunalnych, ze szczególnym uwzględnieniem budowy i modernizacji Punktów Selektywnego Zbierania Odpadów Komunalnych (PSZOK).</a:t>
            </a: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94115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 ze Strategią Bezpieczeństwo Energetyczne i Środowisko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wymogami tzw. ramowej dyrektywy o odpadach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05732"/>
              </p:ext>
            </p:extLst>
          </p:nvPr>
        </p:nvGraphicFramePr>
        <p:xfrm>
          <a:off x="543560" y="1583870"/>
          <a:ext cx="8012610" cy="249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86203"/>
              </p:ext>
            </p:extLst>
          </p:nvPr>
        </p:nvGraphicFramePr>
        <p:xfrm>
          <a:off x="243840" y="1557853"/>
          <a:ext cx="8625840" cy="477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401261"/>
                <a:gridCol w="4906682"/>
                <a:gridCol w="843280"/>
              </a:tblGrid>
              <a:tr h="127990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Ocena stanu przygotowania projektu do realizacji 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Wnioskodawca: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posiadania pozwolenia na budowę lub nie jest ono wymagane – 5 pkt.;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nie posiada wymaganego pozwolenia na budowę – 0 pkt.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nie sumują się.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70349"/>
              </p:ext>
            </p:extLst>
          </p:nvPr>
        </p:nvGraphicFramePr>
        <p:xfrm>
          <a:off x="243840" y="1557855"/>
          <a:ext cx="8625840" cy="449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637468"/>
                <a:gridCol w="5670475"/>
                <a:gridCol w="843280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86095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Liczba frakcji odpadów objętych selektywnym zbieraniem odpadów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Liczba frakcji wyselekcjonowanych odpadów: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14 - 12 pkt.;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13 - 10 pkt.;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12 - 8 pkt.;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11 - 6 pkt.;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x-none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 –  4 pkt.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x-none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– 2 pkt.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 przypadku gdy projekt obejmuje kilka PSZOKów określana jest średnia liczba frakcji. 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Punkty w ramach kryterium nie sumują się.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Brak spełnienia ww. warunków lub brak informacji w tym zakresie – 0 pkt.</a:t>
                      </a:r>
                      <a:endParaRPr lang="pl-PL" sz="12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65686"/>
              </p:ext>
            </p:extLst>
          </p:nvPr>
        </p:nvGraphicFramePr>
        <p:xfrm>
          <a:off x="243840" y="1557856"/>
          <a:ext cx="8625840" cy="512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84894"/>
                <a:gridCol w="5423049"/>
                <a:gridCol w="843280"/>
              </a:tblGrid>
              <a:tr h="88532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1323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Utworzenie nowych miejsc pracy w ramach projektu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wyniku realizacji projektu: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l-PL" sz="14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pl-PL" sz="140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Utworzono dwa lub więcej miejsc pracy – 4 pkt.;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pl-PL" sz="140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Utworzono jedno miejsce pracy – 2 pkt. 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2846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Zasięg projektu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Zasięg projektu obejmuje: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54940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maksymalnie jedną gminę/dzielnicę  i zlokalizowany jest na terenie obsługiwanej gminy/dzielnicy - 5 pkt.;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Brak spełnienia ww. warunków lub brak informacji w tym zakresie – 0 pkt.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27912"/>
              </p:ext>
            </p:extLst>
          </p:nvPr>
        </p:nvGraphicFramePr>
        <p:xfrm>
          <a:off x="243840" y="1557856"/>
          <a:ext cx="8625840" cy="458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390042"/>
                <a:gridCol w="5917901"/>
                <a:gridCol w="843280"/>
              </a:tblGrid>
              <a:tr h="919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8490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Promocyjna akcja edukacyjna dotycząca selektywnego  zbierania odpadów.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Narzędzia kampanii informacyjno-promocyjnej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dotycząca selektywnego  zbierania odpadów:</a:t>
                      </a:r>
                      <a:endParaRPr lang="pl-PL" sz="12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arenR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spotkania z mieszkańcami w gminie, która jest objęta projektem – 1 pkt.;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arenR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materiały w wersji elektronicznej (np. strona internetowa, w tym materiały do pobrania oraz publikacje on-</a:t>
                      </a:r>
                      <a:r>
                        <a:rPr lang="pl-PL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line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itd.) – 1 pkt.;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arenR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wydawnictwa (ulotki, broszury, plakaty itd.) – 1pkt.;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arenR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artykuł w prasie lub/i audycja radiowa lub/i reklama telewizyjna - 1pkt.;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arenR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pozostałe narzędzia informacyjno-edukacyjne niewymienionych powyżej (np. festyn, piknik) - 1 pkt.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Punkty w ramach kryterium sumują się.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3624</TotalTime>
  <Words>355</Words>
  <Application>Microsoft Office PowerPoint</Application>
  <PresentationFormat>Pokaz na ekranie (4:3)</PresentationFormat>
  <Paragraphs>171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Olszewska-Hurtuk Joanna</cp:lastModifiedBy>
  <cp:revision>544</cp:revision>
  <dcterms:created xsi:type="dcterms:W3CDTF">2015-04-20T12:46:14Z</dcterms:created>
  <dcterms:modified xsi:type="dcterms:W3CDTF">2016-02-18T05:58:18Z</dcterms:modified>
</cp:coreProperties>
</file>