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258" r:id="rId2"/>
    <p:sldId id="382" r:id="rId3"/>
    <p:sldId id="384" r:id="rId4"/>
    <p:sldId id="387" r:id="rId5"/>
    <p:sldId id="400" r:id="rId6"/>
    <p:sldId id="404" r:id="rId7"/>
    <p:sldId id="405" r:id="rId8"/>
    <p:sldId id="406" r:id="rId9"/>
    <p:sldId id="407" r:id="rId10"/>
    <p:sldId id="389" r:id="rId11"/>
    <p:sldId id="402" r:id="rId12"/>
    <p:sldId id="403" r:id="rId13"/>
    <p:sldId id="408" r:id="rId14"/>
    <p:sldId id="409" r:id="rId15"/>
    <p:sldId id="410" r:id="rId16"/>
    <p:sldId id="411" r:id="rId17"/>
    <p:sldId id="324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2016-01-15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21 stycznia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928933"/>
              </p:ext>
            </p:extLst>
          </p:nvPr>
        </p:nvGraphicFramePr>
        <p:xfrm>
          <a:off x="243840" y="1557853"/>
          <a:ext cx="8625840" cy="481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629720"/>
                <a:gridCol w="2678223"/>
                <a:gridCol w="843280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Działania projektowe dotyczą uczniów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nauczycieli szkół lub placówek systemu oświaty zlokalizowanych na terenie Warszawskiego Obszaru Funkcjonalnego planowanego do objęcia wsparciem przy pomocy instrumentu ZIT,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których uczniowie uzyskują najsłabsze wyniki edukacyjne.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914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bazuje na już istniejących materiałach edukacyjnych, w tym zasobach dostępnych swobodnie, na wolnych licencjach.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0/2 pkt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66150"/>
              </p:ext>
            </p:extLst>
          </p:nvPr>
        </p:nvGraphicFramePr>
        <p:xfrm>
          <a:off x="243840" y="1557855"/>
          <a:ext cx="8625840" cy="486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576557"/>
                <a:gridCol w="2731386"/>
                <a:gridCol w="843280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86095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obejmuje szkoły/placówki systemu oświaty, które brały udział w latach 2012-2013 w programie Cyfrowa szkoła lub analogicznych programach lub są odpowiednio wyposażoną lub mają odpowiedni potencjał do rozwijania kompetencji cyfrowych uczniów lub słuchaczy (dotyczy kompleksowego projektu obejmującego działania typu nr 1 i 3).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0/2 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3196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wspiera szkoły lub placówki systemu oświaty z obszarów wiejskich.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66545"/>
              </p:ext>
            </p:extLst>
          </p:nvPr>
        </p:nvGraphicFramePr>
        <p:xfrm>
          <a:off x="265105" y="1504693"/>
          <a:ext cx="8625840" cy="4909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5290457"/>
                <a:gridCol w="2017486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obejmuje wsparciem szkoły podstawowe z niższym niż 10% udziałem uczniów dodatkowo uczących się języka obcego (drugiego języka obcego) w roku 2014 (jeżeli dotyczy podnoszenia kompetencji kluczowych z zakresu języków obcych).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 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522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zakłada stworzenie nowych lub doposażenie istniejących międzyszkolnych pracowni przedmiotowych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(dotyczy projektu obejmującego działania typu nr 1 i 2).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udostępnienie pracowni  min. 1 szkole – 1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udostępnienie pracowni min. 2 i więcej szkołom – 2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MERYTORYCZNE-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66545"/>
              </p:ext>
            </p:extLst>
          </p:nvPr>
        </p:nvGraphicFramePr>
        <p:xfrm>
          <a:off x="265051" y="1567394"/>
          <a:ext cx="8625840" cy="292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523448"/>
                <a:gridCol w="2784495"/>
                <a:gridCol w="843280"/>
              </a:tblGrid>
              <a:tr h="103106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9055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zakłada współpracę szkół i placówek systemu oświaty dotyczącą wykorzystania posiadanych zasobów w zakresie technologii informacyjno-komunikacyjnych (TIK) (dotyczy projektu obejmującego działania typu nr 1 i 3).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brak współpracy – 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współpraca nawiązana z  min. 1 szkołą – 2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MERYTORYCZNE-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66545"/>
              </p:ext>
            </p:extLst>
          </p:nvPr>
        </p:nvGraphicFramePr>
        <p:xfrm>
          <a:off x="243840" y="1483428"/>
          <a:ext cx="8625840" cy="445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597822"/>
                <a:gridCol w="2710121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50777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zakłada działania umożliwiające  kształcenie u uczniów jednocześnie przynajmniej 2  kompetencji kluczowych i 3 postaw/umiejętności- niezbędnych na rynku pracy, w tym obowiązkowo tych dotyczących innowacyjności i kreatywności.</a:t>
                      </a: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kształcenie 2 kompetencji i 3 postaw/umiejętności  – 6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kształcenie 3 kompetencji i 3 postaw/umiejętności – 8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kształcenie 3 kompetencje i 4 postaw/umiejętności  – 10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MERYTORYCZNE-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66545"/>
              </p:ext>
            </p:extLst>
          </p:nvPr>
        </p:nvGraphicFramePr>
        <p:xfrm>
          <a:off x="233208" y="1483428"/>
          <a:ext cx="8625840" cy="2529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534027"/>
                <a:gridCol w="2773916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projekcie wykorzystane są pozytywnie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produkty projektów innowacyjnych zrealizowanych w latach 2007 – 2013 w ramach POKL.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 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MERYTORYCZNE-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66545"/>
              </p:ext>
            </p:extLst>
          </p:nvPr>
        </p:nvGraphicFramePr>
        <p:xfrm>
          <a:off x="211942" y="1449484"/>
          <a:ext cx="8625840" cy="517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74"/>
                <a:gridCol w="4603898"/>
                <a:gridCol w="2699488"/>
                <a:gridCol w="843280"/>
              </a:tblGrid>
              <a:tr h="106325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1480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10.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Zgodnie z zapisami RPO projekt sprzyja oszczędnemu, efektywnemu i wydajnemu wydatkowaniu środków oraz zapewnia realizację wskaźników z zachowaniem efektywności kosztowej.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koszt objęcia wsparciem jednego ucznia powyżej 1800 euro – 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koszt objęcia wsparciem jednego ucznia powyżej 1300 euro do 1800 euro – 2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koszt objęcia wsparciem jednego ucznia do 1300 euro – 4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koszt należy przeliczyć kursem euro podanym w regulaminie konkursu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MERYTORYCZNE-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3552" y="1616576"/>
            <a:ext cx="854551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10.1</a:t>
            </a:r>
            <a:r>
              <a:rPr lang="pl-PL" sz="3600" b="1" dirty="0" smtClean="0"/>
              <a:t> </a:t>
            </a:r>
          </a:p>
          <a:p>
            <a:pPr algn="ctr" eaLnBrk="0" hangingPunct="0">
              <a:defRPr/>
            </a:pPr>
            <a:r>
              <a:rPr lang="pl-PL" sz="3600" dirty="0" smtClean="0"/>
              <a:t>Edukacja ogólna i przedszkolna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21894" y="1454510"/>
            <a:ext cx="77483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err="1" smtClean="0"/>
              <a:t>Poddziałanie</a:t>
            </a:r>
            <a:r>
              <a:rPr lang="pl-PL" b="1" dirty="0" smtClean="0"/>
              <a:t> 10.1.2 (10i) - Edukacja ogólna w ramach ZIT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Rodzaj przedsięwzięcia </a:t>
            </a:r>
            <a:r>
              <a:rPr lang="pl-PL" b="1" dirty="0" smtClean="0"/>
              <a:t>- wsparcie kształcenia ogólnego oraz wsparcie rozwoju zawodowego nauczycieli  </a:t>
            </a:r>
            <a:r>
              <a:rPr lang="pl-PL" dirty="0" smtClean="0"/>
              <a:t>w ramach działań adresowanych do uczniów i wychowanków szkół/placówek systemu oświaty prowadzących kształcenie ogólne i zawodowe oraz do nauczycieli szkół i placówek oświatowych, dotyczących</a:t>
            </a:r>
            <a:r>
              <a:rPr lang="pl-PL" b="1" dirty="0" smtClean="0"/>
              <a:t>:</a:t>
            </a:r>
          </a:p>
          <a:p>
            <a:pPr algn="ctr"/>
            <a:endParaRPr lang="pl-PL" dirty="0" smtClean="0"/>
          </a:p>
          <a:p>
            <a:pPr marL="457200" lvl="0" indent="-457200" algn="ctr">
              <a:buFont typeface="+mj-lt"/>
              <a:buAutoNum type="arabicParenR"/>
            </a:pPr>
            <a:r>
              <a:rPr lang="pl-PL" b="1" dirty="0" smtClean="0"/>
              <a:t>kształcenia kompetencji kluczowych niezbędnych na rynku pracy oraz właściwych postaw i umiejętności</a:t>
            </a:r>
            <a:r>
              <a:rPr lang="pl-PL" dirty="0" smtClean="0"/>
              <a:t>;</a:t>
            </a:r>
          </a:p>
          <a:p>
            <a:pPr marL="457200" lvl="0" indent="-457200" algn="ctr">
              <a:buFont typeface="+mj-lt"/>
              <a:buAutoNum type="arabicParenR"/>
            </a:pPr>
            <a:r>
              <a:rPr lang="pl-PL" b="1" dirty="0" smtClean="0"/>
              <a:t>tworzenie warunków dla nauczania opartego na metodzie eksperymentu</a:t>
            </a:r>
            <a:r>
              <a:rPr lang="pl-PL" dirty="0" smtClean="0"/>
              <a:t>;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pl-PL" b="1" dirty="0" smtClean="0"/>
              <a:t>rozwoju kompetencji w zakresie korzystania z technologii informacyjno-komunikacyjnych oraz kompetencji informatycznych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12953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wsparcie uczniów w zakresie rozwijania kompetencji kluczowych oraz kształtowania właściwych postaw/umiejętności niezbędnych na rynku pracy.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71617"/>
              </p:ext>
            </p:extLst>
          </p:nvPr>
        </p:nvGraphicFramePr>
        <p:xfrm>
          <a:off x="501029" y="1775256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Wnioskodawca/Partner zapewnia wkład własny w wysokości minimum 5%.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8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oświadcza, że zakupione w ramach projektu pomoce sprzęt/wyposażenie, a także zdobyte przez przeszkolonych nauczycieli</a:t>
                      </a:r>
                      <a:r>
                        <a:rPr lang="pl-PL" sz="2000" strike="sng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wiedza i umiejętności będą wykorzystywane w ciągu 1-go roku po zakończeniu projektu.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16336"/>
              </p:ext>
            </p:extLst>
          </p:nvPr>
        </p:nvGraphicFramePr>
        <p:xfrm>
          <a:off x="543560" y="1753991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oświadcza, że inwestycje w infrastrukturę, w ramach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cross-financingu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będą finansowane wyłącznie, jeżeli zostanie zagwarantowana trwałość inwestycji z EFS.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oświadcza, że stworzone w ramach projektu materiały edukacyjne i szkoleniowe podlegają otwartemu, publicznemu udostępnianiu.</a:t>
                      </a:r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16336"/>
              </p:ext>
            </p:extLst>
          </p:nvPr>
        </p:nvGraphicFramePr>
        <p:xfrm>
          <a:off x="540761" y="1764904"/>
          <a:ext cx="8012610" cy="465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przed przygotowaniem wniosku o dofinansowanie projektu przeprowadza diagnozę potrzeb szkół lub placówek systemu oświaty w zakresie obszaru wsparcia, uwzględniającą inwentaryzację posiadanego sprzętu, ze szczególnym uwzględnieniem sprzętu zakupionego ze środków UE we wcześniejszych perspektywach finansowych i wciąż używanego (o ile w projekcie przewidziano zakup sprzętu) i zatwierdzaną przez organ prowadzący, oraz zapewnia zgodność proponowanego w projekcie wsparcia z przeprowadzoną diagnozą.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4189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Działania podejmowane w ramach projektu uwzględniają indywidualne potrzeby rozwojowe i edukacyjne oraz możliwości psychofizyczne uczniów/słuchaczy objętych wsparciem.</a:t>
                      </a:r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16336"/>
              </p:ext>
            </p:extLst>
          </p:nvPr>
        </p:nvGraphicFramePr>
        <p:xfrm>
          <a:off x="562028" y="1840730"/>
          <a:ext cx="8012610" cy="429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6165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przewiduje monitorowanie nabycia kompetencji kluczowych przez uczniów oraz  kwalifikacji lub kompetencji przez nauczycieli (jeżeli projekt dotyczy wsparcia nauczycieli). 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oświadcza, że przedsięwzięcia finansowane w ramach projektu ze środków EFS stanowią uzupełnienie działań prowadzonych przez szkoły lub placówki systemu oświaty przed rozpoczęciem realizacji projektu. Nakłady ponoszone na rzecz powyższych przedsięwzięć nie zmniejszą się w stosunku do okresu 12 miesięcy poprzedzających realizację projektu.</a:t>
                      </a:r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7314" y="106770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16336"/>
              </p:ext>
            </p:extLst>
          </p:nvPr>
        </p:nvGraphicFramePr>
        <p:xfrm>
          <a:off x="540762" y="1808833"/>
          <a:ext cx="8012610" cy="249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Wsparcie w ramach projektu jest kierowane do uczniów i/lub nauczycieli szkół i placówek sytemu oświaty z obszaru ZIT WOF.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3674</TotalTime>
  <Words>967</Words>
  <Application>Microsoft Office PowerPoint</Application>
  <PresentationFormat>Pokaz na ekranie (4:3)</PresentationFormat>
  <Paragraphs>181</Paragraphs>
  <Slides>17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564</cp:revision>
  <cp:lastPrinted>2016-01-14T07:13:19Z</cp:lastPrinted>
  <dcterms:created xsi:type="dcterms:W3CDTF">2015-04-20T12:46:14Z</dcterms:created>
  <dcterms:modified xsi:type="dcterms:W3CDTF">2016-01-15T05:57:45Z</dcterms:modified>
</cp:coreProperties>
</file>