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0"/>
  </p:notesMasterIdLst>
  <p:sldIdLst>
    <p:sldId id="258" r:id="rId2"/>
    <p:sldId id="345" r:id="rId3"/>
    <p:sldId id="354" r:id="rId4"/>
    <p:sldId id="396" r:id="rId5"/>
    <p:sldId id="385" r:id="rId6"/>
    <p:sldId id="397" r:id="rId7"/>
    <p:sldId id="402" r:id="rId8"/>
    <p:sldId id="387" r:id="rId9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9" autoAdjust="0"/>
    <p:restoredTop sz="82662" autoAdjust="0"/>
  </p:normalViewPr>
  <p:slideViewPr>
    <p:cSldViewPr snapToGrid="0">
      <p:cViewPr>
        <p:scale>
          <a:sx n="104" d="100"/>
          <a:sy n="104" d="100"/>
        </p:scale>
        <p:origin x="-9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2016-03-21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>21 marca 2016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25425" y="2025650"/>
            <a:ext cx="8545513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3600" dirty="0">
                <a:solidFill>
                  <a:srgbClr val="FF0000"/>
                </a:solidFill>
                <a:latin typeface="+mn-lt"/>
              </a:rPr>
              <a:t>Kryteria szczegółowe </a:t>
            </a:r>
            <a:r>
              <a:rPr lang="pl-PL" sz="3600" dirty="0">
                <a:latin typeface="+mn-lt"/>
              </a:rPr>
              <a:t>wyboru projektów </a:t>
            </a:r>
            <a:r>
              <a:rPr lang="pl-PL" sz="3600" dirty="0" smtClean="0">
                <a:latin typeface="+mn-lt"/>
              </a:rPr>
              <a:t>konkursowych w </a:t>
            </a:r>
            <a:r>
              <a:rPr lang="pl-PL" sz="3600" dirty="0">
                <a:latin typeface="+mn-lt"/>
              </a:rPr>
              <a:t>ramach Regionalnego Programu Operacyjnego Województwa Mazowieckiego na lata 2014 – 2020 </a:t>
            </a:r>
            <a:r>
              <a:rPr lang="pl-PL" sz="3600" dirty="0" smtClean="0">
                <a:latin typeface="+mn-lt"/>
              </a:rPr>
              <a:t/>
            </a:r>
            <a:br>
              <a:rPr lang="pl-PL" sz="3600" dirty="0" smtClean="0">
                <a:latin typeface="+mn-lt"/>
              </a:rPr>
            </a:br>
            <a:r>
              <a:rPr lang="pl-PL" sz="3600" dirty="0" smtClean="0">
                <a:latin typeface="+mn-lt"/>
              </a:rPr>
              <a:t>ze </a:t>
            </a:r>
            <a:r>
              <a:rPr lang="pl-PL" sz="3600" dirty="0">
                <a:solidFill>
                  <a:srgbClr val="FF0000"/>
                </a:solidFill>
                <a:latin typeface="+mn-lt"/>
              </a:rPr>
              <a:t>środków </a:t>
            </a:r>
            <a:r>
              <a:rPr lang="pl-PL" sz="3600" dirty="0" smtClean="0">
                <a:solidFill>
                  <a:srgbClr val="FF0000"/>
                </a:solidFill>
                <a:latin typeface="+mn-lt"/>
              </a:rPr>
              <a:t>EFRR</a:t>
            </a:r>
            <a:endParaRPr lang="pl-PL" sz="3600" dirty="0">
              <a:solidFill>
                <a:srgbClr val="FF0000"/>
              </a:solidFill>
              <a:latin typeface="+mn-lt"/>
            </a:endParaRPr>
          </a:p>
          <a:p>
            <a:pPr algn="ctr" eaLnBrk="0" hangingPunct="0">
              <a:defRPr/>
            </a:pPr>
            <a:r>
              <a:rPr lang="pl-PL" sz="3600" dirty="0">
                <a:solidFill>
                  <a:srgbClr val="FF0000"/>
                </a:solidFill>
                <a:latin typeface="+mn-lt"/>
              </a:rPr>
              <a:t>Działanie </a:t>
            </a:r>
            <a:r>
              <a:rPr lang="pl-PL" sz="3600" dirty="0" smtClean="0">
                <a:solidFill>
                  <a:srgbClr val="FF0000"/>
                </a:solidFill>
                <a:latin typeface="+mn-lt"/>
              </a:rPr>
              <a:t>4.1</a:t>
            </a:r>
          </a:p>
          <a:p>
            <a:pPr algn="ctr" eaLnBrk="0" hangingPunct="0">
              <a:defRPr/>
            </a:pPr>
            <a:r>
              <a:rPr lang="pl-PL" sz="3600" dirty="0">
                <a:solidFill>
                  <a:srgbClr val="FF0000"/>
                </a:solidFill>
              </a:rPr>
              <a:t>Odnawialne źródła energii </a:t>
            </a:r>
            <a:endParaRPr lang="pl-PL" sz="36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957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856393"/>
              </p:ext>
            </p:extLst>
          </p:nvPr>
        </p:nvGraphicFramePr>
        <p:xfrm>
          <a:off x="137161" y="883362"/>
          <a:ext cx="8915400" cy="5822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545"/>
                <a:gridCol w="1394460"/>
                <a:gridCol w="5906378"/>
                <a:gridCol w="631845"/>
                <a:gridCol w="476172"/>
              </a:tblGrid>
              <a:tr h="7652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/>
                </a:tc>
              </a:tr>
              <a:tr h="234447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200" dirty="0" smtClean="0">
                          <a:latin typeface="+mn-lt"/>
                        </a:rPr>
                        <a:t>2.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Zgodność projektu </a:t>
                      </a:r>
                      <a:b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</a:b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z właściwymi programami ochrony powietrza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Kryterium ma zastosowanie jedynie dla projektów zakładających pozyskiwanie energii ze spalania biomasy 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Zgodnie z RPO WM 2014-2020 warunkiem realizacji projektów będzie zgodności z programami ochrony powietrza obowiązującymi dla strefy na obszarze której realizowany jest projekt. Projekty realizowane na obszarach stref, dla których określono programy ochrony powietrza, kolidujące z ich zapisami nie otrzymają wsparcia w ramach RPO WM na lata 2014 – 2020.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W ramach kryterium ocenie podlegać będzie: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Czy po wdrożeniu projektu nie zostanie zachwiana wielkość marginesów tolerancji poziomów stężeń substancji określonych w treści programu.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i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Jeśli nie dotyczy, kryterium uznaje się za spełnione.</a:t>
                      </a:r>
                      <a:endParaRPr lang="pl-P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200" dirty="0" smtClean="0">
                          <a:latin typeface="+mn-lt"/>
                        </a:rPr>
                        <a:t>0/1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200" dirty="0" smtClean="0">
                          <a:latin typeface="+mn-lt"/>
                        </a:rPr>
                        <a:t>1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7210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200" dirty="0" smtClean="0">
                          <a:latin typeface="+mn-lt"/>
                        </a:rPr>
                        <a:t>2.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Zgodność projektu </a:t>
                      </a:r>
                      <a:b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</a:b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z właściwymi programami ochrony powietrza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Kryterium ma zastosowanie jedynie dla projektów zakładających pozyskiwanie energii ze spalania biomasy </a:t>
                      </a:r>
                      <a:endParaRPr lang="pl-PL" sz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Zgodnie z RPO WM 2014-2020 warunkiem realizacji projektów będzie zgodnoś</a:t>
                      </a:r>
                      <a:r>
                        <a:rPr lang="pl-PL" sz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ć</a:t>
                      </a: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 z programe</a:t>
                      </a:r>
                      <a:r>
                        <a:rPr lang="pl-PL" sz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m</a:t>
                      </a: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/-</a:t>
                      </a:r>
                      <a:r>
                        <a:rPr lang="pl-PL" sz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ami</a:t>
                      </a: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 ochrony powietrza obowiązujący</a:t>
                      </a:r>
                      <a:r>
                        <a:rPr lang="pl-PL" sz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m/-i </a:t>
                      </a: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dla  obszaru </a:t>
                      </a:r>
                      <a:r>
                        <a:rPr lang="pl-PL" sz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na</a:t>
                      </a: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 któr</a:t>
                      </a:r>
                      <a:r>
                        <a:rPr lang="pl-PL" sz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ym </a:t>
                      </a: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realizowany jest projekt. Projekty realizowane na obszarach stref, dla których określono programy ochrony powietrza, kolidujące z ich zapisami nie otrzymają wsparcia w ramach RPO WM na lata 2014 – 2020.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W ramach kryterium ocenie podlegać będzie: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Czy po wdrożeniu projektu nie zostanie zachwiana wielkość marginesów tolerancji poziomów stężeń substancji określonych w treści programu</a:t>
                      </a:r>
                      <a:r>
                        <a:rPr lang="pl-PL" sz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/-ów ochrony powietrza.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i="1" strike="sng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l-PL" sz="1200" i="1" strike="sng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Jeśli nie dotyczy, kryterium uznaje się za spełnione.</a:t>
                      </a:r>
                      <a:endParaRPr lang="pl-PL" sz="1200" strike="sngStrike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200" dirty="0" smtClean="0">
                          <a:latin typeface="+mn-lt"/>
                        </a:rPr>
                        <a:t>0/1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200" dirty="0" smtClean="0">
                          <a:latin typeface="+mn-lt"/>
                        </a:rPr>
                        <a:t>1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483026"/>
            <a:ext cx="3383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70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676723"/>
              </p:ext>
            </p:extLst>
          </p:nvPr>
        </p:nvGraphicFramePr>
        <p:xfrm>
          <a:off x="223521" y="1417320"/>
          <a:ext cx="8783319" cy="4727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041"/>
                <a:gridCol w="1373801"/>
                <a:gridCol w="5818876"/>
                <a:gridCol w="622484"/>
                <a:gridCol w="469117"/>
              </a:tblGrid>
              <a:tr h="8226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j-lt"/>
                        </a:rPr>
                        <a:t>Punktacja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j-lt"/>
                      </a:endParaRPr>
                    </a:p>
                  </a:txBody>
                  <a:tcPr/>
                </a:tc>
              </a:tr>
              <a:tr h="372191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200" dirty="0" smtClean="0">
                          <a:latin typeface="+mj-lt"/>
                        </a:rPr>
                        <a:t>3.</a:t>
                      </a:r>
                      <a:endParaRPr lang="pl-PL" sz="1200" dirty="0">
                        <a:latin typeface="+mj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Wpływu projektu na stan wód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Kryterium ma zastosowanie jedynie dla projektów w zakresie elektrowni wodnych 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Zgodnie z RPO WM 2014-2020 w</a:t>
                      </a: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 ramach kryterium weryfikowane będzie czy inwestycja jest zgodna z dyrektywą 2000/60/WE. Do czasu potwierdzenia zgodności z Ramową Dyrektywą Wodną drugiego cyklu Planów Gospodarowania Wodami w Dorzeczach przez Komisję Europejską, współfinansowane będą tylko projekty nie mające negatywnego wpływu na stan lub potencjał jednolitych części wód, które znajdują się na listach nr 1 będących załącznikami do </a:t>
                      </a:r>
                      <a:r>
                        <a:rPr lang="pl-PL" sz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Masterplanów</a:t>
                      </a: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 dla dorzeczy Odry i Wisły.</a:t>
                      </a:r>
                      <a:endParaRPr lang="pl-PL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Współfinansowanie projektów, które mają znaczący wpływ na stan lub potencjał jednolitych części wód oraz projektów znajdujących się na listach nr 2 będących załącznikami do </a:t>
                      </a:r>
                      <a:r>
                        <a:rPr lang="pl-PL" sz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Masterplanów</a:t>
                      </a: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 dla dorzeczy Odry i Wisły, jest możliwe tylko po spełnieniu warunków określonych w artykule 4.7 Ramowej Dyrektywy Wodnej oraz ujęcia ich w aktualizacji planów gospodarowania wodami w dorzeczach zaakceptowanych przez Komisję Europejską.</a:t>
                      </a:r>
                      <a:endParaRPr lang="pl-PL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strike="sngStrike" kern="12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Jeśli nie dotyczy, kryterium </a:t>
                      </a:r>
                      <a:r>
                        <a:rPr lang="pl-PL" sz="1200" strike="sngStrike" kern="12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uznaje się za spełnione.</a:t>
                      </a:r>
                      <a:r>
                        <a:rPr lang="pl-PL" sz="1200" strike="sngStrike" kern="1200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 </a:t>
                      </a:r>
                      <a:r>
                        <a:rPr lang="pl-PL" sz="1200" i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Dodatkowo </a:t>
                      </a:r>
                      <a:r>
                        <a:rPr lang="pl-PL" sz="1200" i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należy przedstawić deklarację właściwego organu odpowiedzialnego za gospodarkę wodną.</a:t>
                      </a:r>
                      <a:endParaRPr lang="pl-PL" sz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200" dirty="0" smtClean="0">
                          <a:latin typeface="+mj-lt"/>
                        </a:rPr>
                        <a:t>0/1</a:t>
                      </a:r>
                      <a:endParaRPr lang="pl-PL" sz="1200" dirty="0">
                        <a:latin typeface="+mj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200" dirty="0" smtClean="0">
                          <a:latin typeface="+mj-lt"/>
                        </a:rPr>
                        <a:t>1</a:t>
                      </a:r>
                      <a:endParaRPr lang="pl-PL" sz="1200" dirty="0">
                        <a:latin typeface="+mj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949370"/>
            <a:ext cx="3383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41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366614"/>
              </p:ext>
            </p:extLst>
          </p:nvPr>
        </p:nvGraphicFramePr>
        <p:xfrm>
          <a:off x="86868" y="1027562"/>
          <a:ext cx="8938261" cy="5361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515"/>
                <a:gridCol w="1216060"/>
                <a:gridCol w="3402102"/>
                <a:gridCol w="3402102"/>
                <a:gridCol w="530482"/>
              </a:tblGrid>
              <a:tr h="11178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/>
                    </a:p>
                  </a:txBody>
                  <a:tcPr anchor="ctr"/>
                </a:tc>
              </a:tr>
              <a:tr h="202983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200" dirty="0" smtClean="0">
                          <a:latin typeface="+mn-lt"/>
                        </a:rPr>
                        <a:t>1.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Wzrost wykorzystania energii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odnawialnej </a:t>
                      </a:r>
                      <a:endParaRPr lang="pl-PL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oceniana będzie ilość energii wytworzonej z odnawialnych źródeł energii  w wyniku realizacji projektu odniesiona do całkowitej energii zużytej i/lub  produkowanej w obiekcie/ach objętych projektem.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premiuje projekty o jak największym % udziale energii pozyskanej z OZE. </a:t>
                      </a:r>
                      <a:endParaRPr lang="pl-PL" sz="12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pkt – powyżej 75% 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pkt – powyżej 50% do 75% 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pkt – powyżej 25% do 50% 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 - 0% do 25%  lub brak informacji w tym zakresie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l-PL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Uwaga: w przypadku gdy projekt obejmuje kilka obiektów,  % udział energii pozyskanej z OZE jest liczony jako średnia wartość arytmetyczna  dla poszczególnych obiektów </a:t>
                      </a:r>
                      <a:r>
                        <a:rPr lang="pl-PL" sz="12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objętych projektem.</a:t>
                      </a:r>
                      <a:endParaRPr lang="pl-PL" sz="120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l-PL" sz="12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200" dirty="0" smtClean="0">
                          <a:latin typeface="+mn-lt"/>
                        </a:rPr>
                        <a:t>10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4059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/>
                          <a:cs typeface="Calibri"/>
                        </a:rPr>
                        <a:t>2.</a:t>
                      </a:r>
                      <a:endParaRPr lang="pl-P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Stopień wykorzystania potencjału w zakresie odnawialnych źródeł energii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endParaRPr lang="pl-P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marR="8953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91435" algn="l"/>
                        </a:tabLs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Kryterium oceniać będzie wykorzystanie w ramach projektu potencjałów odnawialnych źródeł energii (OZE) występujących na terenie województwa mazowieckiego. </a:t>
                      </a:r>
                      <a:r>
                        <a:rPr lang="pl-PL" sz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Punkty mogą zostać przyznane tylko w sytuacji gdy suma drugiego i kolejnych rodzajów OZE stanową co najmniej 20% udziału produkowanej energii w ramach projektu.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marR="8953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 pkt – projekt przewiduje wykorzystanie więcej niż jednego rodzaju OZE </a:t>
                      </a:r>
                      <a:endParaRPr lang="pl-P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79705" marR="8953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 </a:t>
                      </a:r>
                      <a:r>
                        <a:rPr lang="pl-PL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pkt - brak spełnienia ww. warunków lub brak informacji w tym zakresie</a:t>
                      </a:r>
                    </a:p>
                    <a:p>
                      <a:pPr marL="179705" marR="8953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91435" algn="l"/>
                        </a:tabLs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Uwaga: W przypadku biomasy będzie ona traktowana jako jeden rodzaj niezależnie od rodzaju produktu wykorzystywanego w systemach spalania biomasy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658230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1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877564"/>
              </p:ext>
            </p:extLst>
          </p:nvPr>
        </p:nvGraphicFramePr>
        <p:xfrm>
          <a:off x="77724" y="1022167"/>
          <a:ext cx="8938261" cy="567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515"/>
                <a:gridCol w="1216060"/>
                <a:gridCol w="3375333"/>
                <a:gridCol w="3428871"/>
                <a:gridCol w="530482"/>
              </a:tblGrid>
              <a:tr h="1065281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</a:tr>
              <a:tr h="31003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/>
                          <a:cs typeface="Calibri"/>
                        </a:rPr>
                        <a:t>3.</a:t>
                      </a:r>
                      <a:endParaRPr lang="pl-P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Rozwój energetyki rozproszonej i/lub </a:t>
                      </a:r>
                      <a:r>
                        <a:rPr lang="pl-PL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prosumenckiej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017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RPO WM 2014-2020 w ramach kryterium oceniany będzie wpływ projektu na rozwój energetyki rozproszonej i/lub </a:t>
                      </a:r>
                      <a:r>
                        <a:rPr lang="pl-PL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prosumenckiej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w tym zastosowanie w projekcie </a:t>
                      </a:r>
                      <a:r>
                        <a:rPr lang="pl-PL" sz="1200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instalacji </a:t>
                      </a:r>
                      <a:r>
                        <a:rPr lang="pl-PL" sz="1200" kern="120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OZE (w </a:t>
                      </a:r>
                      <a:r>
                        <a:rPr lang="pl-PL" sz="12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tym 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małych instalacji i/lub </a:t>
                      </a:r>
                      <a:r>
                        <a:rPr lang="pl-PL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mikroinstalacji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</a:t>
                      </a:r>
                    </a:p>
                    <a:p>
                      <a:pPr marL="0" marR="9017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Liczba instalacji powinna być wyrażona wskaźnikami: </a:t>
                      </a:r>
                    </a:p>
                    <a:p>
                      <a:pPr marL="342900" marR="90170" lvl="0" indent="-160338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82563" algn="l"/>
                        </a:tabLs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Liczba wybudowanych jednostek wytwarzania energii cieplnej z OZE [szt.]</a:t>
                      </a:r>
                    </a:p>
                    <a:p>
                      <a:pPr marL="342900" marR="90170" lvl="0" indent="-160338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82563" algn="l"/>
                        </a:tabLs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Liczba przebudowanych jednostek wytwarzania energii cieplnej z OZE [szt.]</a:t>
                      </a:r>
                    </a:p>
                    <a:p>
                      <a:pPr marL="342900" marR="90170" lvl="0" indent="-160338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82563" algn="l"/>
                        </a:tabLs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Liczba wybudowanych jednostek wytwarzania energii elektrycznej z OZE [szt.]</a:t>
                      </a:r>
                    </a:p>
                    <a:p>
                      <a:pPr marL="342900" marR="90170" lvl="0" indent="-160338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82563" algn="l"/>
                        </a:tabLs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Liczba przebudowanych jednostek wytwarzania energii elektrycznej z OZE [szt</a:t>
                      </a: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.]</a:t>
                      </a:r>
                    </a:p>
                    <a:p>
                      <a:pPr marL="182562" marR="9017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82563" algn="l"/>
                        </a:tabLst>
                      </a:pPr>
                      <a:endParaRPr lang="pl-PL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953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Liczba instalacji OZE w projekcie:</a:t>
                      </a:r>
                    </a:p>
                    <a:p>
                      <a:pPr marL="92075" marR="89535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pkt – powyżej 151 instalacji </a:t>
                      </a:r>
                    </a:p>
                    <a:p>
                      <a:pPr marL="92075" marR="89535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pkt - 101-150  instalacji </a:t>
                      </a:r>
                    </a:p>
                    <a:p>
                      <a:pPr marL="92075" marR="89535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pkt - 51-100  instalacji</a:t>
                      </a:r>
                    </a:p>
                    <a:p>
                      <a:pPr marL="92075" marR="89535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pkt - 11-50 instalacji </a:t>
                      </a:r>
                    </a:p>
                    <a:p>
                      <a:pPr marL="92075" marR="89535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pkt - 2-10 instalacji </a:t>
                      </a:r>
                    </a:p>
                    <a:p>
                      <a:pPr marL="92075" marR="89535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 – 1 instalacja lub brak informacji </a:t>
                      </a:r>
                      <a:b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tym  zakresie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54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/>
                          <a:cs typeface="Calibri"/>
                        </a:rPr>
                        <a:t>4.</a:t>
                      </a:r>
                      <a:endParaRPr lang="pl-P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8953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Dystrybucja 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wytworzonej energii ze źródeł odnawialnych </a:t>
                      </a:r>
                    </a:p>
                    <a:p>
                      <a:pPr marL="0" marR="8953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8953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RPO WM 2014-2020 ocenie podlegać będzie możliwość dystrybucji uzyskanej w ramach projektu energii elektrycznej, cieplnej ze źródeł odnawialnych do istniejącej sieci energetycznej, cieplnej. </a:t>
                      </a:r>
                    </a:p>
                    <a:p>
                      <a:pPr marL="0" marR="8953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9535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pl-PL" sz="1200" u="none" strike="sng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</a:t>
                      </a: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pkt 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projekt zakłada dystrybucję energii</a:t>
                      </a:r>
                    </a:p>
                    <a:p>
                      <a:pPr marL="92075" marR="89535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 – brak spełnienia ww. warunków lub brak informacji w tym zakresie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4 </a:t>
                      </a:r>
                      <a:r>
                        <a:rPr lang="pl-PL" sz="1200" u="none" strike="sng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</a:t>
                      </a:r>
                      <a:endParaRPr lang="pl-PL" sz="1200" u="none" strike="sng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637445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17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577635"/>
              </p:ext>
            </p:extLst>
          </p:nvPr>
        </p:nvGraphicFramePr>
        <p:xfrm>
          <a:off x="104200" y="1807437"/>
          <a:ext cx="8759952" cy="2843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784"/>
                <a:gridCol w="1191801"/>
                <a:gridCol w="3334234"/>
                <a:gridCol w="3334234"/>
                <a:gridCol w="519899"/>
              </a:tblGrid>
              <a:tr h="11178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</a:tr>
              <a:tr h="1725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8.</a:t>
                      </a:r>
                      <a:endParaRPr lang="pl-P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Obszar realizacji projektu</a:t>
                      </a:r>
                      <a:endParaRPr lang="pl-P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9017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l-PL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Zgodnie z RPO WM 2014-2020 k</a:t>
                      </a:r>
                      <a:r>
                        <a:rPr lang="pl-PL" sz="12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ryterium będzie promować realizację projektów na obszarach wiejskich. </a:t>
                      </a:r>
                      <a:r>
                        <a:rPr lang="pl-PL" sz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Położenie na terenie wiejskim lub miejsko – wiejskim badane będzie na podstawie bazy TERYT dostępnej na stronie internetowej Głównego Urzędu Statystycznego</a:t>
                      </a:r>
                      <a:endParaRPr lang="pl-PL" sz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72390" marR="9017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 </a:t>
                      </a:r>
                      <a:endParaRPr lang="pl-P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Projekt zrealizowany zostanie  w miejscowość należącej do:</a:t>
                      </a:r>
                    </a:p>
                    <a:p>
                      <a:pPr marL="539750" marR="89535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 pkt- gminy wiejskiej lub gminy miejsko- wiejskiej, z wyłączeniem miast </a:t>
                      </a:r>
                    </a:p>
                    <a:p>
                      <a:pPr marL="539750" marR="895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 pkt - gminy miejskiej lub brak informacji w tym zakresie</a:t>
                      </a:r>
                      <a:r>
                        <a:rPr lang="pl-PL" sz="12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endParaRPr lang="pl-P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 </a:t>
                      </a:r>
                      <a:endParaRPr lang="pl-P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5</a:t>
                      </a:r>
                      <a:endParaRPr lang="pl-P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 </a:t>
                      </a:r>
                      <a:endParaRPr lang="pl-P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3152" y="1093356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84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 err="1">
                <a:latin typeface="+mn-lt"/>
              </a:rPr>
              <a:t>dsrr@mazovia.pl</a:t>
            </a:r>
            <a:endParaRPr lang="pl-PL" altLang="pl-PL" dirty="0"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56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3540</TotalTime>
  <Words>638</Words>
  <Application>Microsoft Office PowerPoint</Application>
  <PresentationFormat>Pokaz na ekranie (4:3)</PresentationFormat>
  <Paragraphs>125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Marciniak Natalia</cp:lastModifiedBy>
  <cp:revision>543</cp:revision>
  <dcterms:created xsi:type="dcterms:W3CDTF">2015-04-20T12:46:14Z</dcterms:created>
  <dcterms:modified xsi:type="dcterms:W3CDTF">2016-03-21T08:51:26Z</dcterms:modified>
</cp:coreProperties>
</file>