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</p:sldMasterIdLst>
  <p:notesMasterIdLst>
    <p:notesMasterId r:id="rId11"/>
  </p:notesMasterIdLst>
  <p:sldIdLst>
    <p:sldId id="258" r:id="rId2"/>
    <p:sldId id="345" r:id="rId3"/>
    <p:sldId id="354" r:id="rId4"/>
    <p:sldId id="385" r:id="rId5"/>
    <p:sldId id="391" r:id="rId6"/>
    <p:sldId id="377" r:id="rId7"/>
    <p:sldId id="395" r:id="rId8"/>
    <p:sldId id="396" r:id="rId9"/>
    <p:sldId id="387" r:id="rId10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86203" autoAdjust="0"/>
  </p:normalViewPr>
  <p:slideViewPr>
    <p:cSldViewPr snapToGrid="0">
      <p:cViewPr varScale="1">
        <p:scale>
          <a:sx n="94" d="100"/>
          <a:sy n="94" d="100"/>
        </p:scale>
        <p:origin x="4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ADC4977-FD33-4CB2-991C-A68D841B0620}" type="datetimeFigureOut">
              <a:rPr lang="pl-PL"/>
              <a:pPr>
                <a:defRPr/>
              </a:pPr>
              <a:t>2016-01-14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34C956-B754-4C75-8DEC-855A05BAA6E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81726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34C956-B754-4C75-8DEC-855A05BAA6E4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42202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8B90-6C0E-4806-8360-90AA373B438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dirty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631DF-8575-42C4-8AD1-3B269E395D2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 descr="UnijneFE_PR-LOGO-UE-EFSI kolor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293688"/>
            <a:ext cx="4305300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BB99B-23B4-4013-8B33-E8D8CB9BEB84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B98E5-012B-49B4-9B54-CB9E11C2C4DB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0E1F0-A00C-4175-B12B-4C125BF8CFAD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26B-0BD4-4C23-BDAA-30628419D81A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CFDE1-7393-4D72-A34E-0CA0C697B847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5B12-73B9-4C5B-BB76-800E2755E565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4A99-F21A-4BDC-8AA6-FE0DB6330B36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  <a:endParaRPr lang="en-US" alt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  <a:endParaRPr lang="en-US" altLang="pl-PL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2D4C8389-493D-4519-ADBD-AC2150272C8C}" type="slidenum">
              <a:rPr lang="pl-PL" altLang="pl-PL"/>
              <a:pPr>
                <a:defRPr/>
              </a:pPr>
              <a:t>‹#›</a:t>
            </a:fld>
            <a:endParaRPr lang="pl-PL" alt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az 6" descr="UnijneFE_PR-LOGO-UE-EFSI kolo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363" y="342900"/>
            <a:ext cx="4338637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73100" y="4094163"/>
            <a:ext cx="7886700" cy="15430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pl-PL" b="1" dirty="0" smtClean="0">
                <a:solidFill>
                  <a:schemeClr val="tx1"/>
                </a:solidFill>
                <a:latin typeface="+mj-lt"/>
              </a:rPr>
              <a:t>Propozycje kryteriów wyboru finansowanych operacji dla poszczególnych działań w ramach Regionalnego Programu Operacyjnego Województwa Mazowieckiego na lata 2014 - 2020</a:t>
            </a:r>
            <a:endParaRPr lang="pl-PL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28725" y="5600700"/>
            <a:ext cx="6659563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dirty="0">
                <a:latin typeface="+mj-lt"/>
              </a:rPr>
              <a:t>Posiedzenie Komitetu Monitorującego RPO WM na lata 2014 -2020 </a:t>
            </a:r>
            <a:r>
              <a:rPr lang="pl-PL" dirty="0" smtClean="0">
                <a:latin typeface="+mj-lt"/>
              </a:rPr>
              <a:t> 21 stycznia 2016 r.</a:t>
            </a:r>
            <a:endParaRPr lang="pl-PL" dirty="0">
              <a:latin typeface="+mj-lt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6435725"/>
            <a:ext cx="9144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b="1" dirty="0">
                <a:solidFill>
                  <a:schemeClr val="bg1"/>
                </a:solidFill>
                <a:latin typeface="+mj-lt"/>
              </a:rPr>
              <a:t>Departament Rozwoju Regionalnego i Funduszy Europejskich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225425" y="2025650"/>
            <a:ext cx="8545513" cy="452431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Kryteria szczegółowe </a:t>
            </a:r>
            <a:r>
              <a:rPr lang="pl-PL" sz="3600" dirty="0">
                <a:latin typeface="+mn-lt"/>
              </a:rPr>
              <a:t>wyboru projektów </a:t>
            </a:r>
            <a:r>
              <a:rPr lang="pl-PL" sz="3600" dirty="0" smtClean="0">
                <a:latin typeface="+mn-lt"/>
              </a:rPr>
              <a:t>konkursowych w </a:t>
            </a:r>
            <a:r>
              <a:rPr lang="pl-PL" sz="3600" dirty="0">
                <a:latin typeface="+mn-lt"/>
              </a:rPr>
              <a:t>ramach Regionalnego Programu Operacyjnego Województwa Mazowieckiego na lata 2014 – 2020 </a:t>
            </a:r>
            <a:r>
              <a:rPr lang="pl-PL" sz="3600" dirty="0" smtClean="0">
                <a:latin typeface="+mn-lt"/>
              </a:rPr>
              <a:t/>
            </a:r>
            <a:br>
              <a:rPr lang="pl-PL" sz="3600" dirty="0" smtClean="0">
                <a:latin typeface="+mn-lt"/>
              </a:rPr>
            </a:br>
            <a:r>
              <a:rPr lang="pl-PL" sz="3600" dirty="0" smtClean="0">
                <a:latin typeface="+mn-lt"/>
              </a:rPr>
              <a:t>ze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środków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EFRR</a:t>
            </a:r>
            <a:endParaRPr lang="pl-PL" sz="3600" dirty="0">
              <a:solidFill>
                <a:srgbClr val="FF0000"/>
              </a:solidFill>
              <a:latin typeface="+mn-lt"/>
            </a:endParaRPr>
          </a:p>
          <a:p>
            <a:pPr algn="ctr" eaLnBrk="0" hangingPunct="0">
              <a:defRPr/>
            </a:pPr>
            <a:r>
              <a:rPr lang="pl-PL" sz="3600" dirty="0">
                <a:solidFill>
                  <a:srgbClr val="FF0000"/>
                </a:solidFill>
                <a:latin typeface="+mn-lt"/>
              </a:rPr>
              <a:t>Działanie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4.3.2 ,,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Mobilność miejska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+mn-lt"/>
              </a:rPr>
            </a:b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w ramach 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ZIT” </a:t>
            </a: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pl-PL" sz="3600" dirty="0" smtClean="0">
                <a:solidFill>
                  <a:srgbClr val="FF0000"/>
                </a:solidFill>
                <a:latin typeface="+mn-lt"/>
              </a:rPr>
            </a:br>
            <a:r>
              <a:rPr lang="pl-PL" sz="3600" dirty="0" smtClean="0">
                <a:solidFill>
                  <a:srgbClr val="FF0000"/>
                </a:solidFill>
                <a:latin typeface="+mn-lt"/>
              </a:rPr>
              <a:t>(</a:t>
            </a:r>
            <a:r>
              <a:rPr lang="pl-PL" sz="3600" dirty="0">
                <a:solidFill>
                  <a:srgbClr val="FF0000"/>
                </a:solidFill>
                <a:latin typeface="+mn-lt"/>
              </a:rPr>
              <a:t>typ projektu: Parkingi ,,Parkuj i Jedź”) </a:t>
            </a:r>
          </a:p>
        </p:txBody>
      </p:sp>
    </p:spTree>
    <p:extLst>
      <p:ext uri="{BB962C8B-B14F-4D97-AF65-F5344CB8AC3E}">
        <p14:creationId xmlns:p14="http://schemas.microsoft.com/office/powerpoint/2010/main" val="45957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89993"/>
              </p:ext>
            </p:extLst>
          </p:nvPr>
        </p:nvGraphicFramePr>
        <p:xfrm>
          <a:off x="140843" y="1425289"/>
          <a:ext cx="8902573" cy="4885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5816"/>
                <a:gridCol w="1392453"/>
                <a:gridCol w="5431536"/>
                <a:gridCol w="960120"/>
                <a:gridCol w="612648"/>
              </a:tblGrid>
              <a:tr h="714407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Opis kryterium</a:t>
                      </a:r>
                      <a:endParaRPr lang="pl-PL" sz="1400" b="1" kern="1200" dirty="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>
                          <a:latin typeface="+mj-lt"/>
                        </a:rPr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>
                        <a:latin typeface="+mj-lt"/>
                      </a:endParaRPr>
                    </a:p>
                  </a:txBody>
                  <a:tcPr anchor="ctr"/>
                </a:tc>
              </a:tr>
              <a:tr h="206467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1.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Zgodność projektu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z Planem Gospodarki Niskoemisyjnej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Oceniana jest zgodność z Planem/-</a:t>
                      </a:r>
                      <a:r>
                        <a:rPr lang="pl-PL" sz="16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Gospodarki Niskoemisyjnej, obowiązującym/-i na obszarze na którym realizowany jest projekt.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Weryfikacji podlegać będzie czy projekt wpisuje się w kierunki działań niskoemisyjnych i/ lub został zidentyfikowany w planie gospodarki niskoemisyjnej.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0/1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76425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2.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Miejsca parkingowe dla rowerów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Każdy/wszystkie realizowany/-e w ramach projektu parking/-i zawiera/-ją miejsca parkingowe dla rowerów.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0/1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dirty="0" smtClean="0">
                          <a:latin typeface="+mj-lt"/>
                        </a:rPr>
                        <a:t>1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="ctr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23520" y="961171"/>
            <a:ext cx="338328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pl-PL" sz="2000" b="1" dirty="0">
                <a:latin typeface="Calibri" pitchFamily="34" charset="0"/>
                <a:cs typeface="Calibri" pitchFamily="34" charset="0"/>
              </a:rPr>
              <a:t>KRYTERIA DOSTĘPU </a:t>
            </a:r>
            <a:endParaRPr lang="pl-PL" sz="32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7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1073439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529312"/>
              </p:ext>
            </p:extLst>
          </p:nvPr>
        </p:nvGraphicFramePr>
        <p:xfrm>
          <a:off x="205740" y="1681986"/>
          <a:ext cx="8649250" cy="47687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7150"/>
                <a:gridCol w="2302918"/>
                <a:gridCol w="4932000"/>
                <a:gridCol w="887182"/>
              </a:tblGrid>
              <a:tr h="544138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842956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Liczba miejsc postojowych dla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samochodów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osobowych w ramach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pkt - powyżej 50 miejsc</a:t>
                      </a:r>
                    </a:p>
                    <a:p>
                      <a:pPr marL="0" indent="0" algn="l" defTabSz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pkt - od 31 do 50 miejsc </a:t>
                      </a:r>
                    </a:p>
                    <a:p>
                      <a:pPr marL="0" indent="0" algn="l" defTabSz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pkt – od 11 do 30 miejsc</a:t>
                      </a:r>
                    </a:p>
                    <a:p>
                      <a:pPr marL="0" indent="0" algn="l" defTabSz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do 10 miejsc lub brak informacji w tym zakresie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marL="0" marR="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81704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2. 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Liczba miejsc parkingowych dla rowerów w ramach  projektu</a:t>
                      </a:r>
                      <a:endParaRPr lang="pl-PL" sz="16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 - powyżej 20 miejsc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- 11-20 miejsc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od 5 do 10 miejsc </a:t>
                      </a:r>
                    </a:p>
                    <a:p>
                      <a:pPr mar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od 1 do 4 miejsc lub brak informacji w tym zakresie</a:t>
                      </a:r>
                    </a:p>
                    <a:p>
                      <a:pPr marL="0" indent="0" algn="l" defTabSz="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pl-PL" sz="1600" kern="1200" dirty="0" smtClean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72000" marR="72000"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21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36240"/>
              </p:ext>
            </p:extLst>
          </p:nvPr>
        </p:nvGraphicFramePr>
        <p:xfrm>
          <a:off x="205740" y="1444242"/>
          <a:ext cx="8752840" cy="4663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01"/>
                <a:gridCol w="1940687"/>
                <a:gridCol w="5795137"/>
                <a:gridCol w="539115"/>
              </a:tblGrid>
              <a:tr h="1196405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641453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3.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Połączenia z różnymi środkami transportu</a:t>
                      </a:r>
                    </a:p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publicznego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węzła</a:t>
                      </a:r>
                    </a:p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przesiadkowego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pkt -  parking ma 3 i więcej połączeń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pkt - parking ma 2 połączenia </a:t>
                      </a:r>
                    </a:p>
                    <a:p>
                      <a:pPr algn="l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parking ma 1 połączenie lub brak informacji w tym zakresie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dla co najmniej jednego parkingu w ramach projektu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10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26091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4.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Standard techniczny parkingu (-ów)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ramach projektu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- parking zawiera co najmniej 3 elementy standardu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parking zawiera 2 elementy standardu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parking zawiera 1 element standardu </a:t>
                      </a:r>
                    </a:p>
                    <a:p>
                      <a:pPr marL="0" indent="0" algn="l" defTabSz="914400" rtl="0" eaLnBrk="1" latinLnBrk="0" hangingPunct="1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informacji w tym zakresie dla co najmniej jednego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parkingu w ramach projektu lub niespełnienie ww. warunków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n-lt"/>
                        </a:rPr>
                        <a:t>8</a:t>
                      </a:r>
                      <a:endParaRPr lang="pl-PL" sz="1600" dirty="0">
                        <a:latin typeface="+mn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05740" y="893892"/>
            <a:ext cx="495783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 smtClean="0">
                <a:latin typeface="Calibri" pitchFamily="34" charset="0"/>
                <a:cs typeface="Calibri" pitchFamily="34" charset="0"/>
              </a:rPr>
              <a:t>KRYTERIA MERYTORYCZNE – SZCZEGÓŁOWE  </a:t>
            </a:r>
            <a:endParaRPr lang="pl-PL" sz="2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0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946219"/>
              </p:ext>
            </p:extLst>
          </p:nvPr>
        </p:nvGraphicFramePr>
        <p:xfrm>
          <a:off x="176021" y="1545336"/>
          <a:ext cx="8776335" cy="4405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477256"/>
                <a:gridCol w="905636"/>
              </a:tblGrid>
              <a:tr h="484481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59410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Wspólne oznakowanie parkingów „Parkuj i Jedź” dla WOF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pkt - uwzględniono elementy oznakowania 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elementów lub brak informacji w tym zakresie 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29302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Powiązanie </a:t>
                      </a:r>
                      <a:b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 układem ścieżek rowerowych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pkt - powiązanie ze ścieżkami  rowerowymi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dwóch i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więcej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kierunkach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92075" marR="1022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pkt - powiązanie ze ścieżką  rowerową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 </a:t>
                      </a: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jednym kierunku </a:t>
                      </a:r>
                    </a:p>
                    <a:p>
                      <a:pPr marL="92075" marR="89535" indent="0" algn="l" defTabSz="914400" rtl="0" eaLnBrk="1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309245" algn="l"/>
                          <a:tab pos="537845" algn="l"/>
                          <a:tab pos="675005" algn="l"/>
                        </a:tabLst>
                      </a:pPr>
                      <a:r>
                        <a:rPr lang="pl-PL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pkt - brak informacji w tym zakresie lub nie spełnienie ww.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warunków 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452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825014"/>
              </p:ext>
            </p:extLst>
          </p:nvPr>
        </p:nvGraphicFramePr>
        <p:xfrm>
          <a:off x="176021" y="1545337"/>
          <a:ext cx="8776335" cy="50891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477256"/>
                <a:gridCol w="905636"/>
              </a:tblGrid>
              <a:tr h="494754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784022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7.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Odległość od punktu przesiadkowego</a:t>
                      </a:r>
                    </a:p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transportu publicznego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 pkt - poniżej 150 m 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 pkt - 150-300 m 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pkt - 301-500 m 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powyżej 500 m lub brak informacji w tym zakresie dla co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najmniej jednego parkingu w ramach projektu 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786999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8.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Obiekty kubaturowe lub przestrzeni publicznych wyłonione w ramach konkursu architektonicznego, architektoniczno-urbanistycznego lub urbanistycznego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pkt - załączono oświadczenie o realizacji inwestycji wyłonionej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 konkursie architektonicznym, architektoniczno- 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urbanistycznym lub urbanistycznym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0 pkt - brak spełnienia ww. warunku 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43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64058"/>
              </p:ext>
            </p:extLst>
          </p:nvPr>
        </p:nvGraphicFramePr>
        <p:xfrm>
          <a:off x="176021" y="1545337"/>
          <a:ext cx="8776335" cy="51091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1486"/>
                <a:gridCol w="1941957"/>
                <a:gridCol w="5477256"/>
                <a:gridCol w="905636"/>
              </a:tblGrid>
              <a:tr h="438182"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L.p.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Kryterium</a:t>
                      </a:r>
                      <a:endParaRPr lang="pl-PL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 smtClean="0"/>
                        <a:t>Punktacja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Liczba punktów</a:t>
                      </a:r>
                      <a:endParaRPr lang="pl-PL" sz="1400" dirty="0" smtClean="0"/>
                    </a:p>
                  </a:txBody>
                  <a:tcPr anchor="ctr"/>
                </a:tc>
              </a:tr>
              <a:tr h="1672168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9.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Zgodność projektu z programem/-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rewitalizacji 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pkt - projekt jest zgodny z programem/-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rewitalizacji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projekt nie jest zgodny z programem/-</a:t>
                      </a:r>
                      <a:r>
                        <a:rPr lang="pl-PL" sz="1600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ami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b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            rewitalizacji lub brak informacji w tym zakresie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918850">
                <a:tc>
                  <a:txBody>
                    <a:bodyPr/>
                    <a:lstStyle/>
                    <a:p>
                      <a:pPr algn="l"/>
                      <a:r>
                        <a:rPr lang="pl-PL" sz="1600" dirty="0" smtClean="0">
                          <a:latin typeface="+mj-lt"/>
                        </a:rPr>
                        <a:t>10.</a:t>
                      </a:r>
                      <a:endParaRPr lang="pl-PL" sz="1600" dirty="0">
                        <a:latin typeface="+mj-lt"/>
                      </a:endParaRPr>
                    </a:p>
                  </a:txBody>
                  <a:tcPr anchorCtr="1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Sprzyjanie oszczędnemu, efektywnemu i wydajnemu wydatkowaniu środków oraz zapewnianie realizacji wskaźników z zachowaniem efektywności kosztowej</a:t>
                      </a:r>
                      <a:endParaRPr lang="pl-PL" sz="16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Średnia wartość dofinansowania UE budowy/przebudowy jednego obiektu w projekcie:</a:t>
                      </a:r>
                    </a:p>
                    <a:p>
                      <a:pPr marL="92075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8 pkt - poniżej 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2 605 025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euro </a:t>
                      </a:r>
                    </a:p>
                    <a:p>
                      <a:pPr marL="92075" lvl="0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 pkt - powyżej </a:t>
                      </a:r>
                      <a:r>
                        <a:rPr lang="pl-PL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2 605 025 </a:t>
                      </a: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euro </a:t>
                      </a:r>
                    </a:p>
                    <a:p>
                      <a:pPr marL="92075" indent="0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Koszt należy przeliczyć kursem euro podanym w regulaminie konkursu</a:t>
                      </a:r>
                      <a:endParaRPr lang="pl-PL" sz="16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pl-PL" sz="16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0" marR="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43840" y="960567"/>
            <a:ext cx="48424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pl-PL" sz="2000" b="1" dirty="0">
                <a:solidFill>
                  <a:prstClr val="black"/>
                </a:solidFill>
                <a:latin typeface="Calibri" pitchFamily="34" charset="0"/>
                <a:cs typeface="Calibri" pitchFamily="34" charset="0"/>
              </a:rPr>
              <a:t>KRYTERIA MERYTORYCZNE – SZCZEGÓŁOWE</a:t>
            </a:r>
            <a:endParaRPr lang="pl-PL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28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4425950"/>
            <a:ext cx="9144000" cy="1476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pl-PL" altLang="pl-PL" dirty="0">
                <a:latin typeface="+mn-lt"/>
              </a:rPr>
              <a:t>Departament Rozwoju Regionalnego i Funduszy Europejskich 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UMWM w Warszawie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al. Solidarności 61</a:t>
            </a:r>
          </a:p>
          <a:p>
            <a:pPr algn="ctr">
              <a:defRPr/>
            </a:pPr>
            <a:r>
              <a:rPr lang="pl-PL" altLang="pl-PL" dirty="0">
                <a:latin typeface="+mn-lt"/>
              </a:rPr>
              <a:t>03-402 Warszawa</a:t>
            </a:r>
          </a:p>
          <a:p>
            <a:pPr algn="ctr">
              <a:defRPr/>
            </a:pPr>
            <a:r>
              <a:rPr lang="pl-PL" altLang="pl-PL" dirty="0" err="1">
                <a:latin typeface="+mn-lt"/>
              </a:rPr>
              <a:t>dsrr@mazovia.pl</a:t>
            </a:r>
            <a:endParaRPr lang="pl-PL" altLang="pl-PL" dirty="0">
              <a:latin typeface="+mn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2401888"/>
            <a:ext cx="9144000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pl-PL" sz="2400" dirty="0">
                <a:latin typeface="+mn-lt"/>
              </a:rPr>
              <a:t>Dziękuję za uwagę!</a:t>
            </a:r>
            <a:br>
              <a:rPr lang="pl-PL" sz="2400" dirty="0">
                <a:latin typeface="+mn-lt"/>
              </a:rPr>
            </a:b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756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3565</TotalTime>
  <Words>549</Words>
  <Application>Microsoft Office PowerPoint</Application>
  <PresentationFormat>Pokaz na ekranie (4:3)</PresentationFormat>
  <Paragraphs>125</Paragraphs>
  <Slides>9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Programy Regionalne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Dorota Krall</dc:creator>
  <cp:lastModifiedBy>Olszewska-Hurtuk Joanna</cp:lastModifiedBy>
  <cp:revision>534</cp:revision>
  <dcterms:created xsi:type="dcterms:W3CDTF">2015-04-20T12:46:14Z</dcterms:created>
  <dcterms:modified xsi:type="dcterms:W3CDTF">2016-01-14T05:59:42Z</dcterms:modified>
</cp:coreProperties>
</file>