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6"/>
  </p:notesMasterIdLst>
  <p:sldIdLst>
    <p:sldId id="258" r:id="rId2"/>
    <p:sldId id="406" r:id="rId3"/>
    <p:sldId id="427" r:id="rId4"/>
    <p:sldId id="428" r:id="rId5"/>
    <p:sldId id="430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461" r:id="rId35"/>
    <p:sldId id="462" r:id="rId36"/>
    <p:sldId id="463" r:id="rId37"/>
    <p:sldId id="464" r:id="rId38"/>
    <p:sldId id="465" r:id="rId39"/>
    <p:sldId id="466" r:id="rId40"/>
    <p:sldId id="467" r:id="rId41"/>
    <p:sldId id="468" r:id="rId42"/>
    <p:sldId id="469" r:id="rId43"/>
    <p:sldId id="470" r:id="rId44"/>
    <p:sldId id="324" r:id="rId4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6716" autoAdjust="0"/>
  </p:normalViewPr>
  <p:slideViewPr>
    <p:cSldViewPr snapToGrid="0">
      <p:cViewPr varScale="1">
        <p:scale>
          <a:sx n="63" d="100"/>
          <a:sy n="63" d="100"/>
        </p:scale>
        <p:origin x="-7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57C7A-F3B9-48A3-9381-F7BAD266AD2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7193328-5D78-49A1-AFE8-D77F05E77601}">
      <dgm:prSet phldrT="[Tekst]" custT="1"/>
      <dgm:spPr>
        <a:solidFill>
          <a:srgbClr val="701C2A"/>
        </a:solidFill>
      </dgm:spPr>
      <dgm:t>
        <a:bodyPr/>
        <a:lstStyle/>
        <a:p>
          <a:r>
            <a:rPr lang="pl-PL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Pogłębione wywiady telefoniczne – ITI</a:t>
          </a:r>
        </a:p>
        <a:p>
          <a:r>
            <a:rPr lang="pl-PL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(n=9)</a:t>
          </a:r>
          <a:endParaRPr lang="pl-PL" sz="12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81976-F2BA-42FB-9523-96D7895A4AA1}" type="parTrans" cxnId="{91A63118-02BC-48AA-9985-03677EB94241}">
      <dgm:prSet/>
      <dgm:spPr/>
      <dgm:t>
        <a:bodyPr/>
        <a:lstStyle/>
        <a:p>
          <a:endParaRPr lang="pl-PL"/>
        </a:p>
      </dgm:t>
    </dgm:pt>
    <dgm:pt modelId="{9D5A49DA-0E1C-4C5A-BB23-F1199126814F}" type="sibTrans" cxnId="{91A63118-02BC-48AA-9985-03677EB94241}">
      <dgm:prSet/>
      <dgm:spPr/>
      <dgm:t>
        <a:bodyPr/>
        <a:lstStyle/>
        <a:p>
          <a:endParaRPr lang="pl-PL"/>
        </a:p>
      </dgm:t>
    </dgm:pt>
    <dgm:pt modelId="{C8BD08A6-8DC1-4043-9220-6861DB11E101}">
      <dgm:prSet phldrT="[Tekst]" custT="1"/>
      <dgm:spPr>
        <a:solidFill>
          <a:srgbClr val="701C2A"/>
        </a:solidFill>
      </dgm:spPr>
      <dgm:t>
        <a:bodyPr/>
        <a:lstStyle/>
        <a:p>
          <a:r>
            <a:rPr lang="pl-PL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Studium przypadku </a:t>
          </a:r>
          <a:br>
            <a:rPr lang="pl-PL" sz="1200" b="0" i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projektów</a:t>
          </a:r>
        </a:p>
        <a:p>
          <a:r>
            <a:rPr lang="pl-PL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(n=6)</a:t>
          </a:r>
          <a:endParaRPr lang="pl-PL" sz="12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A24FDB-C28F-4F25-B5A0-540B34D493E1}" type="parTrans" cxnId="{45A51696-F8EF-44FE-A9FC-48AB315262FA}">
      <dgm:prSet/>
      <dgm:spPr/>
      <dgm:t>
        <a:bodyPr/>
        <a:lstStyle/>
        <a:p>
          <a:endParaRPr lang="pl-PL"/>
        </a:p>
      </dgm:t>
    </dgm:pt>
    <dgm:pt modelId="{BA75C132-4E25-47B5-90BB-0839C8A19C75}" type="sibTrans" cxnId="{45A51696-F8EF-44FE-A9FC-48AB315262FA}">
      <dgm:prSet/>
      <dgm:spPr/>
      <dgm:t>
        <a:bodyPr/>
        <a:lstStyle/>
        <a:p>
          <a:endParaRPr lang="pl-PL"/>
        </a:p>
      </dgm:t>
    </dgm:pt>
    <dgm:pt modelId="{B39D7210-791C-4977-9E68-68D57D050DEA}">
      <dgm:prSet phldrT="[Tekst]" custT="1"/>
      <dgm:spPr>
        <a:solidFill>
          <a:srgbClr val="701C2A"/>
        </a:solidFill>
      </dgm:spPr>
      <dgm:t>
        <a:bodyPr/>
        <a:lstStyle/>
        <a:p>
          <a:pPr>
            <a:lnSpc>
              <a:spcPct val="100000"/>
            </a:lnSpc>
          </a:pPr>
          <a:r>
            <a:rPr lang="pl-PL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Komputerowo wspomagane wywiady telefoniczne - CATI</a:t>
          </a:r>
        </a:p>
        <a:p>
          <a:pPr>
            <a:lnSpc>
              <a:spcPct val="100000"/>
            </a:lnSpc>
          </a:pPr>
          <a:r>
            <a:rPr lang="pl-PL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(projektodawcy n=279;</a:t>
          </a:r>
        </a:p>
        <a:p>
          <a:pPr>
            <a:lnSpc>
              <a:spcPct val="100000"/>
            </a:lnSpc>
          </a:pPr>
          <a:r>
            <a:rPr lang="pl-PL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uczestnicy projektów n=621;</a:t>
          </a:r>
        </a:p>
        <a:p>
          <a:pPr>
            <a:lnSpc>
              <a:spcPct val="100000"/>
            </a:lnSpc>
          </a:pPr>
          <a:r>
            <a:rPr lang="pl-PL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przedsiębiorcy n=306)</a:t>
          </a:r>
          <a:endParaRPr lang="pl-PL" sz="13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8CD7CD-247A-4047-B131-7FA71AC455FF}" type="parTrans" cxnId="{68D80E77-D687-4916-BA87-C129DA5D6E2F}">
      <dgm:prSet/>
      <dgm:spPr/>
      <dgm:t>
        <a:bodyPr/>
        <a:lstStyle/>
        <a:p>
          <a:endParaRPr lang="pl-PL"/>
        </a:p>
      </dgm:t>
    </dgm:pt>
    <dgm:pt modelId="{875AA889-ED47-4F5B-9A8B-BC35CB0C7A62}" type="sibTrans" cxnId="{68D80E77-D687-4916-BA87-C129DA5D6E2F}">
      <dgm:prSet/>
      <dgm:spPr/>
      <dgm:t>
        <a:bodyPr/>
        <a:lstStyle/>
        <a:p>
          <a:endParaRPr lang="pl-PL"/>
        </a:p>
      </dgm:t>
    </dgm:pt>
    <dgm:pt modelId="{4D5500D6-D8A4-453B-BD79-7D8A4A23C24D}">
      <dgm:prSet phldrT="[Tekst]" custT="1"/>
      <dgm:spPr>
        <a:solidFill>
          <a:srgbClr val="701C2A"/>
        </a:solidFill>
      </dgm:spPr>
      <dgm:t>
        <a:bodyPr/>
        <a:lstStyle/>
        <a:p>
          <a:r>
            <a:rPr lang="en-US" sz="12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Metoda</a:t>
          </a:r>
          <a:r>
            <a:rPr lang="en-US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podwójnej</a:t>
          </a:r>
          <a:r>
            <a:rPr lang="en-US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różnicy</a:t>
          </a:r>
          <a:r>
            <a:rPr lang="en-US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 (difference-in-difference - </a:t>
          </a:r>
          <a:r>
            <a:rPr lang="en-US" sz="12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DiD</a:t>
          </a:r>
          <a:r>
            <a:rPr lang="en-US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l-PL" sz="12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51C902-2BC3-43A2-8420-E0FD2F4884E5}" type="parTrans" cxnId="{60C786F6-0A79-44AA-B844-9F3DCB419D65}">
      <dgm:prSet/>
      <dgm:spPr/>
      <dgm:t>
        <a:bodyPr/>
        <a:lstStyle/>
        <a:p>
          <a:endParaRPr lang="pl-PL"/>
        </a:p>
      </dgm:t>
    </dgm:pt>
    <dgm:pt modelId="{30172E16-86E9-4055-8ABB-908DBEFBCEBB}" type="sibTrans" cxnId="{60C786F6-0A79-44AA-B844-9F3DCB419D65}">
      <dgm:prSet/>
      <dgm:spPr/>
      <dgm:t>
        <a:bodyPr/>
        <a:lstStyle/>
        <a:p>
          <a:endParaRPr lang="pl-PL"/>
        </a:p>
      </dgm:t>
    </dgm:pt>
    <dgm:pt modelId="{836CB5C3-0313-4896-A505-6959B5A14CA8}">
      <dgm:prSet phldrT="[Tekst]" custT="1"/>
      <dgm:spPr>
        <a:solidFill>
          <a:srgbClr val="701C2A"/>
        </a:solidFill>
      </dgm:spPr>
      <dgm:t>
        <a:bodyPr/>
        <a:lstStyle/>
        <a:p>
          <a:r>
            <a:rPr lang="pl-PL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Benchmarking</a:t>
          </a:r>
          <a:endParaRPr lang="pl-PL" sz="12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E24F6-A487-4F89-9132-90C2B4E9E97C}" type="parTrans" cxnId="{C33005AE-94C7-4CAD-AF69-E18BC0030C9E}">
      <dgm:prSet/>
      <dgm:spPr/>
      <dgm:t>
        <a:bodyPr/>
        <a:lstStyle/>
        <a:p>
          <a:endParaRPr lang="pl-PL"/>
        </a:p>
      </dgm:t>
    </dgm:pt>
    <dgm:pt modelId="{D2DD11A7-BEFF-432F-B14D-0267AE8697C5}" type="sibTrans" cxnId="{C33005AE-94C7-4CAD-AF69-E18BC0030C9E}">
      <dgm:prSet/>
      <dgm:spPr/>
      <dgm:t>
        <a:bodyPr/>
        <a:lstStyle/>
        <a:p>
          <a:endParaRPr lang="pl-PL"/>
        </a:p>
      </dgm:t>
    </dgm:pt>
    <dgm:pt modelId="{B003104F-400C-46C6-83FB-40CA86819873}">
      <dgm:prSet phldrT="[Tekst]" custT="1"/>
      <dgm:spPr>
        <a:solidFill>
          <a:srgbClr val="701C2A"/>
        </a:solidFill>
      </dgm:spPr>
      <dgm:t>
        <a:bodyPr/>
        <a:lstStyle/>
        <a:p>
          <a:r>
            <a:rPr lang="pl-PL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Desk research </a:t>
          </a:r>
        </a:p>
        <a:p>
          <a:r>
            <a:rPr lang="pl-PL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(dokumenty strategiczne; raporty z badań o zasięgu ogólnokrajowym dotyczących PO KL; dane statystyczne ZUS, GUS, BKL, EUROSTAT; dane systemu SIMIK, LSI; wnioski o dofinansowanie projektów; wnioski o płatność)   </a:t>
          </a:r>
          <a:endParaRPr lang="pl-PL" sz="12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830A7-F386-49C7-8E84-BB983A79AD92}" type="parTrans" cxnId="{547A5DD3-9F1D-47FC-AF12-553BE547CC64}">
      <dgm:prSet/>
      <dgm:spPr/>
      <dgm:t>
        <a:bodyPr/>
        <a:lstStyle/>
        <a:p>
          <a:endParaRPr lang="pl-PL"/>
        </a:p>
      </dgm:t>
    </dgm:pt>
    <dgm:pt modelId="{F7A15468-D663-458F-AE13-E8EFCC4A8340}" type="sibTrans" cxnId="{547A5DD3-9F1D-47FC-AF12-553BE547CC64}">
      <dgm:prSet/>
      <dgm:spPr/>
      <dgm:t>
        <a:bodyPr/>
        <a:lstStyle/>
        <a:p>
          <a:endParaRPr lang="pl-PL"/>
        </a:p>
      </dgm:t>
    </dgm:pt>
    <dgm:pt modelId="{4EEAB2AA-D672-4FCB-AEC0-A25FD6B69C1A}">
      <dgm:prSet phldrT="[Tekst]" custT="1"/>
      <dgm:spPr>
        <a:solidFill>
          <a:srgbClr val="701C2A"/>
        </a:solidFill>
      </dgm:spPr>
      <dgm:t>
        <a:bodyPr/>
        <a:lstStyle/>
        <a:p>
          <a:pPr>
            <a:lnSpc>
              <a:spcPct val="100000"/>
            </a:lnSpc>
          </a:pPr>
          <a:r>
            <a:rPr lang="pl-PL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Indywidualne wywiady pogłębione – IDI (n=6)</a:t>
          </a:r>
        </a:p>
      </dgm:t>
    </dgm:pt>
    <dgm:pt modelId="{7EDC5A27-FE2F-4880-ACF4-17C7032933D6}" type="parTrans" cxnId="{839323BE-AFEE-4A9A-97B6-A72B0D0851B1}">
      <dgm:prSet/>
      <dgm:spPr/>
      <dgm:t>
        <a:bodyPr/>
        <a:lstStyle/>
        <a:p>
          <a:endParaRPr lang="pl-PL"/>
        </a:p>
      </dgm:t>
    </dgm:pt>
    <dgm:pt modelId="{7DF122A7-7E64-48EF-A909-591C2073B56F}" type="sibTrans" cxnId="{839323BE-AFEE-4A9A-97B6-A72B0D0851B1}">
      <dgm:prSet/>
      <dgm:spPr/>
      <dgm:t>
        <a:bodyPr/>
        <a:lstStyle/>
        <a:p>
          <a:endParaRPr lang="pl-PL"/>
        </a:p>
      </dgm:t>
    </dgm:pt>
    <dgm:pt modelId="{89EADA85-3EB9-4F8C-9F77-471D4946308A}" type="pres">
      <dgm:prSet presAssocID="{94457C7A-F3B9-48A3-9381-F7BAD266AD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18E3AB5-E81C-4EEE-8209-DF2E8A92416B}" type="pres">
      <dgm:prSet presAssocID="{97193328-5D78-49A1-AFE8-D77F05E7760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F76DC4-D7D4-489A-BF2B-1AAD0CD3B7A2}" type="pres">
      <dgm:prSet presAssocID="{9D5A49DA-0E1C-4C5A-BB23-F1199126814F}" presName="sibTrans" presStyleCnt="0"/>
      <dgm:spPr/>
    </dgm:pt>
    <dgm:pt modelId="{BEEE559F-CE03-43FB-8E91-7E201D3DEEE9}" type="pres">
      <dgm:prSet presAssocID="{C8BD08A6-8DC1-4043-9220-6861DB11E10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C03004-6A44-4538-BF24-5DD814F2B76E}" type="pres">
      <dgm:prSet presAssocID="{BA75C132-4E25-47B5-90BB-0839C8A19C75}" presName="sibTrans" presStyleCnt="0"/>
      <dgm:spPr/>
    </dgm:pt>
    <dgm:pt modelId="{9C6AF05B-4F36-4D46-A1A9-60BE7927E0A9}" type="pres">
      <dgm:prSet presAssocID="{B39D7210-791C-4977-9E68-68D57D050DE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DE0F42-670B-4AFB-AED8-F71EDEFACEF8}" type="pres">
      <dgm:prSet presAssocID="{875AA889-ED47-4F5B-9A8B-BC35CB0C7A62}" presName="sibTrans" presStyleCnt="0"/>
      <dgm:spPr/>
    </dgm:pt>
    <dgm:pt modelId="{DAA3A78A-5635-44B8-BAFC-62819E368AC1}" type="pres">
      <dgm:prSet presAssocID="{4EEAB2AA-D672-4FCB-AEC0-A25FD6B69C1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A168A5-3718-4BA1-A53B-FE942D42F4DF}" type="pres">
      <dgm:prSet presAssocID="{7DF122A7-7E64-48EF-A909-591C2073B56F}" presName="sibTrans" presStyleCnt="0"/>
      <dgm:spPr/>
    </dgm:pt>
    <dgm:pt modelId="{CAFC7F25-920F-4585-8266-D7645A38C49F}" type="pres">
      <dgm:prSet presAssocID="{4D5500D6-D8A4-453B-BD79-7D8A4A23C24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BDA39A-DD1A-4C03-B855-47D8FFF7BB48}" type="pres">
      <dgm:prSet presAssocID="{30172E16-86E9-4055-8ABB-908DBEFBCEBB}" presName="sibTrans" presStyleCnt="0"/>
      <dgm:spPr/>
    </dgm:pt>
    <dgm:pt modelId="{4194973D-044E-47DE-A581-6ECB85AF3633}" type="pres">
      <dgm:prSet presAssocID="{836CB5C3-0313-4896-A505-6959B5A14CA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ED93D5-DE4D-42FF-B55A-41BFC7ACC6BC}" type="pres">
      <dgm:prSet presAssocID="{D2DD11A7-BEFF-432F-B14D-0267AE8697C5}" presName="sibTrans" presStyleCnt="0"/>
      <dgm:spPr/>
    </dgm:pt>
    <dgm:pt modelId="{0C16A1AD-BE36-4143-A05F-3A36DD259D12}" type="pres">
      <dgm:prSet presAssocID="{B003104F-400C-46C6-83FB-40CA86819873}" presName="node" presStyleLbl="node1" presStyleIdx="6" presStyleCnt="7" custScaleX="3219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1A63118-02BC-48AA-9985-03677EB94241}" srcId="{94457C7A-F3B9-48A3-9381-F7BAD266AD25}" destId="{97193328-5D78-49A1-AFE8-D77F05E77601}" srcOrd="0" destOrd="0" parTransId="{12181976-F2BA-42FB-9523-96D7895A4AA1}" sibTransId="{9D5A49DA-0E1C-4C5A-BB23-F1199126814F}"/>
    <dgm:cxn modelId="{DD9B5CD9-133F-4A4E-82B3-CA1578D8FC82}" type="presOf" srcId="{4D5500D6-D8A4-453B-BD79-7D8A4A23C24D}" destId="{CAFC7F25-920F-4585-8266-D7645A38C49F}" srcOrd="0" destOrd="0" presId="urn:microsoft.com/office/officeart/2005/8/layout/default#1"/>
    <dgm:cxn modelId="{B68F38E5-000F-4AF1-940B-43A8C59DD49E}" type="presOf" srcId="{97193328-5D78-49A1-AFE8-D77F05E77601}" destId="{818E3AB5-E81C-4EEE-8209-DF2E8A92416B}" srcOrd="0" destOrd="0" presId="urn:microsoft.com/office/officeart/2005/8/layout/default#1"/>
    <dgm:cxn modelId="{F94B9D1E-289E-468E-A925-3BDD875263C7}" type="presOf" srcId="{4EEAB2AA-D672-4FCB-AEC0-A25FD6B69C1A}" destId="{DAA3A78A-5635-44B8-BAFC-62819E368AC1}" srcOrd="0" destOrd="0" presId="urn:microsoft.com/office/officeart/2005/8/layout/default#1"/>
    <dgm:cxn modelId="{547A5DD3-9F1D-47FC-AF12-553BE547CC64}" srcId="{94457C7A-F3B9-48A3-9381-F7BAD266AD25}" destId="{B003104F-400C-46C6-83FB-40CA86819873}" srcOrd="6" destOrd="0" parTransId="{A79830A7-F386-49C7-8E84-BB983A79AD92}" sibTransId="{F7A15468-D663-458F-AE13-E8EFCC4A8340}"/>
    <dgm:cxn modelId="{D37E34CB-8F29-4AD6-BD75-296DA059937E}" type="presOf" srcId="{B39D7210-791C-4977-9E68-68D57D050DEA}" destId="{9C6AF05B-4F36-4D46-A1A9-60BE7927E0A9}" srcOrd="0" destOrd="0" presId="urn:microsoft.com/office/officeart/2005/8/layout/default#1"/>
    <dgm:cxn modelId="{45A51696-F8EF-44FE-A9FC-48AB315262FA}" srcId="{94457C7A-F3B9-48A3-9381-F7BAD266AD25}" destId="{C8BD08A6-8DC1-4043-9220-6861DB11E101}" srcOrd="1" destOrd="0" parTransId="{0BA24FDB-C28F-4F25-B5A0-540B34D493E1}" sibTransId="{BA75C132-4E25-47B5-90BB-0839C8A19C75}"/>
    <dgm:cxn modelId="{3C485D48-6D1D-4BF2-8F85-28F23538B3EF}" type="presOf" srcId="{B003104F-400C-46C6-83FB-40CA86819873}" destId="{0C16A1AD-BE36-4143-A05F-3A36DD259D12}" srcOrd="0" destOrd="0" presId="urn:microsoft.com/office/officeart/2005/8/layout/default#1"/>
    <dgm:cxn modelId="{E8718DF4-D971-4E21-83A0-F864B55FF6EB}" type="presOf" srcId="{94457C7A-F3B9-48A3-9381-F7BAD266AD25}" destId="{89EADA85-3EB9-4F8C-9F77-471D4946308A}" srcOrd="0" destOrd="0" presId="urn:microsoft.com/office/officeart/2005/8/layout/default#1"/>
    <dgm:cxn modelId="{60C786F6-0A79-44AA-B844-9F3DCB419D65}" srcId="{94457C7A-F3B9-48A3-9381-F7BAD266AD25}" destId="{4D5500D6-D8A4-453B-BD79-7D8A4A23C24D}" srcOrd="4" destOrd="0" parTransId="{4451C902-2BC3-43A2-8420-E0FD2F4884E5}" sibTransId="{30172E16-86E9-4055-8ABB-908DBEFBCEBB}"/>
    <dgm:cxn modelId="{AA0D1D3E-3A82-4698-87F9-97869B22CEF8}" type="presOf" srcId="{C8BD08A6-8DC1-4043-9220-6861DB11E101}" destId="{BEEE559F-CE03-43FB-8E91-7E201D3DEEE9}" srcOrd="0" destOrd="0" presId="urn:microsoft.com/office/officeart/2005/8/layout/default#1"/>
    <dgm:cxn modelId="{C33005AE-94C7-4CAD-AF69-E18BC0030C9E}" srcId="{94457C7A-F3B9-48A3-9381-F7BAD266AD25}" destId="{836CB5C3-0313-4896-A505-6959B5A14CA8}" srcOrd="5" destOrd="0" parTransId="{A2EE24F6-A487-4F89-9132-90C2B4E9E97C}" sibTransId="{D2DD11A7-BEFF-432F-B14D-0267AE8697C5}"/>
    <dgm:cxn modelId="{68E20C26-C39D-44AC-B238-BC4F59320FBA}" type="presOf" srcId="{836CB5C3-0313-4896-A505-6959B5A14CA8}" destId="{4194973D-044E-47DE-A581-6ECB85AF3633}" srcOrd="0" destOrd="0" presId="urn:microsoft.com/office/officeart/2005/8/layout/default#1"/>
    <dgm:cxn modelId="{68D80E77-D687-4916-BA87-C129DA5D6E2F}" srcId="{94457C7A-F3B9-48A3-9381-F7BAD266AD25}" destId="{B39D7210-791C-4977-9E68-68D57D050DEA}" srcOrd="2" destOrd="0" parTransId="{E68CD7CD-247A-4047-B131-7FA71AC455FF}" sibTransId="{875AA889-ED47-4F5B-9A8B-BC35CB0C7A62}"/>
    <dgm:cxn modelId="{839323BE-AFEE-4A9A-97B6-A72B0D0851B1}" srcId="{94457C7A-F3B9-48A3-9381-F7BAD266AD25}" destId="{4EEAB2AA-D672-4FCB-AEC0-A25FD6B69C1A}" srcOrd="3" destOrd="0" parTransId="{7EDC5A27-FE2F-4880-ACF4-17C7032933D6}" sibTransId="{7DF122A7-7E64-48EF-A909-591C2073B56F}"/>
    <dgm:cxn modelId="{55C27331-6C4C-452A-9E6B-090972E392D2}" type="presParOf" srcId="{89EADA85-3EB9-4F8C-9F77-471D4946308A}" destId="{818E3AB5-E81C-4EEE-8209-DF2E8A92416B}" srcOrd="0" destOrd="0" presId="urn:microsoft.com/office/officeart/2005/8/layout/default#1"/>
    <dgm:cxn modelId="{E8C02022-1882-4F69-9137-8EB7E189C387}" type="presParOf" srcId="{89EADA85-3EB9-4F8C-9F77-471D4946308A}" destId="{DCF76DC4-D7D4-489A-BF2B-1AAD0CD3B7A2}" srcOrd="1" destOrd="0" presId="urn:microsoft.com/office/officeart/2005/8/layout/default#1"/>
    <dgm:cxn modelId="{FE375464-8450-4B12-9C29-414F64890B9E}" type="presParOf" srcId="{89EADA85-3EB9-4F8C-9F77-471D4946308A}" destId="{BEEE559F-CE03-43FB-8E91-7E201D3DEEE9}" srcOrd="2" destOrd="0" presId="urn:microsoft.com/office/officeart/2005/8/layout/default#1"/>
    <dgm:cxn modelId="{00AA6867-B3BA-4F5F-ACC7-C722483F0C04}" type="presParOf" srcId="{89EADA85-3EB9-4F8C-9F77-471D4946308A}" destId="{B5C03004-6A44-4538-BF24-5DD814F2B76E}" srcOrd="3" destOrd="0" presId="urn:microsoft.com/office/officeart/2005/8/layout/default#1"/>
    <dgm:cxn modelId="{87F62F5D-9CEF-4BCA-BBCB-DADA7F2632E2}" type="presParOf" srcId="{89EADA85-3EB9-4F8C-9F77-471D4946308A}" destId="{9C6AF05B-4F36-4D46-A1A9-60BE7927E0A9}" srcOrd="4" destOrd="0" presId="urn:microsoft.com/office/officeart/2005/8/layout/default#1"/>
    <dgm:cxn modelId="{B6D816A8-D848-4568-902D-BA91EB4634D5}" type="presParOf" srcId="{89EADA85-3EB9-4F8C-9F77-471D4946308A}" destId="{10DE0F42-670B-4AFB-AED8-F71EDEFACEF8}" srcOrd="5" destOrd="0" presId="urn:microsoft.com/office/officeart/2005/8/layout/default#1"/>
    <dgm:cxn modelId="{4533E07A-E85E-4A46-BAC4-3C3B14656C30}" type="presParOf" srcId="{89EADA85-3EB9-4F8C-9F77-471D4946308A}" destId="{DAA3A78A-5635-44B8-BAFC-62819E368AC1}" srcOrd="6" destOrd="0" presId="urn:microsoft.com/office/officeart/2005/8/layout/default#1"/>
    <dgm:cxn modelId="{E100F282-37C9-4B56-8B9F-A4D220E6EA04}" type="presParOf" srcId="{89EADA85-3EB9-4F8C-9F77-471D4946308A}" destId="{E6A168A5-3718-4BA1-A53B-FE942D42F4DF}" srcOrd="7" destOrd="0" presId="urn:microsoft.com/office/officeart/2005/8/layout/default#1"/>
    <dgm:cxn modelId="{2852266B-EE4A-4033-909A-62F989C88013}" type="presParOf" srcId="{89EADA85-3EB9-4F8C-9F77-471D4946308A}" destId="{CAFC7F25-920F-4585-8266-D7645A38C49F}" srcOrd="8" destOrd="0" presId="urn:microsoft.com/office/officeart/2005/8/layout/default#1"/>
    <dgm:cxn modelId="{191EC80C-2C78-44FF-AC08-5FD5F3647192}" type="presParOf" srcId="{89EADA85-3EB9-4F8C-9F77-471D4946308A}" destId="{CABDA39A-DD1A-4C03-B855-47D8FFF7BB48}" srcOrd="9" destOrd="0" presId="urn:microsoft.com/office/officeart/2005/8/layout/default#1"/>
    <dgm:cxn modelId="{49BDF7B8-B42C-4777-8A79-10E1410DA065}" type="presParOf" srcId="{89EADA85-3EB9-4F8C-9F77-471D4946308A}" destId="{4194973D-044E-47DE-A581-6ECB85AF3633}" srcOrd="10" destOrd="0" presId="urn:microsoft.com/office/officeart/2005/8/layout/default#1"/>
    <dgm:cxn modelId="{85E8D8D9-C45B-446F-AFA7-FE68A75BB954}" type="presParOf" srcId="{89EADA85-3EB9-4F8C-9F77-471D4946308A}" destId="{A1ED93D5-DE4D-42FF-B55A-41BFC7ACC6BC}" srcOrd="11" destOrd="0" presId="urn:microsoft.com/office/officeart/2005/8/layout/default#1"/>
    <dgm:cxn modelId="{B74BD97E-A4EF-47BF-A929-C8D03BE0F0A7}" type="presParOf" srcId="{89EADA85-3EB9-4F8C-9F77-471D4946308A}" destId="{0C16A1AD-BE36-4143-A05F-3A36DD259D12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8E3AB5-E81C-4EEE-8209-DF2E8A92416B}">
      <dsp:nvSpPr>
        <dsp:cNvPr id="0" name=""/>
        <dsp:cNvSpPr/>
      </dsp:nvSpPr>
      <dsp:spPr>
        <a:xfrm>
          <a:off x="20881" y="140789"/>
          <a:ext cx="2075107" cy="1245064"/>
        </a:xfrm>
        <a:prstGeom prst="rect">
          <a:avLst/>
        </a:prstGeom>
        <a:solidFill>
          <a:srgbClr val="701C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Pogłębione wywiady telefoniczne – ITI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(n=9)</a:t>
          </a:r>
          <a:endParaRPr lang="pl-PL" sz="12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81" y="140789"/>
        <a:ext cx="2075107" cy="1245064"/>
      </dsp:txXfrm>
    </dsp:sp>
    <dsp:sp modelId="{BEEE559F-CE03-43FB-8E91-7E201D3DEEE9}">
      <dsp:nvSpPr>
        <dsp:cNvPr id="0" name=""/>
        <dsp:cNvSpPr/>
      </dsp:nvSpPr>
      <dsp:spPr>
        <a:xfrm>
          <a:off x="2303499" y="140789"/>
          <a:ext cx="2075107" cy="1245064"/>
        </a:xfrm>
        <a:prstGeom prst="rect">
          <a:avLst/>
        </a:prstGeom>
        <a:solidFill>
          <a:srgbClr val="701C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Studium przypadku </a:t>
          </a:r>
          <a:br>
            <a:rPr lang="pl-PL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projektów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(n=6)</a:t>
          </a:r>
          <a:endParaRPr lang="pl-PL" sz="12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3499" y="140789"/>
        <a:ext cx="2075107" cy="1245064"/>
      </dsp:txXfrm>
    </dsp:sp>
    <dsp:sp modelId="{9C6AF05B-4F36-4D46-A1A9-60BE7927E0A9}">
      <dsp:nvSpPr>
        <dsp:cNvPr id="0" name=""/>
        <dsp:cNvSpPr/>
      </dsp:nvSpPr>
      <dsp:spPr>
        <a:xfrm>
          <a:off x="4586117" y="140789"/>
          <a:ext cx="2075107" cy="1245064"/>
        </a:xfrm>
        <a:prstGeom prst="rect">
          <a:avLst/>
        </a:prstGeom>
        <a:solidFill>
          <a:srgbClr val="701C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Komputerowo wspomagane wywiady telefoniczne - CATI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(projektodawcy n=279;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uczestnicy projektów n=621;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przedsiębiorcy n=306)</a:t>
          </a:r>
          <a:endParaRPr lang="pl-PL" sz="13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86117" y="140789"/>
        <a:ext cx="2075107" cy="1245064"/>
      </dsp:txXfrm>
    </dsp:sp>
    <dsp:sp modelId="{DAA3A78A-5635-44B8-BAFC-62819E368AC1}">
      <dsp:nvSpPr>
        <dsp:cNvPr id="0" name=""/>
        <dsp:cNvSpPr/>
      </dsp:nvSpPr>
      <dsp:spPr>
        <a:xfrm>
          <a:off x="20881" y="1593364"/>
          <a:ext cx="2075107" cy="1245064"/>
        </a:xfrm>
        <a:prstGeom prst="rect">
          <a:avLst/>
        </a:prstGeom>
        <a:solidFill>
          <a:srgbClr val="701C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Indywidualne wywiady pogłębione – IDI (n=6)</a:t>
          </a:r>
        </a:p>
      </dsp:txBody>
      <dsp:txXfrm>
        <a:off x="20881" y="1593364"/>
        <a:ext cx="2075107" cy="1245064"/>
      </dsp:txXfrm>
    </dsp:sp>
    <dsp:sp modelId="{CAFC7F25-920F-4585-8266-D7645A38C49F}">
      <dsp:nvSpPr>
        <dsp:cNvPr id="0" name=""/>
        <dsp:cNvSpPr/>
      </dsp:nvSpPr>
      <dsp:spPr>
        <a:xfrm>
          <a:off x="2303499" y="1593364"/>
          <a:ext cx="2075107" cy="1245064"/>
        </a:xfrm>
        <a:prstGeom prst="rect">
          <a:avLst/>
        </a:prstGeom>
        <a:solidFill>
          <a:srgbClr val="701C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Metoda</a:t>
          </a:r>
          <a:r>
            <a:rPr lang="en-US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podwójnej</a:t>
          </a:r>
          <a:r>
            <a:rPr lang="en-US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różnicy</a:t>
          </a:r>
          <a:r>
            <a:rPr lang="en-US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(difference-in-difference - </a:t>
          </a:r>
          <a:r>
            <a:rPr lang="en-US" sz="12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DiD</a:t>
          </a:r>
          <a:r>
            <a:rPr lang="en-US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l-PL" sz="12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3499" y="1593364"/>
        <a:ext cx="2075107" cy="1245064"/>
      </dsp:txXfrm>
    </dsp:sp>
    <dsp:sp modelId="{4194973D-044E-47DE-A581-6ECB85AF3633}">
      <dsp:nvSpPr>
        <dsp:cNvPr id="0" name=""/>
        <dsp:cNvSpPr/>
      </dsp:nvSpPr>
      <dsp:spPr>
        <a:xfrm>
          <a:off x="4586117" y="1593364"/>
          <a:ext cx="2075107" cy="1245064"/>
        </a:xfrm>
        <a:prstGeom prst="rect">
          <a:avLst/>
        </a:prstGeom>
        <a:solidFill>
          <a:srgbClr val="701C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Benchmarking</a:t>
          </a:r>
          <a:endParaRPr lang="pl-PL" sz="12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86117" y="1593364"/>
        <a:ext cx="2075107" cy="1245064"/>
      </dsp:txXfrm>
    </dsp:sp>
    <dsp:sp modelId="{0C16A1AD-BE36-4143-A05F-3A36DD259D12}">
      <dsp:nvSpPr>
        <dsp:cNvPr id="0" name=""/>
        <dsp:cNvSpPr/>
      </dsp:nvSpPr>
      <dsp:spPr>
        <a:xfrm>
          <a:off x="389" y="3045939"/>
          <a:ext cx="6681326" cy="1245064"/>
        </a:xfrm>
        <a:prstGeom prst="rect">
          <a:avLst/>
        </a:prstGeom>
        <a:solidFill>
          <a:srgbClr val="701C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Desk research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(dokumenty strategiczne; raporty z badań o zasięgu ogólnokrajowym dotyczących PO KL; dane statystyczne ZUS, GUS, BKL, EUROSTAT; dane systemu SIMIK, LSI; wnioski o dofinansowanie projektów; wnioski o płatność)   </a:t>
          </a:r>
          <a:endParaRPr lang="pl-PL" sz="12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" y="3045939"/>
        <a:ext cx="6681326" cy="1245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2016-03-21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4293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65308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62276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74044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57464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5455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705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9977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77599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25683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0009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48826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156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28650" y="3374749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</a:rPr>
              <a:t>Badanie </a:t>
            </a:r>
            <a:r>
              <a:rPr lang="pl-PL" b="1" dirty="0" smtClean="0">
                <a:solidFill>
                  <a:schemeClr val="tx1"/>
                </a:solidFill>
              </a:rPr>
              <a:t>pn. </a:t>
            </a:r>
            <a:r>
              <a:rPr lang="pl-PL" b="1" dirty="0" smtClean="0">
                <a:solidFill>
                  <a:schemeClr val="tx1"/>
                </a:solidFill>
              </a:rPr>
              <a:t>,,Ocena </a:t>
            </a:r>
            <a:r>
              <a:rPr lang="pl-PL" b="1" dirty="0">
                <a:solidFill>
                  <a:schemeClr val="tx1"/>
                </a:solidFill>
              </a:rPr>
              <a:t>skuteczności i efektywności wsparcia osób z grupy wiekowej 45+ w poszczególnych priorytetach komponentu regionalnego PO KL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w województwie mazowieckim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21 marca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1390624"/>
              </p:ext>
            </p:extLst>
          </p:nvPr>
        </p:nvGraphicFramePr>
        <p:xfrm>
          <a:off x="0" y="1404597"/>
          <a:ext cx="907801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439593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282306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3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Dodatkowy element różnicujący populację osób w wieku 45+ to sytuacja na rynku pracy, z uwzględnieniem dwóch głównych kategorii: osób pracujących oraz osób bezrobotnych (w tym: długotrwale bezrobotnych). (s. 40-43)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Uwzględnienie we wszystkich działaniach wspierających grupę 50+ jej wewnętrznego zróżnicowania ze względu na sytuację na rynku pracy. (s. 40-43)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Osoby bezrobotne – </a:t>
                      </a: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Położenie w działaniach projektowych w ramach osi VIII adresowanych do osób z grupy 50+ nacisku na proces poszukiwania zatrudnienia (poradnictwo zawodowe lub/i pośrednictwo pracy) oraz poradnictwo psychologiczne – w odniesieniu do osób z grupy 50+ będących zarówno długotrwałe bezrobotnymi, jak i tracącymi pracę po długim okresie zatrudnienia, tego rodzaju pomoc, realizowana w formule zindywidualizowanej i asystenckiej winna stanowić obligatoryjny element działań projektowych, którego planowane zastosowanie do tej kategorii osób winno być weryfikowane na etapie oceny składanego wniosku o dofinansowanie.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Osoby bezrobotne – </a:t>
                      </a: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Wprowadzenie elementu oceny wsparcia dla osób bezrobotnych z grupy 50+ przez pryzmat efektywności zatrudnieniowej, zarówno w ramach Działania 8.1, jak i 8.2, z jednoczesnym określeniem minimalnego progu efektywności zatrudnieniowej na poziomie nie niższym niż ma to miejsce w przypadku osób długotrwale bezrobotnych lub mających niskie kwalifikacje. Z kolei w przypadku Działań: 9.1 i 9.3 – wprowadzenie wskaźnika dotyczącego liczby osób w wieku 50+ zagrożonych ubóstwem lub wykluczeniem społecznym pracujących po opuszczeniu programu (łącznie z pracującymi na własny rachunek) i premiowanie za pomocą kryteriów merytorycznych – szczegółowych projektów w największym stopniu przyczyniających się do realizacji wskaźnika.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WUP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MJWPU </a:t>
                      </a: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lvl="0"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 programowa operacyjna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15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5769985"/>
              </p:ext>
            </p:extLst>
          </p:nvPr>
        </p:nvGraphicFramePr>
        <p:xfrm>
          <a:off x="0" y="1404597"/>
          <a:ext cx="9078011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439593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282306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3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Dodatkowy element różnicujący populację osób w wieku 45+ to sytuacja na rynku pracy, z uwzględnieniem dwóch głównych kategorii: osób pracujących oraz osób bezrobotnych (w tym: długotrwale bezrobotnych). (s. 40-43)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Uwzględnienie we wszystkich działaniach wspierających grupę 50+ jej wewnętrznego zróżnicowania ze względu na sytuację na rynku pracy. (s. 40-43)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Zdywersyfikowanie działań wspierających adresowanych do każdej z wyodrębnionych grup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Osoby bezrobotne – </a:t>
                      </a: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Stosowanie w ramach instrumentu wsparcia w postaci zatrudnienia subsydiowanego preferencji polegających na możliwości uzyskania większego poziomu dofinansowania w sytuacji zatrudnienia osoby z grupy 50+ (w ramach projektów realizowanych w Działaniach: 8.1 i 8.2).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Osoby bezrobotne – </a:t>
                      </a: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Stosowanie (w ramach Działań: 8.1 i 8.2) niestandardowych rozwiązań z zakresu subsydiowanego zatrudnienia jak np. </a:t>
                      </a:r>
                      <a:r>
                        <a:rPr lang="pl-PL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intermentoring</a:t>
                      </a: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czyli objęcie subsydiowanym zatrudnieniem w ramach danego zakładu pracy pracownika starszego (50+) i pracownika młodszego, który znajdowałby się pod opieką pracownika starszego odpowiedzialnego za jego przeszkolenie i wdrożenie do pracy w danym miejscu.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Osoby pracujące – </a:t>
                      </a: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Wprowadzenie w Działaniach: 10.2 i 10.3.4 dodatkowego kryterium merytorycznego – szczegółowego premiującego te przedsięwzięcia, w których zapewniony został określony udział osób z grupy 50+.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WUP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MJWPU </a:t>
                      </a: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lvl="0"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 programowa operacyjna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8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1099" y="999140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UCZESTNIKÓW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/>
          <p:cNvPicPr/>
          <p:nvPr/>
        </p:nvPicPr>
        <p:blipFill rotWithShape="1">
          <a:blip r:embed="rId2" cstate="print"/>
          <a:srcRect l="3527"/>
          <a:stretch/>
        </p:blipFill>
        <p:spPr bwMode="auto">
          <a:xfrm>
            <a:off x="467543" y="2560873"/>
            <a:ext cx="387711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ostokąt zaokrąglony 14"/>
          <p:cNvSpPr/>
          <p:nvPr/>
        </p:nvSpPr>
        <p:spPr>
          <a:xfrm>
            <a:off x="467543" y="1665145"/>
            <a:ext cx="3733097" cy="504739"/>
          </a:xfrm>
          <a:prstGeom prst="roundRect">
            <a:avLst/>
          </a:prstGeom>
          <a:solidFill>
            <a:srgbClr val="701C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Struktura wykształcenia mieszkańców woj.</a:t>
            </a:r>
            <a:br>
              <a:rPr lang="pl-PL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(dane: rok 2014) </a:t>
            </a:r>
            <a:endParaRPr lang="pl-PL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az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100" y="2349364"/>
            <a:ext cx="4044372" cy="364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rostokąt zaokrąglony 21"/>
          <p:cNvSpPr/>
          <p:nvPr/>
        </p:nvSpPr>
        <p:spPr>
          <a:xfrm>
            <a:off x="4848108" y="1665144"/>
            <a:ext cx="3756340" cy="50473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Wykształcenie uczestników projektu</a:t>
            </a:r>
            <a:endParaRPr lang="pl-PL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7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208968"/>
              </p:ext>
            </p:extLst>
          </p:nvPr>
        </p:nvGraphicFramePr>
        <p:xfrm>
          <a:off x="65989" y="1305961"/>
          <a:ext cx="907801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795902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4657501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6.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osób z grupy 45+ mamy do czynienia z relatywnie niskim poziomem wykształcenia (w porównaniu do kategorii młodszych). (s. 20-21)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Dostosowanie działań wspierających osoby z grupy 50+ do poziomu i profilu ich wykształcenia. (s. 20-21)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Położenie nacisku na działania adresowane do osób raczej o niższym poziomie kwalifikacji i niewykonujących zawodów o charakterze specjalistycznym.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Promowanie wśród realizatorów projektów w ramach Działań: 8.1, 8.2, 9.1 i 9.3 wyników badań i analiz potwierdzających, iż głównym atutem osób z grupy 50+ jest ich doświadczenie praktyczne, a istotnym ograniczeniem – niewielka skłonność do pełnej reorientacji zawodowej, tak by projektodawcy mogli w taki sposób planować działania projektowe, by dostosować kierunki ewentualnej reorientacji zawodowej do charakteru dotychczasowej aktywności zawodowej osób z grupy 50+.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Premiowanie w ramach Działań: 8.1, 8.2, 9.1, 9.3, 10.2 i 10.3.4 za pomocą kryteriów merytorycznych – szczegółowych tych projektów, w których osiągnięty byłby określony udział odbiorców wsparcia spełniających jednocześnie dwa warunki: wiek powyżej 50 lat oraz zakwalifikowanie do grupy o niskim poziomie kwalifikacji. W przypadku gdy sam fakt premiowania tego rodzaju działań okaże się nieskuteczny, należy wprowadzić w ww. Działaniach (za pomocą kryterium dostępu) wymóg adresowania projektów do określonej powyżej kategorii osób (przy czym w przypadku kryterium dostępu wymagany pułap uczestnictwa osób spełniających jednocześnie oba wskazane warunki powinien być niższy niż w przypadku określania owego pułapu w odniesieniu do kryteriów merytorycznych – szczegółowych).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 RPO WM 2014-2020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WUP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MJWPU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lvl="0"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 programowa operacyjna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17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7014" y="985394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UCZESTNIKÓW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az 18"/>
          <p:cNvPicPr/>
          <p:nvPr/>
        </p:nvPicPr>
        <p:blipFill rotWithShape="1">
          <a:blip r:embed="rId2" cstate="print"/>
          <a:srcRect l="5466" r="1940"/>
          <a:stretch/>
        </p:blipFill>
        <p:spPr bwMode="auto">
          <a:xfrm>
            <a:off x="1403648" y="1988840"/>
            <a:ext cx="63367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rostokąt zaokrąglony 19"/>
          <p:cNvSpPr/>
          <p:nvPr/>
        </p:nvSpPr>
        <p:spPr>
          <a:xfrm>
            <a:off x="2627784" y="1484784"/>
            <a:ext cx="4055180" cy="2927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Profil wykształcenia wyższego uczestników projektów</a:t>
            </a:r>
          </a:p>
        </p:txBody>
      </p:sp>
    </p:spTree>
    <p:extLst>
      <p:ext uri="{BB962C8B-B14F-4D97-AF65-F5344CB8AC3E}">
        <p14:creationId xmlns:p14="http://schemas.microsoft.com/office/powerpoint/2010/main" xmlns="" val="8301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4244" y="1149215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UCZESTNIKÓW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37953"/>
            <a:ext cx="54726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zaokrąglony 13"/>
          <p:cNvSpPr/>
          <p:nvPr/>
        </p:nvSpPr>
        <p:spPr>
          <a:xfrm>
            <a:off x="2447764" y="1749921"/>
            <a:ext cx="4248472" cy="28803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Profil wykształcenia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zawodowego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uczestników projektów</a:t>
            </a:r>
          </a:p>
        </p:txBody>
      </p:sp>
    </p:spTree>
    <p:extLst>
      <p:ext uri="{BB962C8B-B14F-4D97-AF65-F5344CB8AC3E}">
        <p14:creationId xmlns:p14="http://schemas.microsoft.com/office/powerpoint/2010/main" xmlns="" val="39797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8140" y="996431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KOMPETENCJE OSÓB 45+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395536" y="1480016"/>
            <a:ext cx="4147044" cy="43681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Kompetencje preferowane wśród poszukiwanych pracowników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4716017" y="1478183"/>
            <a:ext cx="4184596" cy="43864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Samoocena poziomu umiejętności uczestników projektów </a:t>
            </a:r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263011"/>
            <a:ext cx="414704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/>
          <p:cNvPicPr/>
          <p:nvPr/>
        </p:nvPicPr>
        <p:blipFill rotWithShape="1">
          <a:blip r:embed="rId3" cstate="print"/>
          <a:srcRect r="3280" b="4942"/>
          <a:stretch/>
        </p:blipFill>
        <p:spPr bwMode="auto">
          <a:xfrm>
            <a:off x="4716016" y="2259562"/>
            <a:ext cx="4248472" cy="332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41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5840190"/>
              </p:ext>
            </p:extLst>
          </p:nvPr>
        </p:nvGraphicFramePr>
        <p:xfrm>
          <a:off x="0" y="1404597"/>
          <a:ext cx="907801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740239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3646364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5.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przypadku osób z grupy 45+ może występować problem dezaktualizacji i ograniczonej przydatności nabytego kilka dekad temu wykształcenia. Główny atut osób starszych stanowi doświadczenie o charakterze praktycznym. (s. 49-50)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Podejmowanie działań zorientowanych na utrzymanie głównego atutu osób starszych, jakim jest doświadczenie praktyczne. (s. 49-50)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Położenie w projektach w osi VIII nacisku w przypadku osób z grupy 50+ na stosowanie działań zaradczych o charakterze prozatrudnieniowym, które będą ograniczać czas pozostawania bez zatrudnienia, a tym samym – utraty kontaktu z bieżącą sytuacją w ramach danej branży czy zawodu (pośrednictwo pracy, zatrudnienie subsydiowane), z jednoczesnym premiowaniem (za pomocą kryteriów merytorycznych – szczegółowych) w ramach Działań: 9.1 i 9.3 takich przedsięwzięć, w których tworzone są miejsca pracy dla osób z grupy 50+.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pl-PL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Promowanie wśród realizatorów projektów w ramach Działań: 8.1, 8.2, 9.1 i 9.3 wyników badań i analiz potwierdzających, iż głównym atutem osób z grupy 50+ jest ich doświadczenie praktyczne, tak by projektodawcy mogli w taki sposób planować działania projektowe, by w ramach wsparcia dotyczącego pośrednictwa pracy dla osób z grupy 50+ nacisk był położony na poszukiwanie dla osób starszych zatrudnienia zgodnego przede wszystkim z doświadczeniem zawodowym z ostatniego okresu ich aktywności zawodowej. </a:t>
                      </a:r>
                    </a:p>
                    <a:p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 RPO WM 2014-2020 </a:t>
                      </a:r>
                    </a:p>
                    <a:p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WUP </a:t>
                      </a:r>
                    </a:p>
                    <a:p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MJWPU </a:t>
                      </a:r>
                    </a:p>
                    <a:p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lvl="0"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 programowa operacyjna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54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158111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73166" y="1108082"/>
            <a:ext cx="655297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MOTYWACJE I POTRZEBY UCZESTNIKÓW 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546" y="2980243"/>
            <a:ext cx="8554665" cy="124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080340"/>
            <a:ext cx="8612386" cy="13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rostokąt zaokrąglony 12"/>
          <p:cNvSpPr/>
          <p:nvPr/>
        </p:nvSpPr>
        <p:spPr>
          <a:xfrm>
            <a:off x="2623870" y="2227201"/>
            <a:ext cx="4248472" cy="28803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Motywacje uczestnictwa w projekcie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2555776" y="4429132"/>
            <a:ext cx="4248472" cy="28803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Potrzeby uczestników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projektów</a:t>
            </a:r>
          </a:p>
        </p:txBody>
      </p:sp>
      <p:sp>
        <p:nvSpPr>
          <p:cNvPr id="15" name="Elipsa 14"/>
          <p:cNvSpPr/>
          <p:nvPr/>
        </p:nvSpPr>
        <p:spPr>
          <a:xfrm>
            <a:off x="3804041" y="2916869"/>
            <a:ext cx="648072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4175956" y="4985310"/>
            <a:ext cx="792088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720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4356083"/>
              </p:ext>
            </p:extLst>
          </p:nvPr>
        </p:nvGraphicFramePr>
        <p:xfrm>
          <a:off x="0" y="1404597"/>
          <a:ext cx="9078011" cy="364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439593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282306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2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odniesieniu do populacji 45+ mamy do czynienia ze znaczącym wewnętrznym zróżnicowaniem jeśli chodzi o większość analizowanych zagadnień. W ramach tego zróżnicowania wyróżnić należy grupę 45-65 oraz 65+. (s. 20-39)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Uwzględnienie we wszystkich działaniach wspierających grupę 50+ jej wewnętrznego zróżnicowania polegającego na znaczącej odrębności podgrupy 50-65 oraz 65+. (s. 20-39) 	</a:t>
                      </a:r>
                    </a:p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Uwzględnianie na etapie oceny składanych wniosków w ramach Działań: 8.1, 8.2, 10.2 i 10.3.4 kwestii rozróżniania grupy 50+ na dwie odrębne podgrupy wiekowe i stosowania takiego rozróżnienia w różnych aspektach projektu: formy wsparcia, tematyka wsparcia, sposób promocji, sposób rekrutacji etc., co pozwoli uwzględnić wewnętrzne różnice w grupie 50+ na poziomie całego projektu (niewystarczającym rozwiązaniem jest tutaj wymóg tworzenia indywidualnej ścieżki aktywizacyjnej dla każdego uczestnika, gdyż rekomendowane rozwiązanie wykracza poza kwestię oferowanych form wsparcia).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 RPO WM 2014-2020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WUP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MJWPU </a:t>
                      </a: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lvl="0"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 programowa operacyjna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51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29191" y="1248930"/>
            <a:ext cx="628987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pPr algn="ctr" eaLnBrk="0" hangingPunct="0">
              <a:defRPr/>
            </a:pPr>
            <a:r>
              <a:rPr lang="pl-PL" altLang="pl-PL" sz="3500" b="1" dirty="0" smtClean="0">
                <a:solidFill>
                  <a:srgbClr val="4D4D4D"/>
                </a:solidFill>
              </a:rPr>
              <a:t>PROBLEMATYKA I </a:t>
            </a:r>
            <a:r>
              <a:rPr lang="pl-PL" altLang="pl-PL" sz="3500" b="1" dirty="0">
                <a:solidFill>
                  <a:srgbClr val="4D4D4D"/>
                </a:solidFill>
              </a:rPr>
              <a:t>METODOLOGIA BADANIA</a:t>
            </a:r>
            <a:endParaRPr lang="pl-PL" altLang="pl-PL" sz="3500" dirty="0">
              <a:solidFill>
                <a:srgbClr val="AAA9A9"/>
              </a:solidFill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71" y="1248930"/>
            <a:ext cx="1908213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1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55875" y="1268412"/>
            <a:ext cx="6588125" cy="331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>
              <a:spcBef>
                <a:spcPct val="20000"/>
              </a:spcBef>
              <a:defRPr/>
            </a:pPr>
            <a:r>
              <a:rPr lang="pl-PL" sz="35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PRZYCZYNY </a:t>
            </a:r>
            <a:r>
              <a:rPr lang="pl-PL" sz="35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PROBLEMÓW ZWIĄZANYCH </a:t>
            </a:r>
            <a:r>
              <a:rPr lang="pl-PL" sz="35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5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5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ZATRUDNIENIEM       OSÓB </a:t>
            </a:r>
            <a:r>
              <a:rPr lang="pl-PL" sz="35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GRUPY </a:t>
            </a:r>
            <a:r>
              <a:rPr lang="pl-PL" sz="35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5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5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WIEKOWEJ </a:t>
            </a:r>
            <a:r>
              <a:rPr lang="pl-PL" sz="35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45+</a:t>
            </a:r>
            <a:endParaRPr lang="pl-PL" sz="2600" dirty="0">
              <a:solidFill>
                <a:srgbClr val="AAA9A9"/>
              </a:solidFill>
            </a:endParaRP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2627313" y="1268413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627312" y="1268413"/>
            <a:ext cx="216495" cy="2736651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6150" name="Picture 7" descr="paprotka otw in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1906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3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16034" y="1054855"/>
            <a:ext cx="288781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POSTAWY UCZESTNIKÓW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4855"/>
            <a:ext cx="5544616" cy="57585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zaokrąglony 8"/>
          <p:cNvSpPr/>
          <p:nvPr/>
        </p:nvSpPr>
        <p:spPr>
          <a:xfrm>
            <a:off x="316034" y="2709979"/>
            <a:ext cx="1952504" cy="2448272"/>
          </a:xfrm>
          <a:prstGeom prst="roundRect">
            <a:avLst/>
          </a:prstGeom>
          <a:solidFill>
            <a:srgbClr val="701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Postawy uczestników projektów wobec aktywności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zawodowej </a:t>
            </a:r>
            <a:b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społecznej</a:t>
            </a:r>
          </a:p>
        </p:txBody>
      </p:sp>
      <p:sp>
        <p:nvSpPr>
          <p:cNvPr id="10" name="Strzałka w prawo 9"/>
          <p:cNvSpPr/>
          <p:nvPr/>
        </p:nvSpPr>
        <p:spPr>
          <a:xfrm>
            <a:off x="2411760" y="3790099"/>
            <a:ext cx="576064" cy="288032"/>
          </a:xfrm>
          <a:prstGeom prst="rightArrow">
            <a:avLst/>
          </a:prstGeom>
          <a:solidFill>
            <a:srgbClr val="701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5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0490100"/>
              </p:ext>
            </p:extLst>
          </p:nvPr>
        </p:nvGraphicFramePr>
        <p:xfrm>
          <a:off x="0" y="1404597"/>
          <a:ext cx="9078011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439593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282306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4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Wśród osób najstarszych, legitymujących się najniższym poziomem wykształcenia oraz pozostających najdłużej bez pracy występują dodatkowe bariery związane podejmowaniem wszelkich działań rozwojowych. (s. 43)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Zapewnienie w przypadku osób z grupy 50+ znajdujących się w najtrudniejszej sytuacji na rynku pracy wsparcia określonych form pomocy poprzedzających aktywizację zawodową. (s. 43)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Premiowanie (za pomocą kryteriów merytorycznych – szczegółowych) lub wyłączne dopuszczanie (za pomocą kryteriów dostępu) przedsięwzięć w Działaniach: 8.1, 8.2, 9.1 i 9.3 adresowanych do najtrudniejszych kategorii z grupy 50+ (osoby najstarsze, najsłabiej wykształcone, o najdłuższym okresie pozostawania bez zatrudnienia), w których projektodawca przewiduje możliwość poprzedzenia aktywizacji zawodowej działaniami z obszaru aktywizacji społecznej, które zorientowane będą na: podwyższenie poziomu motywacji wewnętrznej, przełamanie ewentualnych barier wewnętrznych związanych z podejmowaniem dalszych działań rozwojowych, zwiększenie wiary w siebie oraz swoje możliwości i szanse na rynku pracy (w przeciwnym razie formy pomocy z obszaru aktywizacji zawodowej mogą się okazać nieskuteczne, czy wręcz może występować brak chęci korzystania z nich).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pl-PL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Położenie szczególnego nacisku na niniejsze zalecenie w przypadkach, gdy aktywizacja zawodowa ma mieć charakter bardzo zaawansowany i obejmować proces pełnego przekwalifikowania zawodowego.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WUP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MJWPU </a:t>
                      </a: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lvl="0"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 programowa operacyjna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33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0" name="Obraz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344816" cy="40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05108" y="1105055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POSTAWY PRACODAWCÓW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67242" y="1028303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POSTAWY PRACODAWCÓW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2268538" y="1582341"/>
            <a:ext cx="5616624" cy="28803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Ocena pracowników w wieku 45+ w stosunku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pracowników młodszych</a:t>
            </a:r>
          </a:p>
        </p:txBody>
      </p:sp>
      <p:pic>
        <p:nvPicPr>
          <p:cNvPr id="13" name="Obraz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870373"/>
            <a:ext cx="40317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40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1084119"/>
              </p:ext>
            </p:extLst>
          </p:nvPr>
        </p:nvGraphicFramePr>
        <p:xfrm>
          <a:off x="0" y="1305961"/>
          <a:ext cx="9078011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708764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4011214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7.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Wśród przedsiębiorców występują opinie na temat starszych pracowników, które bazują na negatywnych stereotypach dotyczących tej grupy. Jednocześnie, nawet pozytywne opinie nie przekładają się w stopniu znaczącym na aktywność w zatrudnianiu osób starszych. (s. 53-61)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Podejmowanie działań zorientowanych na przełamywanie negatywnych stereotypów dotyczących zatrudniania osób starszych oraz właściwe kształtowanie świadomości mazowieckich pracodawców w tym zakresie. (s. 53-61)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Promowanie kategorii 50+ jako grupy, która stanowi wartościowy zasób z punktu widzenia przedsiębiorstw.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Odwoływanie się w podejmowanych działaniach informacyjno-promocyjnych do negatywnych stereotypów dotyczących grupy 50+ i wskazywanie ich nieprawdziwego lub nie w pełni prawdziwego charakteru.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Podejmowanie w prowadzonych działaniach informacyjno-promocyjnych kwestii stanowiących faktyczną trudność lub ograniczenie w odniesieniu do grupy 50+, przy jednoczesnym wskazywaniu możliwości ich przezwyciężenia, w tym: także w oparciu o wsparcie możliwe do uzyskania w ramach RPO WM 2014-2020.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Uwzględnienie rekomendowanych działań informacyjno-promocyjnych w katalogu działań podejmowanych w ramach Pomocy Technicznej RPO WM 2014-2020 – oś XI (ze względu na fakt, iż podejmowane działania dotyczyłyby jednej z priorytetowych grup objętych wsparciem w ramach Programu).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Podejmowanie wspólnych inicjatyw promocyjnych dotyczących ww. kwestii we współpracy z IZ PO WER (w ramach PO WER również podejmowane są działania zorientowane na wsparcie grupy 50+ w kontekście ich aktywizacji zawodowej i społecznej).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 RPO WM 2014-2020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WUP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MJWPU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 PO WER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lvl="0"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 programowa operacyjna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63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6" name="Obraz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002" y="1642009"/>
            <a:ext cx="64087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ostokąt zaokrąglony 16"/>
          <p:cNvSpPr/>
          <p:nvPr/>
        </p:nvSpPr>
        <p:spPr>
          <a:xfrm>
            <a:off x="130874" y="5350321"/>
            <a:ext cx="8712968" cy="1224136"/>
          </a:xfrm>
          <a:prstGeom prst="roundRect">
            <a:avLst/>
          </a:prstGeom>
          <a:solidFill>
            <a:srgbClr val="701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Powody występowania niskiego prawdopodobieństwa zatrudnienia osób w wieku 45</a:t>
            </a:r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dominacja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osób młodych wśród poszukujących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pracy (30,3%),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brak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poszukiwanych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kwalifikacji (27,3%),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brak nowoczesnej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wiedzy (9,1%),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mniejsza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skłonność starszych pracowników do nauki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 zmian (9,1%),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uża rola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sprawności fizycznej w wykonywaniu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pracy (6,1%).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34291" y="1065746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POSTAWY PRACODAWCÓW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0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7460" y="1099625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POSTAWY PRACODAWCÓW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393" y="2439325"/>
            <a:ext cx="3993526" cy="306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rostokąt zaokrąglony 18"/>
          <p:cNvSpPr/>
          <p:nvPr/>
        </p:nvSpPr>
        <p:spPr>
          <a:xfrm>
            <a:off x="4945890" y="1894576"/>
            <a:ext cx="4018598" cy="43864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Postawy przedsiębiorców wobec podnoszenia kwalifikacji osób w wieku 45+</a:t>
            </a:r>
          </a:p>
        </p:txBody>
      </p:sp>
      <p:pic>
        <p:nvPicPr>
          <p:cNvPr id="20" name="Obraz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017" y="1894576"/>
            <a:ext cx="4637405" cy="24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964"/>
          <a:stretch/>
        </p:blipFill>
        <p:spPr bwMode="auto">
          <a:xfrm>
            <a:off x="607460" y="5666942"/>
            <a:ext cx="7831804" cy="92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Prostokąt zaokrąglony 20"/>
          <p:cNvSpPr/>
          <p:nvPr/>
        </p:nvSpPr>
        <p:spPr>
          <a:xfrm>
            <a:off x="174018" y="4585954"/>
            <a:ext cx="4637405" cy="1008112"/>
          </a:xfrm>
          <a:prstGeom prst="roundRect">
            <a:avLst/>
          </a:prstGeom>
          <a:solidFill>
            <a:srgbClr val="701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Nieco ponad jedna trzecia firm zatrudniających osoby starsze (34,9%) deklaruje podjęcie w okresie najbliższego roku działań mających na celu podniesienie poziomu kwalifikacji osób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wieku 45+. Formą planowanych działań są szkolenia. </a:t>
            </a:r>
          </a:p>
        </p:txBody>
      </p:sp>
    </p:spTree>
    <p:extLst>
      <p:ext uri="{BB962C8B-B14F-4D97-AF65-F5344CB8AC3E}">
        <p14:creationId xmlns:p14="http://schemas.microsoft.com/office/powerpoint/2010/main" xmlns="" val="3140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561030"/>
              </p:ext>
            </p:extLst>
          </p:nvPr>
        </p:nvGraphicFramePr>
        <p:xfrm>
          <a:off x="0" y="1404598"/>
          <a:ext cx="9078011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792514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237744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10.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Istnieje silne zapotrzebowanie na wsparcie dla firm w obszarze zarządzania różnorodnością, w tym: zarządzania wiekiem. (s. 121)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Podejmowanie działań zorientowanych na zwiększenie stopnia upowszechnienia rozwiązań w zakresie zarządzania różnorodnością i zarządzania wiekiem. (s. 121)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Upowszechnianie wiedzy na temat zarządzania różnorodnością (ze szczególnym uwzględnieniem zarządzania wiekiem).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pl-PL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Poprzedzenie powyższego etapu działaniami zorientowanymi na przekonanie pracodawców, że stosowanie tego rodzaju rozwiązań nie leży tylko w interesie pracowników z wyższych grup wiekowych, ale także opłaca się firmie.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pl-PL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Promowanie przykładów dobrych praktyk w zakresie zarządzania różnorodnością oraz </a:t>
                      </a:r>
                      <a:r>
                        <a:rPr lang="pl-PL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intermentoringu</a:t>
                      </a: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Uwzględnienie rekomendowanych działań informacyjno-promocyjnych w katalogu działań podejmowanych w ramach Pomocy Technicznej RPO WM 2014-2020 – oś XI (ze względu na fakt, iż podejmowane działania dotyczyłyby jednej z priorytetowych grup objętych wsparciem w ramach Programu).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pl-PL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Podejmowanie wspólnych inicjatyw promocyjnych dotyczących ww. kwestii we współpracy z IZ PO WER (w ramach PO WER również podejmowane są działania zorientowane na wsparcie grupy 50+ w kontekście ich aktywizacji zawodowej i społecznej).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 RPO WM 2014-2020 </a:t>
                      </a:r>
                    </a:p>
                    <a:p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WUP </a:t>
                      </a:r>
                    </a:p>
                    <a:p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MJWPU </a:t>
                      </a:r>
                    </a:p>
                    <a:p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 PO WER </a:t>
                      </a:r>
                    </a:p>
                    <a:p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lvl="0"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 programowa operacyjna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02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70478" y="988732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DESTYMULATORY AKTYWNOŚCI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2" cstate="print"/>
          <a:srcRect t="3929"/>
          <a:stretch>
            <a:fillRect/>
          </a:stretch>
        </p:blipFill>
        <p:spPr bwMode="auto">
          <a:xfrm>
            <a:off x="4283968" y="1487174"/>
            <a:ext cx="4680645" cy="23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98" r="18250" b="79197"/>
          <a:stretch/>
        </p:blipFill>
        <p:spPr bwMode="auto">
          <a:xfrm>
            <a:off x="107505" y="1487174"/>
            <a:ext cx="3996412" cy="203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az 13"/>
          <p:cNvPicPr/>
          <p:nvPr/>
        </p:nvPicPr>
        <p:blipFill rotWithShape="1">
          <a:blip r:embed="rId4" cstate="print"/>
          <a:srcRect r="2582"/>
          <a:stretch/>
        </p:blipFill>
        <p:spPr bwMode="auto">
          <a:xfrm>
            <a:off x="219741" y="4299769"/>
            <a:ext cx="3958854" cy="2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5" r="2144"/>
          <a:stretch/>
        </p:blipFill>
        <p:spPr bwMode="auto">
          <a:xfrm>
            <a:off x="4716016" y="4225963"/>
            <a:ext cx="4147903" cy="26320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ostokąt zaokrąglony 15"/>
          <p:cNvSpPr/>
          <p:nvPr/>
        </p:nvSpPr>
        <p:spPr>
          <a:xfrm>
            <a:off x="136924" y="3880481"/>
            <a:ext cx="3966993" cy="3196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Czynniki ograniczające aktywność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wg przedsiębiorców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4500318" y="3858830"/>
            <a:ext cx="4464295" cy="32096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Czynniki ograniczające aktywność wg realizatorów projektów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8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29191" y="1248930"/>
            <a:ext cx="62898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71" y="1248930"/>
            <a:ext cx="1908213" cy="475529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72" t="4110" b="4226"/>
          <a:stretch/>
        </p:blipFill>
        <p:spPr bwMode="auto">
          <a:xfrm>
            <a:off x="2247884" y="1100751"/>
            <a:ext cx="6491514" cy="50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61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8254712"/>
              </p:ext>
            </p:extLst>
          </p:nvPr>
        </p:nvGraphicFramePr>
        <p:xfrm>
          <a:off x="19455" y="1305961"/>
          <a:ext cx="9078011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792514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3489313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8.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Charakter czynników stanowiących </a:t>
                      </a:r>
                      <a:r>
                        <a:rPr lang="pl-PL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destymulatory</a:t>
                      </a: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aktywności osób w wieku 45+ w obszarze kształcenia ustawicznego przede wszystkim wskazuje na problem brak wiary w celowość takich działań i przekonania o braku odpowiedniej oferty szkoleniowej, która uwzględniałaby specyfikę grupy 45+. Jednocześnie, większą aktywność w kwestii kształcenia ustawicznego podejmują mieszkańców obszarów miejskich. (s. 68-69)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Skoncentrowanie się w działaniach wspierających kształcenie ustawiczne osób starszych na limitowaniu głównych jej </a:t>
                      </a:r>
                      <a:r>
                        <a:rPr lang="pl-PL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destymulatorów</a:t>
                      </a: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(s. 68-69)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Zapewnienie finansowania (a przynajmniej – dofinansowania) działań rozwojowych adresowanych do osób starszych oraz adekwatnej oferty kształcenia ustawicznego, która uwzględnia potrzeby, ograniczenia i możliwości tej grupy docelowej (w powiązaniu z odpowiednim – tj. dostosowanym do specyfiki odbiorców – systemem upowszechniania informacji na temat dostępnego wsparcia, gł. poprzez wprowadzenie w ramach Działań: 10.2 i 10.3.4 wskaźnika dotyczącego liczby osób wieku 50+ objętych wsparciem i premiowanie za pomocą kryteriów merytorycznych – szczegółowych tych przedsięwzięć, które w największym stopniu będą przyczyniać się do realizacji założonej wartości docelowej tego wskaźnika (ew. premiowanie za pomocą kryteriów merytorycznych – szczegółowych dotyczących ww. Działań takich projektów, w których zapewniony jest określony udział osób w wieku 50+).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Weryfikacja i ocena w ramach przedsięwzięć planowanych do realizacji w ramach Działań 10.2 i 10.3.4 RPO WM 2014-2020 kwestii zapewnienia adekwatności tematyki i formy wsparcia rozwojowego oferowanego w projektach osobom starszym do specyfiki tej grupy.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 RPO WM 2014-2020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MJWPU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lvl="0"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 programowa operacyjna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79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841187"/>
              </p:ext>
            </p:extLst>
          </p:nvPr>
        </p:nvGraphicFramePr>
        <p:xfrm>
          <a:off x="0" y="1404598"/>
          <a:ext cx="9078011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792514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3489313"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Uwzględnienie w prowadzonych przez IZ RPO WM 2014-2020 działań informacyjno-promocyjnych w ramach osi XI dotyczących wsparcia dla osób starszych elementu przekonania odbiorców o celowości podejmowania działań rozwojowych (np. poprzez identyfikację i wskazywanie przykładów pozytywnej zmiany i sukcesu osób z grupy 50+, które wcześniej skorzystały z pomocy w tym zakresie).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pl-PL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Podejmowanie działań zapewniających wyższy poziom partycypacji mieszkańców obszarów wiejskich w kształceniu ustawicznym w ramach Działań: 10.2 i 10.3.4 zarówno poprzez dodatkową promocję w tej grupie, zapewnienie odpowiedniego poziomu uczestnictwa w projektach poprzez kierunkowanie wsparcia za pomocą kryteriów wyboru projektów (promowane pomocą kryteriów merytorycznych – szczegółowych tych projektów, w których osiągnięty byłby określony udział odbiorców wsparcia spełniających jednocześnie dwa warunki: wiek powyżej 50 lat oraz zamieszkiwanie na terenach wiejskich; w przypadku gdy sam fakt premiowania tego rodzaju działań okaże się nieskuteczny, należy wprowadzić w ww. Działaniach – za pomocą kryterium dostępu – wymóg adresowania projektów do określonej powyżej kategorii osób; przy czym w przypadku kryterium dostępu wymagany pułap uczestnictwa osób spełniających jednocześnie oba wskazane warunki powinien być niższy niż w przypadku określania owego pułapu w odniesieniu do kryteriów merytorycznych – szczegółowych).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lvl="0"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57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22231" y="930828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BARIERY 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91"/>
          <a:stretch/>
        </p:blipFill>
        <p:spPr bwMode="auto">
          <a:xfrm>
            <a:off x="360040" y="1362678"/>
            <a:ext cx="8423919" cy="465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6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03942" y="1289882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BARIERY 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81"/>
          <a:stretch/>
        </p:blipFill>
        <p:spPr bwMode="auto">
          <a:xfrm>
            <a:off x="386074" y="2076751"/>
            <a:ext cx="8362638" cy="352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797"/>
          <a:stretch/>
        </p:blipFill>
        <p:spPr bwMode="auto">
          <a:xfrm>
            <a:off x="847653" y="5678571"/>
            <a:ext cx="7439481" cy="89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85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0" y="1404598"/>
          <a:ext cx="9078011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792514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1249067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9.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Specyfika grupy 45+ sprawia, że w jej przypadku istnieje ograniczona możliwość realizowania aktywizacji zawodowej poprzez pełną reorientację zawodową. (s. 71)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Uwzględnienie w prowadzonych działaniach aktywizacyjnych problemu w powszechnym stosowaniu reorientacji zawodowej jako instrumentu wsparcia dla osób starszych. (s. 71)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Promowanie wśród realizatorów projektów w ramach Działań: 8.1 i 8.2 wyników badań wskazujących na ograniczoną możliwość skutecznego stosowania w przypadku grupy 50+ instrumentów zorientowanych na pełną reorientację zawodową.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 RPO WM 2014-2020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WUP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 programowa operacyjna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79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46742" y="906888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CZYNNIKI WARUNKUJĄCE KORZYSTANIE ZE WSPARCIA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00" y="2926577"/>
            <a:ext cx="4208780" cy="33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zaokrąglony 8"/>
          <p:cNvSpPr/>
          <p:nvPr/>
        </p:nvSpPr>
        <p:spPr>
          <a:xfrm>
            <a:off x="333800" y="1773732"/>
            <a:ext cx="4208780" cy="86226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Ocena sposobu organizacji oraz zakresu merytorycznego świadczonego wsparcia pod względem poziomu dopasowania do potrzeb uczestników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opinii projektodawców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4644008" y="1773733"/>
            <a:ext cx="4320604" cy="8622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Ocena sposobu organizacji oraz zakresu / tematyki otrzymanego wsparcia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opinii uczestników projektów</a:t>
            </a:r>
          </a:p>
        </p:txBody>
      </p:sp>
      <p:pic>
        <p:nvPicPr>
          <p:cNvPr id="13" name="Obraz 12"/>
          <p:cNvPicPr/>
          <p:nvPr/>
        </p:nvPicPr>
        <p:blipFill rotWithShape="1">
          <a:blip r:embed="rId3" cstate="print"/>
          <a:srcRect l="3205"/>
          <a:stretch/>
        </p:blipFill>
        <p:spPr bwMode="auto">
          <a:xfrm>
            <a:off x="4644008" y="2926577"/>
            <a:ext cx="4219974" cy="364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92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27679" y="980627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REKRUTACJA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29"/>
          <a:stretch/>
        </p:blipFill>
        <p:spPr bwMode="auto">
          <a:xfrm>
            <a:off x="3730519" y="1839574"/>
            <a:ext cx="5222123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Obraz 8"/>
          <p:cNvPicPr/>
          <p:nvPr/>
        </p:nvPicPr>
        <p:blipFill rotWithShape="1">
          <a:blip r:embed="rId3" cstate="print"/>
          <a:srcRect l="4402" r="8683"/>
          <a:stretch/>
        </p:blipFill>
        <p:spPr bwMode="auto">
          <a:xfrm>
            <a:off x="467833" y="1556793"/>
            <a:ext cx="3061357" cy="285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zaokrąglony 10"/>
          <p:cNvSpPr/>
          <p:nvPr/>
        </p:nvSpPr>
        <p:spPr>
          <a:xfrm>
            <a:off x="920722" y="4959170"/>
            <a:ext cx="1943745" cy="846094"/>
          </a:xfrm>
          <a:prstGeom prst="roundRect">
            <a:avLst/>
          </a:prstGeom>
          <a:solidFill>
            <a:srgbClr val="701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Źródła informacji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możliwości wzięcia udziału w projekcie</a:t>
            </a:r>
          </a:p>
        </p:txBody>
      </p:sp>
      <p:sp>
        <p:nvSpPr>
          <p:cNvPr id="13" name="Strzałka w prawo 12"/>
          <p:cNvSpPr/>
          <p:nvPr/>
        </p:nvSpPr>
        <p:spPr>
          <a:xfrm rot="16200000">
            <a:off x="1665973" y="4462518"/>
            <a:ext cx="453244" cy="360040"/>
          </a:xfrm>
          <a:prstGeom prst="rightArrow">
            <a:avLst/>
          </a:prstGeom>
          <a:solidFill>
            <a:srgbClr val="701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4109209" y="4642538"/>
            <a:ext cx="4464744" cy="1203537"/>
          </a:xfrm>
          <a:prstGeom prst="roundRect">
            <a:avLst/>
          </a:prstGeom>
          <a:solidFill>
            <a:srgbClr val="701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Opracowane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diagnozy potrzeb grupy docelowej bazowały przede wszystkim na dwojakiego rodzaju źródłach: wiedzy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doświadczeniu pracowników (83,9% wskazań) oraz danych statystycznych / raportach (81%).</a:t>
            </a:r>
          </a:p>
        </p:txBody>
      </p:sp>
    </p:spTree>
    <p:extLst>
      <p:ext uri="{BB962C8B-B14F-4D97-AF65-F5344CB8AC3E}">
        <p14:creationId xmlns:p14="http://schemas.microsoft.com/office/powerpoint/2010/main" xmlns="" val="5720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1044000"/>
              </p:ext>
            </p:extLst>
          </p:nvPr>
        </p:nvGraphicFramePr>
        <p:xfrm>
          <a:off x="0" y="1404598"/>
          <a:ext cx="907801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792514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1249067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11.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kontekście wsparcia w ramach PO KL mieliśmy do czynienia ze splotem czynników zwiększających aktywność w korzystaniu ze wsparcia i hamujących tę aktywność. (s. 78-82)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Zwiększenie pozytywnego oddziaływania czynników sprzyjających korzystaniu ze wsparcia oraz ograniczenie negatywnego wpływu czynników hamujących korzystanie ze wsparcia. (s. 78-82)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Utrzymanie przez cały okres wdrażania Działań 8.1, 8.2, 9.1, 9.3, 10.2, 10.3.4 kluczowych elementów sprzyjających korzystaniu ze wsparcia przez osoby z grupy 45+, tj.: zapewnienie adekwatności wsparcia poprzez jego indywidualne profilowanie i kompleksowość; powiązanie – w przypadku osób poszukujących pracy – wsparcia rozwojowego ze wsparciem prozatrudnieniowym; zapewnienie bezpłatnego charakteru wsparcia; zapewnienie dostępności terytorialnej wsparcia.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Premiowanie na etapie oceny merytorycznej projektów w ramach Działań: 8.1, 8.2, 8.3, 9.1, 9.3, 10.2, 10.3.4 takich sposobów ich popularyzacji, które są dostosowane do osób z grupy 50+ oraz uwzględniają najbliższe otoczenia społeczne odbiorców wsparcia z tej grupy wiekowej.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 RPO WM 2014-2020 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WUP 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MJWPU 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ZIT 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 programowa operacyjna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78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55875" y="1268413"/>
            <a:ext cx="6588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>
              <a:spcBef>
                <a:spcPct val="20000"/>
              </a:spcBef>
              <a:defRPr/>
            </a:pPr>
            <a:r>
              <a:rPr lang="pl-PL" sz="3500" b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SKUTECZNOŚĆ I EFEKTYWNOŚĆ  WSPARCIA</a:t>
            </a:r>
            <a:endParaRPr lang="pl-PL" sz="2600" dirty="0">
              <a:solidFill>
                <a:srgbClr val="AAA9A9"/>
              </a:solidFill>
            </a:endParaRP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2627313" y="1268413"/>
            <a:ext cx="6337300" cy="0"/>
          </a:xfrm>
          <a:prstGeom prst="line">
            <a:avLst/>
          </a:prstGeom>
          <a:noFill/>
          <a:ln w="25400">
            <a:solidFill>
              <a:srgbClr val="701C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627313" y="1268413"/>
            <a:ext cx="215900" cy="1584349"/>
          </a:xfrm>
          <a:prstGeom prst="rect">
            <a:avLst/>
          </a:prstGeom>
          <a:solidFill>
            <a:srgbClr val="701C2A"/>
          </a:solidFill>
          <a:ln w="9525">
            <a:solidFill>
              <a:srgbClr val="701C2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6150" name="Picture 7" descr="paprotka otw in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1906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95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31960" y="1058516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SKUTECZNOŚCI WSPARCIA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/>
          <p:nvPr/>
        </p:nvPicPr>
        <p:blipFill rotWithShape="1">
          <a:blip r:embed="rId2" cstate="print"/>
          <a:srcRect l="5590" r="4162"/>
          <a:stretch/>
        </p:blipFill>
        <p:spPr bwMode="auto">
          <a:xfrm>
            <a:off x="627320" y="2318787"/>
            <a:ext cx="3742661" cy="294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/>
          <p:cNvPicPr/>
          <p:nvPr/>
        </p:nvPicPr>
        <p:blipFill rotWithShape="1">
          <a:blip r:embed="rId3" cstate="print"/>
          <a:srcRect l="5121"/>
          <a:stretch/>
        </p:blipFill>
        <p:spPr bwMode="auto">
          <a:xfrm>
            <a:off x="4976037" y="2388669"/>
            <a:ext cx="3772676" cy="34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rostokąt zaokrąglony 17"/>
          <p:cNvSpPr/>
          <p:nvPr/>
        </p:nvSpPr>
        <p:spPr>
          <a:xfrm>
            <a:off x="627320" y="1756974"/>
            <a:ext cx="3742661" cy="43681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Deklaracja uzyskania poszczególnego rodzaju efektów w wyniku udziału w projekcie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4968718" y="1755141"/>
            <a:ext cx="3787314" cy="43864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 smtClean="0"/>
              <a:t>Kompetencje nabyte przez uczestników szkoleń / warsztatów / kursów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179512" y="5413154"/>
            <a:ext cx="5257105" cy="1131529"/>
          </a:xfrm>
          <a:prstGeom prst="roundRect">
            <a:avLst/>
          </a:prstGeom>
          <a:solidFill>
            <a:srgbClr val="701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Efekty o charakterze dodatkowym pojawiły się w nieco więcej niż jednej czwartej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projektów. Należą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nich (wg deklaracji beneficjentów):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efekt zatrudnieniowy /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aktywizacyjny, większa liczba osób objętych wsparciem, nawiązanie kontaktów, zmiana postaw osób objętych wsparciem czy powstanie nowych podmiotów świadczących wsparcie. 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1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29191" y="1248930"/>
            <a:ext cx="62898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kern="0" dirty="0">
                <a:solidFill>
                  <a:srgbClr val="4D4D4D"/>
                </a:solidFill>
              </a:rPr>
              <a:t>METODOLOGIA BADANIA</a:t>
            </a:r>
          </a:p>
          <a:p>
            <a:endParaRPr lang="pl-PL" dirty="0"/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71" y="1248930"/>
            <a:ext cx="1908213" cy="475529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463236592"/>
              </p:ext>
            </p:extLst>
          </p:nvPr>
        </p:nvGraphicFramePr>
        <p:xfrm>
          <a:off x="2247884" y="1572429"/>
          <a:ext cx="6682106" cy="4431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517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73202" y="1309860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SKUTECZNOŚCI WSPARCIA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325139" y="2215093"/>
            <a:ext cx="4188151" cy="5659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Formy wsparcia stosowane w projektach skierowanych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osób w wieku 45+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4658917" y="2147200"/>
            <a:ext cx="4318994" cy="69515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Ocena świadczonego wsparcia pod względem pod względem skuteczności w poprawie sytuacji zawodowej 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aktywizacji społecznej</a:t>
            </a:r>
          </a:p>
        </p:txBody>
      </p:sp>
      <p:pic>
        <p:nvPicPr>
          <p:cNvPr id="13" name="Obraz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07"/>
            <a:ext cx="4333778" cy="299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3290" y="2924031"/>
            <a:ext cx="4464621" cy="3562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230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8114934"/>
              </p:ext>
            </p:extLst>
          </p:nvPr>
        </p:nvGraphicFramePr>
        <p:xfrm>
          <a:off x="0" y="1404598"/>
          <a:ext cx="9078011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792514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237744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12.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Mężczyźni ponad dwa razy częściej niż kobiety znajdują zatrudnienie w wyniku udziału w projektach PO KL, ich dochody też częściej rosną. (s. 113-114)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Podjęcie działań zapewniających większą skuteczność wsparcia aktywizacyjnego wśród kobiet. (s. 113-114)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Wprowadzenie w ramach Działań: 8.1 i 8.2 kryterium merytorycznego – szczegółowego, które premiować będzie projekty, w których deklarowany jest odpowiednio wysoki poziom efektywności zatrudnieniowej wśród kobiet z grupy wiekowej 50+ (łączne spełnienie obu warunków: płciowego i wiekowego).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Wprowadzenie w ramach Działania 8.3 kryterium merytorycznego – szczegółowego premiującego te przedsięwzięcia, w których tworzone są miejsca pracy dla osób z grupy 50+ (uwzględniając specyfikę obszaru tematycznego projektów w Działaniu 8.3 należy przypuszczać, iż powinno to w szczególności wspomóc aktywizację zawodową kobiet).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Promowanie dobrych praktyk realizowanych w projektach cechujących się wysokim poziomem efektywności zatrudnieniowej wśród kobiet.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ZIT 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lvl="0"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 programowa operacyjna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36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21841" y="1298067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EFEKTYWNOŚĆ WSPARCIA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183"/>
          <a:stretch/>
        </p:blipFill>
        <p:spPr bwMode="auto">
          <a:xfrm>
            <a:off x="610006" y="2794337"/>
            <a:ext cx="799599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rostokąt zaokrąglony 12"/>
          <p:cNvSpPr/>
          <p:nvPr/>
        </p:nvSpPr>
        <p:spPr>
          <a:xfrm>
            <a:off x="967686" y="1971860"/>
            <a:ext cx="7416824" cy="43681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Społeczno-demograficzne cechy uczestników determinujące efektywność wsparcia</a:t>
            </a:r>
          </a:p>
        </p:txBody>
      </p:sp>
    </p:spTree>
    <p:extLst>
      <p:ext uri="{BB962C8B-B14F-4D97-AF65-F5344CB8AC3E}">
        <p14:creationId xmlns:p14="http://schemas.microsoft.com/office/powerpoint/2010/main" xmlns="" val="14078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5612431"/>
              </p:ext>
            </p:extLst>
          </p:nvPr>
        </p:nvGraphicFramePr>
        <p:xfrm>
          <a:off x="0" y="1404598"/>
          <a:ext cx="9078011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792514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3626507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13.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Najważniejszą determinantą efektywności projektów sytuacja wyjściowa na rynku pracy uczestników projektów w wieku 45+. Dodatkowo podkreślić należy, iż w przypadku utraty pracy osobom starszym jest szczególnie trudno znaleźć inne zatrudnienie (co stanowi wypadkową wskazanych barier w znalezieniu pracy wśród osób z tej grupy). (s. 114)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Podejmowanie działań ukierunkowanych przede wszystkim na utrzymanie aktywności zawodowej. (s. 114)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Wprowadzenie elementu oceny wsparcia dla osób bezrobotnych z grupy 50+ przez pryzmat efektywności zatrudnieniowej, zarówno w ramach Działania 8.1, jak i 8.2, z jednoczesnym określeniem minimalnego progu efektywności zatrudnieniowej na poziomie nie niższym niż ma to miejsce w przypadku osób długotrwale bezrobotnych lub mających niskie kwalifikacje. Z kolei w przypadku Działań: 9.1 i 9.3 – wprowadzenie wskaźnika dotyczącego liczby osób w wieku 50+ zagrożonych ubóstwem lub wykluczeniem społecznym pracujących po opuszczeniu programu (łącznie z pracującymi na własny rachunek) i premiowanie za pomocą kryteriów merytorycznych – szczegółowych projektów w największym stopniu przyczyniających się do realizacji wskaźnika.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Ograniczone stosowanie (ale bez całkowitej rezygnacji z niego) instrumentu pomocowego dotyczącego wspierania uruchamiania własnej działalności gospodarczej przez osoby 50+ (skoncentrowanie się na wsparciu prozatrudnieniowym).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Promowanie wśród realizatorów projektów w ramach Działań: 8.1 i 8.2 wyników badań wskazujących na szczególne znaczenie utrzymania ciągłości aktywności zawodowej w grupie 50+.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 RPO WM 2014-2020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WUP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MJWPU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lvl="0"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 programowa operacyjna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44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</a:t>
            </a:r>
            <a:r>
              <a:rPr lang="pl-PL" altLang="pl-PL" dirty="0" smtClean="0">
                <a:latin typeface="+mn-lt"/>
              </a:rPr>
              <a:t>l</a:t>
            </a:r>
            <a:r>
              <a:rPr lang="pl-PL" altLang="pl-PL" dirty="0">
                <a:latin typeface="+mn-lt"/>
              </a:rPr>
              <a:t>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</a:t>
            </a:r>
            <a:r>
              <a:rPr lang="pl-PL" sz="2400" dirty="0" smtClean="0">
                <a:latin typeface="+mn-lt"/>
              </a:rPr>
              <a:t>uwagę.</a:t>
            </a:r>
            <a:r>
              <a:rPr lang="pl-PL" sz="2400" dirty="0">
                <a:latin typeface="+mn-lt"/>
              </a:rPr>
              <a:t/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29191" y="1248930"/>
            <a:ext cx="6289874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500" b="1" dirty="0">
                <a:solidFill>
                  <a:srgbClr val="4D4D4D"/>
                </a:solidFill>
              </a:rPr>
              <a:t>CHARAKTERYSTYKA UCZESTNIKÓW PROJEKTÓW</a:t>
            </a:r>
            <a:endParaRPr lang="pl-PL" sz="3500" dirty="0">
              <a:solidFill>
                <a:srgbClr val="AAA9A9"/>
              </a:solidFill>
            </a:endParaRPr>
          </a:p>
          <a:p>
            <a:endParaRPr lang="pl-PL" dirty="0"/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71" y="1248930"/>
            <a:ext cx="1908213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0" name="Prostokąt zaokrąglony 29"/>
          <p:cNvSpPr/>
          <p:nvPr/>
        </p:nvSpPr>
        <p:spPr>
          <a:xfrm>
            <a:off x="343009" y="5157192"/>
            <a:ext cx="8457982" cy="1008112"/>
          </a:xfrm>
          <a:prstGeom prst="roundRect">
            <a:avLst/>
          </a:prstGeom>
          <a:solidFill>
            <a:srgbClr val="701C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przypadku najstarszych mieszkańców regionu mamy do czynienia z największymi ograniczeniami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zakresie dostępności wsparcia finansowanego ze środków EFS lub największą pasywnością w korzystaniu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niego  – w porównaniu z osobami w wieku do 45 lat udział osób z grupy wiekowej 65+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zamieszkujących obszary wiejskie jest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prawie trzykrotnie mniejszy.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54336" y="944570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UCZESTNIKÓW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50559"/>
            <a:ext cx="4392488" cy="258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zaokrąglony 12"/>
          <p:cNvSpPr/>
          <p:nvPr/>
        </p:nvSpPr>
        <p:spPr>
          <a:xfrm>
            <a:off x="4860032" y="1490519"/>
            <a:ext cx="3774479" cy="252172"/>
          </a:xfrm>
          <a:prstGeom prst="roundRect">
            <a:avLst/>
          </a:prstGeom>
          <a:solidFill>
            <a:srgbClr val="701C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Miejsce zamieszkania uczestników projektów 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772816"/>
            <a:ext cx="4261172" cy="256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Prostokąt zaokrąglony 15"/>
          <p:cNvSpPr/>
          <p:nvPr/>
        </p:nvSpPr>
        <p:spPr>
          <a:xfrm>
            <a:off x="467544" y="1484784"/>
            <a:ext cx="3774479" cy="252172"/>
          </a:xfrm>
          <a:prstGeom prst="roundRect">
            <a:avLst/>
          </a:prstGeom>
          <a:solidFill>
            <a:srgbClr val="701C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Struktura wiekowa uczestników projektów 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395536" y="4221088"/>
            <a:ext cx="3888432" cy="79208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do 45 lat  - 144 210 </a:t>
            </a:r>
          </a:p>
          <a:p>
            <a:pPr algn="ctr"/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45+  - 84 174,  w tym: 50+  - 56 900; 65+  - 1299</a:t>
            </a:r>
          </a:p>
          <a:p>
            <a:pPr algn="ctr"/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</a:p>
          <a:p>
            <a:pPr algn="ctr"/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RAZEM: 228 384 </a:t>
            </a:r>
          </a:p>
        </p:txBody>
      </p:sp>
    </p:spTree>
    <p:extLst>
      <p:ext uri="{BB962C8B-B14F-4D97-AF65-F5344CB8AC3E}">
        <p14:creationId xmlns:p14="http://schemas.microsoft.com/office/powerpoint/2010/main" xmlns="" val="37035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8948796"/>
              </p:ext>
            </p:extLst>
          </p:nvPr>
        </p:nvGraphicFramePr>
        <p:xfrm>
          <a:off x="0" y="1404598"/>
          <a:ext cx="9078011" cy="351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757176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269597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1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przypadku najstarszych mieszkańców regionu mamy do czynienia z największymi ograniczeniami w zakresie dostępności wsparcia finansowanego ze środków EFS lub największą pasywnością w korzystaniu z niego – w porównaniu z osobami w wieku do 45 lat udział osób z grupy wiekowej 65+ jest prawie trzykrotnie mniejszy. (s. 22) 	</a:t>
                      </a:r>
                    </a:p>
                    <a:p>
                      <a:pPr algn="just"/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Podejmowanie działań zapewniających dostępność wsparcia dla grupy 65+, które wykraczają poza uwzględnienie kategorii 65+ w grupie docelowej, co jest rozwiązaniem niewystarczająco skutecznym w adresowaniu wsparcia do tej kategorii osób. (s. 22)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Wprowadzenie dodatkowych kryteriów merytorycznych – szczegółowych premiujących przedsięwzięcia o określonym udziale osób z grupy 65+ w ramach Działań: 8.2, 8.3, 9.1, 9.3, 10.2 (przy jednoczesnym założeniu, że określenie owego udziału nie powinno przekraczać poziomu 15% - dominujący udział w grupie uczestników reprezentujących kategorię wiekową 50+ powinny mieć jednak osoby z grupy 50-65 lat).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pl-PL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Podejmowanie w ramach Działania 11.1 działań informacyjno-promocyjnych dedykowanych grupie 65+, tj. uwzględniających specyfikę przekazywanego rodzaju informacji (uproszczenie treści, wykorzystywanie wizerunku osób starszych) oraz stosowanych kanałów komunikacji (przede wszystkim oparcie się o tradycyjne media).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 RPO WM 2014-2020</a:t>
                      </a:r>
                    </a:p>
                    <a:p>
                      <a:pPr lvl="0"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WUP</a:t>
                      </a:r>
                    </a:p>
                    <a:p>
                      <a:pPr lvl="0"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MJWPU</a:t>
                      </a:r>
                    </a:p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ZIT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Rekomendacja programowa operacyjna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01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4954" y="428798"/>
            <a:ext cx="8545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  <a:p>
            <a:pPr algn="ctr" eaLnBrk="0" hangingPunct="0">
              <a:defRPr/>
            </a:pPr>
            <a:r>
              <a:rPr lang="pl-PL" b="1" dirty="0" smtClean="0">
                <a:latin typeface="+mn-lt"/>
              </a:rPr>
              <a:t>REKOMENDACJE</a:t>
            </a:r>
            <a:endParaRPr lang="pl-PL" b="1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7508276"/>
              </p:ext>
            </p:extLst>
          </p:nvPr>
        </p:nvGraphicFramePr>
        <p:xfrm>
          <a:off x="0" y="1404599"/>
          <a:ext cx="907801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06"/>
                <a:gridCol w="1611984"/>
                <a:gridCol w="1677971"/>
                <a:gridCol w="3195686"/>
                <a:gridCol w="1055802"/>
                <a:gridCol w="1112362"/>
              </a:tblGrid>
              <a:tr h="749444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/>
                        <a:t>L.p.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Wniosek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Rekomendacja </a:t>
                      </a:r>
                    </a:p>
                    <a:p>
                      <a:pPr algn="l"/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(strona w raporcie)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Sposób wdrożenia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Adresat rekomendacji 	</a:t>
                      </a:r>
                    </a:p>
                    <a:p>
                      <a:pPr algn="l"/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Klasa rekomendacji</a:t>
                      </a:r>
                      <a:endParaRPr lang="pl-PL" sz="1200" b="1" dirty="0"/>
                    </a:p>
                  </a:txBody>
                  <a:tcPr/>
                </a:tc>
              </a:tr>
              <a:tr h="3103758"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/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Premiowanie na etapie oceny merytorycznej projektów w ramach Działań: 8.2, 8.3, 9.1, 9.3, 10.2 takich sposobów ich popularyzacji, które angażują osoby i podmioty mogące w sposób bezpośredni dotrzeć do potencjalnych zainteresowanych z grupy 65+ w stopniu większym niż sam projektodawca (najbliższe otoczenie społeczne, samorząd lokalny, parafie itp.).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pl-PL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Położenie szczególnego nacisku na powiązanie aktywizacji zawodowej i społecznej w przypadku osób z grupy 65+ (w przypadku Działania 8.2 – wprowadzenie do elementu diagnozy sytuacji osoby nieaktywnej zawodowo także aspektu jej aktywności społecznej i wprowadzenie np. do tematyki szkoleń lub doradztwa elementu znaczenia aktywności społecznej; w przypadku Działań: 9.1 i 9.3 – premiowanie za pomocą kryteriów merytorycznych – szczegółowych przedsięwzięć, w których wsparciem obejmowane są osoby wykluczone społeczne z grupy wiekowej 65+).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pl-PL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37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36440" y="1150780"/>
            <a:ext cx="6480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pl-P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UCZESTNIKÓW</a:t>
            </a:r>
            <a:endParaRPr lang="pl-PL" sz="2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39142"/>
            <a:ext cx="3774479" cy="21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rostokąt zaokrąglony 15"/>
          <p:cNvSpPr/>
          <p:nvPr/>
        </p:nvSpPr>
        <p:spPr>
          <a:xfrm>
            <a:off x="395536" y="1886437"/>
            <a:ext cx="3774479" cy="252172"/>
          </a:xfrm>
          <a:prstGeom prst="roundRect">
            <a:avLst/>
          </a:prstGeom>
          <a:solidFill>
            <a:srgbClr val="701C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Sytuacja na rynku pracy w województwie (rok 2014)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az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39142"/>
            <a:ext cx="4519735" cy="209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rostokąt zaokrąglony 24"/>
          <p:cNvSpPr/>
          <p:nvPr/>
        </p:nvSpPr>
        <p:spPr>
          <a:xfrm>
            <a:off x="4469929" y="1879712"/>
            <a:ext cx="4477790" cy="25217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Sytuacja na rynku pracy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chwili udziału w projekcie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527252" y="4894429"/>
            <a:ext cx="8420467" cy="1080120"/>
          </a:xfrm>
          <a:prstGeom prst="roundRect">
            <a:avLst/>
          </a:prstGeom>
          <a:solidFill>
            <a:srgbClr val="701C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Elementem różnicującym populację osób w wieku 45+ jest sytuacja na rynku pracy, z uwzględnieniem dwóch głównych kategorii: osób pracujących oraz osób bezrobotnych (w tym: długotrwale bezrobotnych).</a:t>
            </a: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7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5043</TotalTime>
  <Words>4168</Words>
  <Application>Microsoft Office PowerPoint</Application>
  <PresentationFormat>Pokaz na ekranie (4:3)</PresentationFormat>
  <Paragraphs>578</Paragraphs>
  <Slides>44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5" baseType="lpstr">
      <vt:lpstr>Programy Regionalne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SKM1420</cp:lastModifiedBy>
  <cp:revision>632</cp:revision>
  <cp:lastPrinted>2016-01-14T07:13:19Z</cp:lastPrinted>
  <dcterms:created xsi:type="dcterms:W3CDTF">2015-04-20T12:46:14Z</dcterms:created>
  <dcterms:modified xsi:type="dcterms:W3CDTF">2016-03-21T09:51:17Z</dcterms:modified>
</cp:coreProperties>
</file>