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9"/>
  </p:notesMasterIdLst>
  <p:sldIdLst>
    <p:sldId id="258" r:id="rId2"/>
    <p:sldId id="382" r:id="rId3"/>
    <p:sldId id="385" r:id="rId4"/>
    <p:sldId id="387" r:id="rId5"/>
    <p:sldId id="388" r:id="rId6"/>
    <p:sldId id="390" r:id="rId7"/>
    <p:sldId id="324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1919" autoAdjust="0"/>
  </p:normalViewPr>
  <p:slideViewPr>
    <p:cSldViewPr snapToGrid="0">
      <p:cViewPr varScale="1">
        <p:scale>
          <a:sx n="70" d="100"/>
          <a:sy n="70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83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30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3330054"/>
            <a:ext cx="7886700" cy="230715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Propozycja 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systematyki kryteriów obowiązujących w ramach Regionalnego Programu Operacyjnego Województwa Mazowieckiego na lata 2014 – 2020 - EFRR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8489" y="2025650"/>
            <a:ext cx="8545513" cy="16435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Systematyka kryteriów </a:t>
            </a:r>
            <a:r>
              <a:rPr lang="pl-PL" sz="2800" b="1" dirty="0" smtClean="0">
                <a:latin typeface="Calibri"/>
              </a:rPr>
              <a:t>obowiązujących w ramach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Regionalnego Programu Operacyjnego Województwa Mazowieckiego na lata 2014 – 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2020, dla projektów współfinansowanych </a:t>
            </a: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ze środków EFRR</a:t>
            </a:r>
            <a:endParaRPr lang="pl-PL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1263" y="1020932"/>
            <a:ext cx="8298754" cy="589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Systematyka kryteriów obowiązujących w ramach </a:t>
            </a: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RPO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 na lata 2014-2020 (EFRR)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1. kryteria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formalne – 0/1 – wspólne dla wszystkich działań (w tym kryteria dotyczące pomocy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publicznej i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dokumentów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środowiskowych)</a:t>
            </a:r>
            <a:r>
              <a:rPr lang="pl-PL" sz="2000" baseline="30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7" lvl="0"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1.1 kryteria dot. pomocy publicznej  – 0/1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7" lvl="0"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1.2 kryteria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dot. dokumentów środowiskowych – 0/1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7" lvl="0" algn="just">
              <a:lnSpc>
                <a:spcPct val="115000"/>
              </a:lnSpc>
            </a:pPr>
            <a:r>
              <a:rPr lang="pl-PL" sz="2000" dirty="0" smtClean="0">
                <a:latin typeface="Calibri" panose="020F0502020204030204" pitchFamily="34" charset="0"/>
              </a:rPr>
              <a:t>1.3 dodatkowe </a:t>
            </a:r>
            <a:r>
              <a:rPr lang="pl-PL" sz="2000" dirty="0">
                <a:latin typeface="Calibri" panose="020F0502020204030204" pitchFamily="34" charset="0"/>
              </a:rPr>
              <a:t>kryteria formalne dla ZIT WOF – 0/1 </a:t>
            </a:r>
            <a:endParaRPr lang="pl-PL" sz="2000" dirty="0"/>
          </a:p>
          <a:p>
            <a:pPr marL="357187" lvl="0" algn="just">
              <a:lnSpc>
                <a:spcPct val="115000"/>
              </a:lnSpc>
            </a:pPr>
            <a:r>
              <a:rPr lang="pl-PL" sz="2000" dirty="0" smtClean="0">
                <a:latin typeface="Calibri" panose="020F0502020204030204" pitchFamily="34" charset="0"/>
              </a:rPr>
              <a:t>1.4 dodatkowe </a:t>
            </a:r>
            <a:r>
              <a:rPr lang="pl-PL" sz="2000" dirty="0">
                <a:latin typeface="Calibri" panose="020F0502020204030204" pitchFamily="34" charset="0"/>
              </a:rPr>
              <a:t>kryteria formalne dla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inwestycji znajdujących się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w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Planie inwestycyjnym dla subregionów objętych OSI problemowymi (RIT)</a:t>
            </a:r>
            <a:r>
              <a:rPr lang="pl-PL" sz="2000" dirty="0">
                <a:latin typeface="Calibri" panose="020F0502020204030204" pitchFamily="34" charset="0"/>
              </a:rPr>
              <a:t> – 0/1 </a:t>
            </a:r>
            <a:endParaRPr lang="pl-PL" sz="2000" dirty="0" smtClean="0">
              <a:latin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sz="2000" dirty="0" smtClean="0">
                <a:latin typeface="Calibri" panose="020F0502020204030204" pitchFamily="34" charset="0"/>
              </a:rPr>
              <a:t>2. kryteria </a:t>
            </a:r>
            <a:r>
              <a:rPr lang="pl-PL" sz="2000" dirty="0">
                <a:latin typeface="Calibri" panose="020F0502020204030204" pitchFamily="34" charset="0"/>
              </a:rPr>
              <a:t>dostępu - 0/1 - dla danego typu </a:t>
            </a:r>
            <a:r>
              <a:rPr lang="pl-PL" sz="2000" dirty="0" smtClean="0">
                <a:latin typeface="Calibri" panose="020F0502020204030204" pitchFamily="34" charset="0"/>
              </a:rPr>
              <a:t>operacji;</a:t>
            </a:r>
            <a:endParaRPr lang="pl-PL" sz="2000" dirty="0" smtClean="0"/>
          </a:p>
          <a:p>
            <a:pPr marL="266700" lvl="0" algn="just">
              <a:lnSpc>
                <a:spcPct val="115000"/>
              </a:lnSpc>
              <a:spcAft>
                <a:spcPts val="2400"/>
              </a:spcAft>
            </a:pPr>
            <a:r>
              <a:rPr lang="pl-PL" sz="2000" dirty="0" smtClean="0">
                <a:latin typeface="Calibri" panose="020F0502020204030204" pitchFamily="34" charset="0"/>
              </a:rPr>
              <a:t>Regulamin </a:t>
            </a:r>
            <a:r>
              <a:rPr lang="pl-PL" sz="2000" dirty="0">
                <a:latin typeface="Calibri" panose="020F0502020204030204" pitchFamily="34" charset="0"/>
              </a:rPr>
              <a:t>konkursu wskazuje, które kryteria oceniane są </a:t>
            </a:r>
            <a:r>
              <a:rPr lang="pl-PL" sz="2000" dirty="0" smtClean="0">
                <a:latin typeface="Calibri" panose="020F0502020204030204" pitchFamily="34" charset="0"/>
              </a:rPr>
              <a:t>w </a:t>
            </a:r>
            <a:r>
              <a:rPr lang="pl-PL" sz="2000" dirty="0">
                <a:latin typeface="Calibri" panose="020F0502020204030204" pitchFamily="34" charset="0"/>
              </a:rPr>
              <a:t>ramach </a:t>
            </a:r>
            <a:r>
              <a:rPr lang="pl-PL" sz="2000" dirty="0" smtClean="0">
                <a:latin typeface="Calibri" panose="020F0502020204030204" pitchFamily="34" charset="0"/>
              </a:rPr>
              <a:t>oceny                                                                                      formalnej</a:t>
            </a:r>
            <a:r>
              <a:rPr lang="pl-PL" sz="2000" dirty="0">
                <a:latin typeface="Calibri" panose="020F0502020204030204" pitchFamily="34" charset="0"/>
              </a:rPr>
              <a:t>, a które w ramach oceny merytorycznej</a:t>
            </a:r>
            <a:r>
              <a:rPr lang="pl-PL" sz="2000" dirty="0" smtClean="0">
                <a:latin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100" dirty="0" smtClean="0"/>
              <a:t>1. Dla </a:t>
            </a:r>
            <a:r>
              <a:rPr lang="pl-PL" sz="1100" dirty="0"/>
              <a:t>konkursu w ramach działania 2.1 z 2015 r przewidziano dodatkowe kryteria formalne dla poszczególnych Działań/Poddziałań (w zakresie dotyczącym ram wykonania). W kolejnych konkursach kryteria dot. wskaźników ujmowane są </a:t>
            </a:r>
            <a:r>
              <a:rPr lang="pl-PL" sz="1100" dirty="0" smtClean="0"/>
              <a:t>                w  ramach </a:t>
            </a:r>
            <a:r>
              <a:rPr lang="pl-PL" sz="1100" dirty="0"/>
              <a:t>dodatkowych </a:t>
            </a:r>
            <a:r>
              <a:rPr lang="pl-PL" sz="1100" dirty="0" smtClean="0"/>
              <a:t>kryteriów </a:t>
            </a:r>
            <a:r>
              <a:rPr lang="pl-PL" sz="1100" dirty="0"/>
              <a:t>dostępu lub weryfikowane są na podstawie kryterium formalnego Zgodność z Regulaminem Konkursu / fiszką projektu. </a:t>
            </a:r>
          </a:p>
        </p:txBody>
      </p:sp>
    </p:spTree>
    <p:extLst>
      <p:ext uri="{BB962C8B-B14F-4D97-AF65-F5344CB8AC3E}">
        <p14:creationId xmlns:p14="http://schemas.microsoft.com/office/powerpoint/2010/main" val="23106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5760" y="1608073"/>
            <a:ext cx="82987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2000" dirty="0" smtClean="0">
                <a:latin typeface="+mn-lt"/>
              </a:rPr>
              <a:t>3. kryteria </a:t>
            </a:r>
            <a:r>
              <a:rPr lang="pl-PL" sz="2000" dirty="0">
                <a:latin typeface="+mn-lt"/>
              </a:rPr>
              <a:t>merytoryczne ogólne – 0/1 – wspólne dla wszystkich działań;</a:t>
            </a:r>
          </a:p>
          <a:p>
            <a:pPr marL="273050" algn="just">
              <a:lnSpc>
                <a:spcPct val="115000"/>
              </a:lnSpc>
            </a:pPr>
            <a:r>
              <a:rPr lang="pl-PL" sz="2000" dirty="0">
                <a:latin typeface="+mn-lt"/>
              </a:rPr>
              <a:t>W przypadku projektów konkursowych </a:t>
            </a:r>
            <a:r>
              <a:rPr lang="pl-PL" sz="2000" dirty="0" smtClean="0">
                <a:latin typeface="+mn-lt"/>
              </a:rPr>
              <a:t>kryteria, </a:t>
            </a:r>
            <a:r>
              <a:rPr lang="pl-PL" sz="2000" dirty="0">
                <a:latin typeface="+mn-lt"/>
              </a:rPr>
              <a:t>które podlegają ocenie </a:t>
            </a:r>
            <a:r>
              <a:rPr lang="pl-PL" sz="2000" dirty="0" smtClean="0">
                <a:latin typeface="+mn-lt"/>
              </a:rPr>
              <a:t>                w </a:t>
            </a:r>
            <a:r>
              <a:rPr lang="pl-PL" sz="2000" dirty="0">
                <a:latin typeface="+mn-lt"/>
              </a:rPr>
              <a:t>ramach danego konkursu zawarte są w Regulaminie konkursu. </a:t>
            </a:r>
          </a:p>
          <a:p>
            <a:pPr marL="273050" algn="just">
              <a:lnSpc>
                <a:spcPct val="115000"/>
              </a:lnSpc>
            </a:pPr>
            <a:r>
              <a:rPr lang="pl-PL" sz="2000" dirty="0">
                <a:latin typeface="+mn-lt"/>
              </a:rPr>
              <a:t>W przypadku projektów pozakonkursowych określenie kryteriów wyboru projektów znajduje się w </a:t>
            </a:r>
            <a:r>
              <a:rPr lang="pl-PL" sz="2000" i="1" dirty="0">
                <a:latin typeface="+mn-lt"/>
              </a:rPr>
              <a:t>Wezwaniu do złożenia wniosku w trybie pozakonkursowym</a:t>
            </a:r>
            <a:r>
              <a:rPr lang="pl-PL" sz="2000" dirty="0">
                <a:latin typeface="+mn-lt"/>
              </a:rPr>
              <a:t>.  </a:t>
            </a:r>
            <a:endParaRPr lang="pl-PL" sz="2000" dirty="0" smtClean="0">
              <a:latin typeface="+mn-lt"/>
            </a:endParaRPr>
          </a:p>
          <a:p>
            <a:pPr marL="355600" indent="-355600" algn="just">
              <a:lnSpc>
                <a:spcPct val="115000"/>
              </a:lnSpc>
            </a:pPr>
            <a:r>
              <a:rPr lang="pl-PL" sz="2000" dirty="0" smtClean="0">
                <a:latin typeface="+mn-lt"/>
              </a:rPr>
              <a:t>4. kryteria </a:t>
            </a:r>
            <a:r>
              <a:rPr lang="pl-PL" sz="2000" dirty="0">
                <a:latin typeface="+mn-lt"/>
              </a:rPr>
              <a:t>merytoryczne szczegółowe punktowe dla projektów konkursowych, 0/1 dla projektów pozakonkursowych;</a:t>
            </a:r>
          </a:p>
          <a:p>
            <a:pPr marL="273050" algn="just">
              <a:lnSpc>
                <a:spcPct val="115000"/>
              </a:lnSpc>
              <a:tabLst>
                <a:tab pos="273050" algn="l"/>
              </a:tabLst>
            </a:pPr>
            <a:r>
              <a:rPr lang="pl-PL" sz="2000" dirty="0">
                <a:latin typeface="+mn-lt"/>
              </a:rPr>
              <a:t>W przypadku projektów konkursowych przyjmuje się, że projekt spełnia kryteria merytoryczne punktowe w sytuacji, gdy suma punktów uzyskanych podczas oceny kryteriów merytorycznych stanowi, co najmniej 60% maksymalnej możliwej do uzyskania liczby punktów</a:t>
            </a:r>
            <a:r>
              <a:rPr lang="pl-PL" sz="2000" dirty="0" smtClean="0">
                <a:latin typeface="+mn-lt"/>
              </a:rPr>
              <a:t>.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8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49"/>
            <a:ext cx="7886700" cy="5278321"/>
          </a:xfrm>
        </p:spPr>
        <p:txBody>
          <a:bodyPr/>
          <a:lstStyle/>
          <a:p>
            <a:pPr marL="273050" lvl="0" indent="-273050" eaLnBrk="1" hangingPunct="1">
              <a:lnSpc>
                <a:spcPct val="115000"/>
              </a:lnSpc>
            </a:pPr>
            <a:r>
              <a:rPr lang="pl-PL" sz="2000" dirty="0" smtClean="0">
                <a:solidFill>
                  <a:prstClr val="black"/>
                </a:solidFill>
                <a:cs typeface="Arial" pitchFamily="34" charset="0"/>
              </a:rPr>
              <a:t>5. kryteria </a:t>
            </a:r>
            <a:r>
              <a:rPr lang="pl-PL" sz="2000" dirty="0">
                <a:solidFill>
                  <a:prstClr val="black"/>
                </a:solidFill>
                <a:cs typeface="Arial" pitchFamily="34" charset="0"/>
              </a:rPr>
              <a:t>merytoryczne szczegółowe – punktowe – zgodności ze </a:t>
            </a:r>
            <a:r>
              <a:rPr lang="pl-PL" sz="2000" dirty="0" smtClean="0">
                <a:solidFill>
                  <a:prstClr val="black"/>
                </a:solidFill>
                <a:cs typeface="Arial" pitchFamily="34" charset="0"/>
              </a:rPr>
              <a:t>Strategią </a:t>
            </a:r>
            <a:r>
              <a:rPr lang="pl-PL" sz="2000" dirty="0">
                <a:solidFill>
                  <a:prstClr val="black"/>
                </a:solidFill>
                <a:cs typeface="Arial" pitchFamily="34" charset="0"/>
              </a:rPr>
              <a:t>ZIT WOF.</a:t>
            </a:r>
            <a:br>
              <a:rPr lang="pl-PL" sz="2000" dirty="0">
                <a:solidFill>
                  <a:prstClr val="black"/>
                </a:solidFill>
                <a:cs typeface="Arial" pitchFamily="34" charset="0"/>
              </a:rPr>
            </a:br>
            <a:r>
              <a:rPr lang="pl-PL" sz="2000" dirty="0">
                <a:solidFill>
                  <a:prstClr val="black"/>
                </a:solidFill>
                <a:cs typeface="Arial" pitchFamily="34" charset="0"/>
              </a:rPr>
              <a:t>Spełnienie przez wniosek kryteriów zgodności ze Strategią ZIT WOF </a:t>
            </a:r>
            <a:r>
              <a:rPr lang="pl-PL" sz="2000" dirty="0" smtClean="0">
                <a:solidFill>
                  <a:prstClr val="black"/>
                </a:solidFill>
                <a:cs typeface="Arial" pitchFamily="34" charset="0"/>
              </a:rPr>
              <a:t>                  w </a:t>
            </a:r>
            <a:r>
              <a:rPr lang="pl-PL" sz="2000" dirty="0">
                <a:solidFill>
                  <a:prstClr val="black"/>
                </a:solidFill>
                <a:cs typeface="Arial" pitchFamily="34" charset="0"/>
              </a:rPr>
              <a:t>minimalnym zakresie oznacza uzyskanie, co najmniej 50 % punktów za kryteria zgodności ze Strategią ZIT WOF. Kryteria zgodności </a:t>
            </a:r>
            <a:r>
              <a:rPr lang="pl-PL" sz="2000" dirty="0" smtClean="0">
                <a:solidFill>
                  <a:prstClr val="black"/>
                </a:solidFill>
                <a:cs typeface="Arial" pitchFamily="34" charset="0"/>
              </a:rPr>
              <a:t>                         ze </a:t>
            </a:r>
            <a:r>
              <a:rPr lang="pl-PL" sz="2000" dirty="0">
                <a:solidFill>
                  <a:prstClr val="black"/>
                </a:solidFill>
                <a:cs typeface="Arial" pitchFamily="34" charset="0"/>
              </a:rPr>
              <a:t>Strategią ZIT WOF stanowią min. 30 % ogólnej liczby punktów możliwych do uzyskania na etapie oceny merytorycznej.</a:t>
            </a:r>
            <a:br>
              <a:rPr lang="pl-PL" sz="2000" dirty="0">
                <a:solidFill>
                  <a:prstClr val="black"/>
                </a:solidFill>
                <a:cs typeface="Arial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86603" y="958850"/>
            <a:ext cx="8228747" cy="1006428"/>
          </a:xfrm>
        </p:spPr>
        <p:txBody>
          <a:bodyPr/>
          <a:lstStyle/>
          <a:p>
            <a:pPr algn="just"/>
            <a:r>
              <a:rPr lang="pl-PL" sz="1800" b="1" dirty="0" smtClean="0"/>
              <a:t>Korekty redakcyjne dotyczące pkt. 9 i 10 Kryteriów formalnych – zmiany wynikają                      z uporządkowania systematyki kryteriów i polegają na  usunięciu zapisu odwołującego się do numeru tabeli na zapis odwołujący się do numeru zgodnego                  z nową systematyką. </a:t>
            </a:r>
            <a:endParaRPr lang="pl-PL" sz="1800" b="1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344303"/>
              </p:ext>
            </p:extLst>
          </p:nvPr>
        </p:nvGraphicFramePr>
        <p:xfrm>
          <a:off x="286604" y="2074932"/>
          <a:ext cx="8707272" cy="4353164"/>
        </p:xfrm>
        <a:graphic>
          <a:graphicData uri="http://schemas.openxmlformats.org/drawingml/2006/table">
            <a:tbl>
              <a:tblPr firstRow="1" firstCol="1" bandRow="1"/>
              <a:tblGrid>
                <a:gridCol w="445100"/>
                <a:gridCol w="2448051"/>
                <a:gridCol w="5814121"/>
              </a:tblGrid>
              <a:tr h="407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kryterium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kryterium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prawodawstwem krajowym i unijnym w zakresie pomocy publicznej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uważa się za spełnione jeżeli: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</a:rPr>
                        <a:t>w konkursach zorientowanych wyłącznie na wsparcie projektów, których dofinansowanie nie stanowi pomocy publicznej, dokonana ocena potwierdzi brak spełnienia przesłanek z art. 107 ust. 1 TFUE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</a:rPr>
                        <a:t>w konkursach, w których dotacja dla projektu stanowi pomoc publiczną/pomoc de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</a:rPr>
                        <a:t>minimis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</a:rPr>
                        <a:t>, ocena dokonywana w oparciu o kryteria szczegółowe zawarte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pkt.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 Systematyki kryteriów obowiązujących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w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ramach RPO WM na lata 2014-2020 (EFRR)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</a:rPr>
                        <a:t> zakończy się wynikiem pozytywnym (5/5pkt)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dokumentacji środowiskowej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obowiązującymi przepisami krajowymi i unijnymi w zakresie ochrony środowiska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weryfikacji tego kryterium opracowano szczegółowe kryteria, zawarte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pkt.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Systematyki kryteriów obowiązujących w ramach RPO WM na lata 2014-2020 (EFRR)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0948" marR="50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3738</TotalTime>
  <Words>546</Words>
  <Application>Microsoft Office PowerPoint</Application>
  <PresentationFormat>Pokaz na ekranie (4:3)</PresentationFormat>
  <Paragraphs>41</Paragraphs>
  <Slides>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5. kryteria merytoryczne szczegółowe – punktowe – zgodności ze Strategią ZIT WOF. Spełnienie przez wniosek kryteriów zgodności ze Strategią ZIT WOF                   w minimalnym zakresie oznacza uzyskanie, co najmniej 50 % punktów za kryteria zgodności ze Strategią ZIT WOF. Kryteria zgodności                          ze Strategią ZIT WOF stanowią min. 30 % ogólnej liczby punktów możliwych do uzyskania na etapie oceny merytorycznej. </vt:lpstr>
      <vt:lpstr>Korekty redakcyjne dotyczące pkt. 9 i 10 Kryteriów formalnych – zmiany wynikają                      z uporządkowania systematyki kryteriów i polegają na  usunięciu zapisu odwołującego się do numeru tabeli na zapis odwołujący się do numeru zgodnego                  z nową systematyką.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Eliza Regeńczuk</cp:lastModifiedBy>
  <cp:revision>555</cp:revision>
  <dcterms:created xsi:type="dcterms:W3CDTF">2015-04-20T12:46:14Z</dcterms:created>
  <dcterms:modified xsi:type="dcterms:W3CDTF">2016-01-15T12:12:26Z</dcterms:modified>
</cp:coreProperties>
</file>