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8" r:id="rId2"/>
    <p:sldId id="345" r:id="rId3"/>
    <p:sldId id="354" r:id="rId4"/>
    <p:sldId id="388" r:id="rId5"/>
    <p:sldId id="394" r:id="rId6"/>
    <p:sldId id="389" r:id="rId7"/>
    <p:sldId id="390" r:id="rId8"/>
    <p:sldId id="395" r:id="rId9"/>
    <p:sldId id="391" r:id="rId10"/>
    <p:sldId id="392" r:id="rId11"/>
    <p:sldId id="387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449" autoAdjust="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2015-11-17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listopada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22963"/>
              </p:ext>
            </p:extLst>
          </p:nvPr>
        </p:nvGraphicFramePr>
        <p:xfrm>
          <a:off x="205740" y="1294002"/>
          <a:ext cx="855281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80"/>
                <a:gridCol w="2010383"/>
                <a:gridCol w="4763119"/>
                <a:gridCol w="1312333"/>
              </a:tblGrid>
              <a:tr h="34512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120519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niskoemisyjności, oszczędności energii i efektywnego wykorzystania zasobów naturalnych.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zapewni: rozwiązania, które w wyniku projektu B+R pozytywnie oddziałują na ochronę środowiska – 3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</a:t>
                      </a:r>
                      <a:r>
                        <a:rPr lang="pl-PL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realizacji  projektu.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na obszarze wiejskim – 2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poza obszarem Miasta Stołecznego Warszawy i poza obszarem wiejskim  – 1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na terenie Miasta Stołecznego Warszawy – 0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nie sumują się.</a:t>
                      </a:r>
                      <a:endParaRPr lang="pl-P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ogólne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1.2</a:t>
            </a:r>
          </a:p>
          <a:p>
            <a:pPr algn="ctr" eaLnBrk="0" hangingPunct="0">
              <a:defRPr/>
            </a:pP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Typ projektu „Bon na innowacje”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66774"/>
              </p:ext>
            </p:extLst>
          </p:nvPr>
        </p:nvGraphicFramePr>
        <p:xfrm>
          <a:off x="426593" y="1501489"/>
          <a:ext cx="8289925" cy="441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16"/>
                <a:gridCol w="1677441"/>
                <a:gridCol w="5146548"/>
                <a:gridCol w="960120"/>
              </a:tblGrid>
              <a:tr h="54638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tabLst>
                          <a:tab pos="266700" algn="l"/>
                        </a:tabLst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19918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1.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Zgodność z inteligentną specjalizacją województwa mazowieckiego.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oceniana będzie zgodność projektu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kierunkami rozwoju innowacyjności w województwie mazowieckiem wskazanymi poprzez obszary inteligentnej specjalizacji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(załącznik nr 1 do Regionalnej Strategii Innowacji dla Mazowsza do 2020 roku).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0/1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2.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Brak możliwości osiągnięcia celów projektu bez wsparcia środkami publicznymi.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prac B+R objętych wnioskiem o dofinansowanie nie został rozpoczęty przed dniem złożenia wniosku o dofinansowanie.</a:t>
                      </a: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0/1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9245" y="93259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8295" y="919931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6958"/>
              </p:ext>
            </p:extLst>
          </p:nvPr>
        </p:nvGraphicFramePr>
        <p:xfrm>
          <a:off x="426593" y="1501489"/>
          <a:ext cx="8289925" cy="42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16"/>
                <a:gridCol w="1677441"/>
                <a:gridCol w="5146548"/>
                <a:gridCol w="960120"/>
              </a:tblGrid>
              <a:tr h="54638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182216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trzymanie pozytywnych efektów inwestycji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przyszłości.</a:t>
                      </a: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zakłada wdrożenie wyników prac B+R w przypadku uzyskania pozytywnego wyniku tych prac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i przedkłada wiarygodny plan komercjalizacji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4.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Brak aktywności B+R+I finansowanej ze środków publicznych.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Wnioskodawcy nie została przyznana pomoc publiczna lub pomoc de </a:t>
                      </a:r>
                      <a:r>
                        <a:rPr lang="pl-PL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pl-PL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projekty związane z pracami B+R lub wdrożeniem (komercjalizacją) wyników prac B+R, w okresie 2 lat poprzedzających ogłoszenie naboru wniosków.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0/1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8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475" y="1600200"/>
            <a:ext cx="70865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konkursowych w ramach Regionalnego Programu Operacyjnego Województwa Mazowieckiego na lata 2014 – 2020 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EFRR</a:t>
            </a:r>
          </a:p>
          <a:p>
            <a:pPr algn="ctr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1.2</a:t>
            </a:r>
          </a:p>
          <a:p>
            <a:pPr algn="ctr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Typ projektu „Bon na innowacje”</a:t>
            </a:r>
          </a:p>
          <a:p>
            <a:pPr algn="ctr">
              <a:defRPr/>
            </a:pPr>
            <a:endParaRPr lang="pl-P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2772" y="878875"/>
            <a:ext cx="55110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- SZCZEGÓŁOWE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74482" y="324433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lt1"/>
                </a:solidFill>
              </a:rPr>
              <a:t>L.p.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1444"/>
              </p:ext>
            </p:extLst>
          </p:nvPr>
        </p:nvGraphicFramePr>
        <p:xfrm>
          <a:off x="426593" y="1501490"/>
          <a:ext cx="8289925" cy="333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16"/>
                <a:gridCol w="1667916"/>
                <a:gridCol w="4943475"/>
                <a:gridCol w="1172718"/>
              </a:tblGrid>
              <a:tr h="61467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Punktacja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260823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1.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środków wnioskodawcy w finansowaniu projektu ponad wymagany wkład własny.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beneficjenta przekraczający wymagany minimalny wkład własny, liczony od kwoty kwalifikowalnej ogółem: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5% do 10% - 2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10% do 15% - 4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15% do 20% - 8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20%  - 10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10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11326"/>
              </p:ext>
            </p:extLst>
          </p:nvPr>
        </p:nvGraphicFramePr>
        <p:xfrm>
          <a:off x="428625" y="1485900"/>
          <a:ext cx="82772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5"/>
                <a:gridCol w="1676400"/>
                <a:gridCol w="4933950"/>
                <a:gridCol w="1162050"/>
              </a:tblGrid>
              <a:tr h="723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Punktacja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2109881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kilkoma obszarami inteligentnej specjalizacji województwa  mazowieckiego.  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dwoma obszarami inteligentnej specjalizacji województwa mazowieckiego – 3 pkt;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trzema lub więcej obszarami inteligentnej specjalizacji województwa mazowieckiego – 6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722" y="897925"/>
            <a:ext cx="55110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- SZCZEGÓŁOWE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722" y="897925"/>
            <a:ext cx="55110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- SZCZEGÓŁOWE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74035"/>
              </p:ext>
            </p:extLst>
          </p:nvPr>
        </p:nvGraphicFramePr>
        <p:xfrm>
          <a:off x="428625" y="1485900"/>
          <a:ext cx="8277225" cy="375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5"/>
                <a:gridCol w="1676400"/>
                <a:gridCol w="4933950"/>
                <a:gridCol w="1162050"/>
              </a:tblGrid>
              <a:tr h="723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Punktacja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2109881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Znaczenie i </a:t>
                      </a:r>
                      <a:r>
                        <a:rPr lang="pl-PL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rozwojowy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nowej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wiedzy.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98" marR="86298" marT="43149" marB="431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Wykazanie przez wnioskodawcę wiarygodnego wpływu planowanych prac B+R na procesy biznesowe oraz rozwój firmy – do 5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Zaproponowanie przez wnioskodawcę faktycznie  nowatorskich rozwiązań i wykazanie ich wpływu na stworzenie przewagi konkurencyjnej oraz realnej perspektywy wzrostu firmy 5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pkt. 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sumują się. </a:t>
                      </a:r>
                    </a:p>
                  </a:txBody>
                  <a:tcPr marL="86298" marR="86298" marT="43149" marB="431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5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30237"/>
              </p:ext>
            </p:extLst>
          </p:nvPr>
        </p:nvGraphicFramePr>
        <p:xfrm>
          <a:off x="205740" y="1294002"/>
          <a:ext cx="8528685" cy="509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"/>
                <a:gridCol w="2057400"/>
                <a:gridCol w="4812284"/>
                <a:gridCol w="1181100"/>
              </a:tblGrid>
              <a:tr h="7334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2039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w oparciu o metody projektowania zorientowanego na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użytkownika.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włączenie końcowych użytkowników w proces tworzenia nowego lub znacząco ulepszonego produktu (wyrobu, usługi), technologii produkcji lub nowego projektu wzorniczego – 5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+mn-lt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7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technologii, obszarów gospodarczych lub procesów usługowych, zidentyfikowanych  jako kluczowe dla rozwoju regionu.</a:t>
                      </a:r>
                      <a:r>
                        <a:rPr lang="pl-PL" sz="1800" b="0" dirty="0" smtClean="0">
                          <a:effectLst/>
                          <a:latin typeface="+mn-lt"/>
                        </a:rPr>
                        <a:t> </a:t>
                      </a:r>
                      <a:endParaRPr lang="pl-P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2 wspierane sektory gospodarki/technologie wiodące/procesy usługowe - 2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 wspieranych sektorów gospodarki/technologii wiodących/procesów usługowych - 4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3868</TotalTime>
  <Words>672</Words>
  <Application>Microsoft Office PowerPoint</Application>
  <PresentationFormat>Pokaz na ekranie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Siębor Aleksandra</cp:lastModifiedBy>
  <cp:revision>551</cp:revision>
  <cp:lastPrinted>2015-11-17T07:52:36Z</cp:lastPrinted>
  <dcterms:created xsi:type="dcterms:W3CDTF">2015-04-20T12:46:14Z</dcterms:created>
  <dcterms:modified xsi:type="dcterms:W3CDTF">2015-11-17T08:00:34Z</dcterms:modified>
</cp:coreProperties>
</file>