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382" r:id="rId3"/>
    <p:sldId id="387" r:id="rId4"/>
    <p:sldId id="385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1919" autoAdjust="0"/>
  </p:normalViewPr>
  <p:slideViewPr>
    <p:cSldViewPr snapToGrid="0">
      <p:cViewPr varScale="1">
        <p:scale>
          <a:sx n="70" d="100"/>
          <a:sy n="70" d="100"/>
        </p:scale>
        <p:origin x="8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83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3913631"/>
            <a:ext cx="7886700" cy="17235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</a:t>
            </a:r>
            <a:r>
              <a:rPr lang="pl-PL" b="1" dirty="0">
                <a:solidFill>
                  <a:prstClr val="black"/>
                </a:solidFill>
              </a:rPr>
              <a:t>systematyki kryteriów obowiązujących w ramach Regionalnego Programu Operacyjnego Województwa Mazowieckiego na lata 2014 – 2020 </a:t>
            </a:r>
            <a:r>
              <a:rPr lang="pl-PL" b="1" dirty="0" smtClean="0">
                <a:solidFill>
                  <a:prstClr val="black"/>
                </a:solidFill>
              </a:rPr>
              <a:t> - EFS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21 stycznia 2016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8489" y="2025650"/>
            <a:ext cx="8545513" cy="4496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Systematyka </a:t>
            </a:r>
            <a:r>
              <a:rPr lang="pl-PL" sz="2800" b="1" dirty="0">
                <a:solidFill>
                  <a:srgbClr val="FF0000"/>
                </a:solidFill>
                <a:latin typeface="Calibri"/>
              </a:rPr>
              <a:t>kryteriów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obowiązujących w ramach Regionalnego Programu Operacyjnego Województwa Mazowieckiego na lata 2014 – 2020, dla projektów współfinansowanych </a:t>
            </a:r>
            <a:r>
              <a:rPr lang="pl-PL" sz="2800" b="1" dirty="0">
                <a:solidFill>
                  <a:srgbClr val="FF0000"/>
                </a:solidFill>
                <a:latin typeface="Calibri"/>
              </a:rPr>
              <a:t>ze </a:t>
            </a: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środków EFS </a:t>
            </a:r>
            <a:r>
              <a:rPr lang="pl-PL" sz="2800" baseline="30000" dirty="0" smtClean="0">
                <a:latin typeface="Calibri"/>
              </a:rPr>
              <a:t>1</a:t>
            </a:r>
          </a:p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endParaRPr lang="pl-PL" sz="2800" b="1" dirty="0">
              <a:solidFill>
                <a:srgbClr val="FF0000"/>
              </a:solidFill>
              <a:latin typeface="Calibri"/>
            </a:endParaRPr>
          </a:p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endParaRPr lang="pl-PL" sz="2800" b="1" dirty="0" smtClean="0">
              <a:solidFill>
                <a:srgbClr val="FF0000"/>
              </a:solidFill>
              <a:latin typeface="Calibri"/>
            </a:endParaRPr>
          </a:p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endParaRPr lang="pl-PL" sz="2800" b="1" dirty="0">
              <a:solidFill>
                <a:srgbClr val="FF0000"/>
              </a:solidFill>
              <a:latin typeface="Calibri"/>
            </a:endParaRPr>
          </a:p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endParaRPr lang="pl-PL" sz="2800" b="1" dirty="0" smtClean="0">
              <a:solidFill>
                <a:srgbClr val="FF0000"/>
              </a:solidFill>
              <a:latin typeface="Calibri"/>
            </a:endParaRPr>
          </a:p>
          <a:p>
            <a:pPr>
              <a:spcAft>
                <a:spcPts val="0"/>
              </a:spcAft>
            </a:pPr>
            <a:r>
              <a:rPr lang="pl-PL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x-none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Z </a:t>
            </a:r>
            <a:r>
              <a:rPr lang="x-none" sz="11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wyłączeniem projektów pozakonkursowych powiatowych urzędów pracy, które są realizowane na podstawie </a:t>
            </a:r>
            <a:r>
              <a:rPr lang="x-none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Wytycznych w zakresie realizacji projektów finansowanych ze środków Funduszu Pracy w ramach programów operacyjnych współfinansowanych z Europejskiego Funduszu Społecznego na lata 2014 -2020.</a:t>
            </a:r>
            <a:endParaRPr lang="pl-PL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endParaRPr lang="pl-PL" sz="11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2263" y="1109760"/>
            <a:ext cx="8284191" cy="574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1. kryteria </a:t>
            </a:r>
            <a:r>
              <a:rPr lang="pl-PL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formalne – 0/1 – wspólne dla wszystkich działań;</a:t>
            </a:r>
          </a:p>
          <a:p>
            <a:pPr marL="27305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1.1 dodatkowe kryteria formalne dla ZIT WOF – 0/1,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2. kryteria dostępu – 0/1 – dla danego typu operacji </a:t>
            </a:r>
            <a:r>
              <a:rPr lang="pl-PL" baseline="30000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2</a:t>
            </a: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;  </a:t>
            </a:r>
          </a:p>
          <a:p>
            <a:pPr marL="273050" indent="-27305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3. kryteria </a:t>
            </a:r>
            <a:r>
              <a:rPr lang="pl-PL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merytoryczne ogólne – punktowe lub 0/1, wspólne dla wszystkich działań;</a:t>
            </a:r>
          </a:p>
          <a:p>
            <a:pPr marL="17780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W przypadku projektów konkursowych, spełnienie przez wniosek kryteriów </a:t>
            </a: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                         w </a:t>
            </a:r>
            <a:r>
              <a:rPr lang="pl-PL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minimalnym zakresie oznacza uzyskanie, co najmniej 60 punktów, a także przynajmniej 60 % punktów w poszczególnych punktach (kryteriach) oceny merytorycznej. </a:t>
            </a:r>
          </a:p>
          <a:p>
            <a:pPr marL="27305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W przypadku projektów pozakonkursowych niespełnienie któregokolwiek </a:t>
            </a: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 </a:t>
            </a: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                          </a:t>
            </a: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z </a:t>
            </a:r>
            <a:r>
              <a:rPr lang="pl-PL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ogólnych kryteriów merytorycznych skutkować będzie skierowaniem </a:t>
            </a: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wniosku                 </a:t>
            </a:r>
            <a:r>
              <a:rPr lang="pl-PL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do poprawy lub uzupełnienia</a:t>
            </a:r>
            <a:r>
              <a:rPr lang="pl-PL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.</a:t>
            </a:r>
          </a:p>
          <a:p>
            <a:pPr marL="357188" algn="just">
              <a:lnSpc>
                <a:spcPct val="115000"/>
              </a:lnSpc>
              <a:spcAft>
                <a:spcPts val="0"/>
              </a:spcAft>
            </a:pPr>
            <a:endParaRPr lang="pl-PL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100" dirty="0" smtClea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oceny spełnienia kryteriów dostępu możliwe jest również udzielnie odpowiedzi „Nie dotyczy”, np. gdy dana forma wsparcia, której dotyczy kryterium dostępu, nie będzie realizowana w danym typie operacji lub w danym projekcie</a:t>
            </a:r>
            <a:endParaRPr lang="pl-PL" sz="11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pl-PL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9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2955" y="1525728"/>
            <a:ext cx="83251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4. kryteria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merytoryczne szczegółowe – punktowe dla danego typu operacji, dot. tylko projektów konkursowych, mają charakter premiujący. Liczba punktów 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od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0 do 40. Uzyskanie przez wniosek 0 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pkt.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za którekolwiek kryterium merytoryczne szczegółowe nie skutkuje odrzuceniem wniosku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lvl="0" indent="-177800"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5. kryteria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merytoryczne szczegółowe – punktowe – zgodności ze 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Strategią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ZIT WOF.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algn="just"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Spełnienie przez wniosek kryteriów zgodności ze Strategią ZIT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</a:rPr>
              <a:t>WOF                                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minimalnym zakresie oznacza uzyskanie co najmniej 50 % punktów za kryteria zgodności ze Strategią ZIT WOF. Kryteria zgodności ze Strategią ZIT WOF stanowią min. 30 % ogólnej liczby punktów możliwych do uzyskania na etapie oceny merytorycznej</a:t>
            </a:r>
            <a:r>
              <a:rPr lang="pl-PL" b="1" dirty="0" smtClean="0">
                <a:solidFill>
                  <a:prstClr val="black"/>
                </a:solidFill>
                <a:latin typeface="+mn-lt"/>
              </a:rPr>
              <a:t> </a:t>
            </a:r>
            <a:endParaRPr lang="pl-PL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65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3785</TotalTime>
  <Words>300</Words>
  <Application>Microsoft Office PowerPoint</Application>
  <PresentationFormat>Pokaz na ekranie (4:3)</PresentationFormat>
  <Paragraphs>29</Paragraphs>
  <Slides>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Eliza Regeńczuk</cp:lastModifiedBy>
  <cp:revision>544</cp:revision>
  <dcterms:created xsi:type="dcterms:W3CDTF">2015-04-20T12:46:14Z</dcterms:created>
  <dcterms:modified xsi:type="dcterms:W3CDTF">2016-01-15T12:19:05Z</dcterms:modified>
</cp:coreProperties>
</file>