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30"/>
  </p:notesMasterIdLst>
  <p:sldIdLst>
    <p:sldId id="258" r:id="rId2"/>
    <p:sldId id="382" r:id="rId3"/>
    <p:sldId id="413" r:id="rId4"/>
    <p:sldId id="414" r:id="rId5"/>
    <p:sldId id="416" r:id="rId6"/>
    <p:sldId id="415" r:id="rId7"/>
    <p:sldId id="412" r:id="rId8"/>
    <p:sldId id="417" r:id="rId9"/>
    <p:sldId id="418" r:id="rId10"/>
    <p:sldId id="419" r:id="rId11"/>
    <p:sldId id="420" r:id="rId12"/>
    <p:sldId id="421" r:id="rId13"/>
    <p:sldId id="423" r:id="rId14"/>
    <p:sldId id="433" r:id="rId15"/>
    <p:sldId id="434" r:id="rId16"/>
    <p:sldId id="424" r:id="rId17"/>
    <p:sldId id="425" r:id="rId18"/>
    <p:sldId id="426" r:id="rId19"/>
    <p:sldId id="427" r:id="rId20"/>
    <p:sldId id="428" r:id="rId21"/>
    <p:sldId id="432" r:id="rId22"/>
    <p:sldId id="435" r:id="rId23"/>
    <p:sldId id="436" r:id="rId24"/>
    <p:sldId id="437" r:id="rId25"/>
    <p:sldId id="438" r:id="rId26"/>
    <p:sldId id="439" r:id="rId27"/>
    <p:sldId id="441" r:id="rId28"/>
    <p:sldId id="324" r:id="rId29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3553" autoAdjust="0"/>
  </p:normalViewPr>
  <p:slideViewPr>
    <p:cSldViewPr snapToGrid="0">
      <p:cViewPr varScale="1">
        <p:scale>
          <a:sx n="98" d="100"/>
          <a:sy n="98" d="100"/>
        </p:scale>
        <p:origin x="27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2016-02-18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5901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9037" y="3949784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52788" y="5462337"/>
            <a:ext cx="6659563" cy="941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pl-PL" dirty="0" smtClean="0">
              <a:latin typeface="+mj-lt"/>
            </a:endParaRPr>
          </a:p>
          <a:p>
            <a:pPr algn="ctr" eaLnBrk="0" hangingPunct="0">
              <a:defRPr/>
            </a:pPr>
            <a:r>
              <a:rPr lang="pl-PL" dirty="0" smtClean="0">
                <a:latin typeface="+mj-lt"/>
              </a:rPr>
              <a:t>Posiedzenie </a:t>
            </a:r>
            <a:r>
              <a:rPr lang="pl-PL" dirty="0">
                <a:latin typeface="+mj-lt"/>
              </a:rPr>
              <a:t>Komitetu Monitorującego RPO WM na lata 2014 -2020 </a:t>
            </a:r>
            <a:r>
              <a:rPr lang="pl-PL" dirty="0" smtClean="0">
                <a:latin typeface="+mj-lt"/>
              </a:rPr>
              <a:t> </a:t>
            </a:r>
            <a:r>
              <a:rPr lang="pl-PL" b="1" dirty="0" smtClean="0">
                <a:latin typeface="+mj-lt"/>
              </a:rPr>
              <a:t>19 lutego 2016 r.</a:t>
            </a:r>
            <a:endParaRPr lang="pl-PL" b="1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535463"/>
              </p:ext>
            </p:extLst>
          </p:nvPr>
        </p:nvGraphicFramePr>
        <p:xfrm>
          <a:off x="156292" y="1236840"/>
          <a:ext cx="8625840" cy="3479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279"/>
                <a:gridCol w="1673157"/>
                <a:gridCol w="5583676"/>
                <a:gridCol w="902728"/>
              </a:tblGrid>
              <a:tr h="95590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350" dirty="0" smtClean="0"/>
                    </a:p>
                  </a:txBody>
                  <a:tcPr anchor="ctr"/>
                </a:tc>
              </a:tr>
              <a:tr h="101192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2.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Zgodność</a:t>
                      </a:r>
                      <a:r>
                        <a:rPr lang="pl-PL" sz="18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projektu z </a:t>
                      </a:r>
                      <a:r>
                        <a:rPr lang="pl-PL" sz="18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kilkoma obszarami inteligentnej specjalizacji województwa mazowieckiego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Zgodnie z RPO WM 2014-2020, kryterium promuje projekty o większym potencjale oddziaływania na gospodarkę regionu, dzięki wykorzystaniu powiązań pomiędzy poszczególnymi obszarami inteligentnej specjalizacji.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ytuł 1"/>
          <p:cNvSpPr txBox="1">
            <a:spLocks/>
          </p:cNvSpPr>
          <p:nvPr/>
        </p:nvSpPr>
        <p:spPr bwMode="auto">
          <a:xfrm>
            <a:off x="-97276" y="369650"/>
            <a:ext cx="8515350" cy="14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000" b="1" dirty="0" smtClean="0"/>
              <a:t>KRYTERIA SZCZEGÓŁOWE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117104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524984"/>
              </p:ext>
            </p:extLst>
          </p:nvPr>
        </p:nvGraphicFramePr>
        <p:xfrm>
          <a:off x="156292" y="1236840"/>
          <a:ext cx="8625840" cy="4110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279"/>
                <a:gridCol w="1400782"/>
                <a:gridCol w="5856051"/>
                <a:gridCol w="902728"/>
              </a:tblGrid>
              <a:tr h="95590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350" dirty="0" smtClean="0"/>
                    </a:p>
                  </a:txBody>
                  <a:tcPr anchor="ctr"/>
                </a:tc>
              </a:tr>
              <a:tr h="101192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3.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Współpraca ze sferą B+R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Zgodnie z RPO WM 2014 – 2020, kryterium promuje współpracę Wnioskodawcy </a:t>
                      </a: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 </a:t>
                      </a:r>
                      <a:r>
                        <a:rPr lang="pl-PL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jednostkami </a:t>
                      </a: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naukowymi.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Współpraca </a:t>
                      </a:r>
                      <a:r>
                        <a:rPr lang="pl-PL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zostanie określona wskaźnikiem: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l-PL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„Liczba przedsiębiorstw współpracujących </a:t>
                      </a: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 </a:t>
                      </a:r>
                      <a:r>
                        <a:rPr lang="pl-PL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ośrodkami badawczymi (CI 26) [szt.]”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33339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Jako ośrodki badawcze należy wykazywać jednostki naukowe w rozumieniu ustawy </a:t>
                      </a: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 </a:t>
                      </a:r>
                      <a:r>
                        <a:rPr lang="pl-PL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zasadach finansowania nauki.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ytuł 1"/>
          <p:cNvSpPr txBox="1">
            <a:spLocks/>
          </p:cNvSpPr>
          <p:nvPr/>
        </p:nvSpPr>
        <p:spPr bwMode="auto">
          <a:xfrm>
            <a:off x="-97276" y="369650"/>
            <a:ext cx="8515350" cy="14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000" b="1" dirty="0" smtClean="0"/>
              <a:t>KRYTERIA SZCZEGÓŁOWE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321049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658944"/>
              </p:ext>
            </p:extLst>
          </p:nvPr>
        </p:nvGraphicFramePr>
        <p:xfrm>
          <a:off x="156292" y="1236840"/>
          <a:ext cx="8625840" cy="2533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279"/>
                <a:gridCol w="1575880"/>
                <a:gridCol w="5680953"/>
                <a:gridCol w="902728"/>
              </a:tblGrid>
              <a:tr h="95590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350" dirty="0" smtClean="0"/>
                    </a:p>
                  </a:txBody>
                  <a:tcPr anchor="ctr"/>
                </a:tc>
              </a:tr>
              <a:tr h="101192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4.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Udział Wnioskodawcy 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 </a:t>
                      </a: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regionalnym klastrze 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kluczowym</a:t>
                      </a:r>
                      <a:endParaRPr lang="pl-PL" sz="18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Projekt jest realizowany przez przedsiębiorstwo lub konsorcjum firm/powiązanie kooperacyjne będące członkiem klastra posiadającego aktualny status mazowieckiego klastra kluczowego.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ytuł 1"/>
          <p:cNvSpPr txBox="1">
            <a:spLocks/>
          </p:cNvSpPr>
          <p:nvPr/>
        </p:nvSpPr>
        <p:spPr bwMode="auto">
          <a:xfrm>
            <a:off x="-97276" y="369650"/>
            <a:ext cx="8515350" cy="14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000" b="1" dirty="0" smtClean="0"/>
              <a:t>KRYTERIA SZCZEGÓŁOWE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1722545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318632"/>
              </p:ext>
            </p:extLst>
          </p:nvPr>
        </p:nvGraphicFramePr>
        <p:xfrm>
          <a:off x="156292" y="1236840"/>
          <a:ext cx="8625840" cy="2344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279"/>
                <a:gridCol w="1459148"/>
                <a:gridCol w="5797685"/>
                <a:gridCol w="902728"/>
              </a:tblGrid>
              <a:tr h="95590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350" dirty="0" smtClean="0"/>
                    </a:p>
                  </a:txBody>
                  <a:tcPr anchor="ctr"/>
                </a:tc>
              </a:tr>
              <a:tr h="101192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5.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Udział środków własnych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Kryterium promuje projekty, w których pomniejszono dofinansowanie poprzez zaangażowanie wkładu własnego Wnioskodawcy</a:t>
                      </a: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ytuł 1"/>
          <p:cNvSpPr txBox="1">
            <a:spLocks/>
          </p:cNvSpPr>
          <p:nvPr/>
        </p:nvSpPr>
        <p:spPr bwMode="auto">
          <a:xfrm>
            <a:off x="-97276" y="369650"/>
            <a:ext cx="8515350" cy="14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000" b="1" dirty="0" smtClean="0"/>
              <a:t>KRYTERIA SZCZEGÓŁOWE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495730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 bwMode="auto">
          <a:xfrm>
            <a:off x="0" y="398833"/>
            <a:ext cx="8515350" cy="14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000" b="1" dirty="0" smtClean="0"/>
              <a:t>KRYTERIA SZCZEGÓŁOWE</a:t>
            </a:r>
            <a:endParaRPr lang="pl-PL" sz="20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172157"/>
              </p:ext>
            </p:extLst>
          </p:nvPr>
        </p:nvGraphicFramePr>
        <p:xfrm>
          <a:off x="78471" y="1285479"/>
          <a:ext cx="8625840" cy="4167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279"/>
                <a:gridCol w="1459148"/>
                <a:gridCol w="3336587"/>
                <a:gridCol w="2461098"/>
                <a:gridCol w="902728"/>
              </a:tblGrid>
              <a:tr h="95590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350" dirty="0" smtClean="0"/>
                    </a:p>
                  </a:txBody>
                  <a:tcPr anchor="ctr"/>
                </a:tc>
              </a:tr>
              <a:tr h="1011927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6.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Przewidywane ryzyka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Wnioskodawca </a:t>
                      </a: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poprawnie</a:t>
                      </a:r>
                      <a:r>
                        <a:rPr lang="pl-PL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zidentyfikował </a:t>
                      </a: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ryzyka </a:t>
                      </a: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 </a:t>
                      </a: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etapie: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przeprowadzenia badań;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wprowadzenia na rynek nowych lub znacząco ulepszonych produktów (wyrobów, usług) lub technologii produkcji, powstałych w wyniku zakładanego wdrożenia prac B+R oraz przedstawiono adekwatny sposób ich minimalizacji/pokonania. 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Spełnienie każdego z warunków – 1 pkt.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Punkty w ramach kryterium sumują się.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Brak spełnienia ww. warunków lub brak informacji </a:t>
                      </a: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 </a:t>
                      </a: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tym zakresie – 0 pkt.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247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 bwMode="auto">
          <a:xfrm>
            <a:off x="0" y="398833"/>
            <a:ext cx="8515350" cy="14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000" b="1" dirty="0" smtClean="0"/>
              <a:t>KRYTERIA SZCZEGÓŁOWE</a:t>
            </a:r>
            <a:endParaRPr lang="pl-PL" sz="20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698436"/>
              </p:ext>
            </p:extLst>
          </p:nvPr>
        </p:nvGraphicFramePr>
        <p:xfrm>
          <a:off x="78471" y="1285479"/>
          <a:ext cx="8625840" cy="4167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279"/>
                <a:gridCol w="1459148"/>
                <a:gridCol w="3336587"/>
                <a:gridCol w="2461098"/>
                <a:gridCol w="902728"/>
              </a:tblGrid>
              <a:tr h="95590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350" dirty="0" smtClean="0"/>
                    </a:p>
                  </a:txBody>
                  <a:tcPr anchor="ctr"/>
                </a:tc>
              </a:tr>
              <a:tr h="1011927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6.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Przewidywane ryzyka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Wnioskodawca </a:t>
                      </a: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poprawnie</a:t>
                      </a:r>
                      <a:r>
                        <a:rPr lang="pl-PL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zidentyfikował </a:t>
                      </a: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ryzyka </a:t>
                      </a: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 </a:t>
                      </a: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etapie: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przeprowadzenia badań;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wprowadzenia na rynek nowych lub znacząco ulepszonych produktów (wyrobów, usług) lub technologii produkcji, powstałych w wyniku zakładanego wdrożenia prac B+R oraz przedstawiono adekwatny sposób ich minimalizacji/pokonania. 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Spełnienie każdego z warunków – </a:t>
                      </a:r>
                      <a:r>
                        <a:rPr lang="pl-PL" sz="1600" strike="sng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pl-PL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6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pkt</a:t>
                      </a: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Punkty w ramach kryterium sumują się.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Brak spełnienia ww. warunków lub brak informacji </a:t>
                      </a: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 </a:t>
                      </a: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tym zakresie – 0 pkt.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trike="sng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l-PL" sz="1800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</a:t>
                      </a:r>
                      <a:endParaRPr lang="pl-PL" sz="1800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962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964030"/>
              </p:ext>
            </p:extLst>
          </p:nvPr>
        </p:nvGraphicFramePr>
        <p:xfrm>
          <a:off x="156292" y="1236840"/>
          <a:ext cx="8625840" cy="3555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279"/>
                <a:gridCol w="1663429"/>
                <a:gridCol w="5593404"/>
                <a:gridCol w="902728"/>
              </a:tblGrid>
              <a:tr h="95590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350" dirty="0" smtClean="0"/>
                    </a:p>
                  </a:txBody>
                  <a:tcPr anchor="ctr"/>
                </a:tc>
              </a:tr>
              <a:tr h="101192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7.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Realizacja projektu 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 </a:t>
                      </a: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oparciu o metody projektowania zorientowanego 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 </a:t>
                      </a: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użytkownika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Kryterium promuje projekty obejmujące włączenie końcowych użytkowników </a:t>
                      </a: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 rozumieniu ostatecznych odbiorców produktów) w proces tworzenia nowego lub znacząco ulepszonego produktu (wyrobu, usługi) lub technologii produkcji poprzez ich udział </a:t>
                      </a:r>
                      <a:b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 testowaniu, recenzowaniu, opiniowaniu, identyfikacji potrzeb w zakresie nowego rozwiązania, usługi, prototypu wyrobu.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ytuł 1"/>
          <p:cNvSpPr txBox="1">
            <a:spLocks/>
          </p:cNvSpPr>
          <p:nvPr/>
        </p:nvSpPr>
        <p:spPr bwMode="auto">
          <a:xfrm>
            <a:off x="-97276" y="369650"/>
            <a:ext cx="8515350" cy="14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000" b="1" dirty="0" smtClean="0"/>
              <a:t>KRYTERIA SZCZEGÓŁOWE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3276285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40867"/>
              </p:ext>
            </p:extLst>
          </p:nvPr>
        </p:nvGraphicFramePr>
        <p:xfrm>
          <a:off x="156292" y="1236840"/>
          <a:ext cx="8625840" cy="5183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279"/>
                <a:gridCol w="1585608"/>
                <a:gridCol w="5671225"/>
                <a:gridCol w="902728"/>
              </a:tblGrid>
              <a:tr h="95590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350" dirty="0" smtClean="0"/>
                    </a:p>
                  </a:txBody>
                  <a:tcPr anchor="ctr"/>
                </a:tc>
              </a:tr>
              <a:tr h="101192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8.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Utworzenie staży lub praktyk absolwenckich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Kryterium promuje projekty, w których utworzone zostaną na etapie badań lub wdrożeń: 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praktyki absolwenckie (w rozumieniu ustawy </a:t>
                      </a: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 </a:t>
                      </a: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dnia 17 lipca 2009 r. o praktykach absolwenckich) lub 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staże (w rozumieniu ustawy z dnia 20 kwietnia 2004 r. o promocji zatrudnienia i instytucjach rynku pracy) dla bezrobotnych do 25 roku życia lub bezrobotnych w okresie 12 miesięcy od dnia określonego w dyplomie, świadectwie lub innym dokumencie poświadczającym ukończenie szkoły wyższej, którzy nie ukończyli 27 roku życia.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Powyższe praktyki absolwenckie i staże muszą zostać utworzone maksymalnie do roku </a:t>
                      </a: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 </a:t>
                      </a: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rzeczowym zakończeniu projektu.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ytuł 1"/>
          <p:cNvSpPr txBox="1">
            <a:spLocks/>
          </p:cNvSpPr>
          <p:nvPr/>
        </p:nvSpPr>
        <p:spPr bwMode="auto">
          <a:xfrm>
            <a:off x="-97276" y="369650"/>
            <a:ext cx="8515350" cy="14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000" b="1" dirty="0" smtClean="0"/>
              <a:t>KRYTERIA SZCZEGÓŁOWE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3134694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103210"/>
              </p:ext>
            </p:extLst>
          </p:nvPr>
        </p:nvGraphicFramePr>
        <p:xfrm>
          <a:off x="156292" y="1236840"/>
          <a:ext cx="8625840" cy="4660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278"/>
                <a:gridCol w="1819073"/>
                <a:gridCol w="5564221"/>
                <a:gridCol w="776268"/>
              </a:tblGrid>
              <a:tr h="95590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350" dirty="0" smtClean="0"/>
                    </a:p>
                  </a:txBody>
                  <a:tcPr anchor="ctr"/>
                </a:tc>
              </a:tr>
              <a:tr h="1011927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9.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Promowanie niskoemisyjności, oszczędności energii </a:t>
                      </a:r>
                      <a:b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efektywnego wykorzystania zasobów naturalnych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Zgodnie z RPO WM 2014-2020, promowane są projekty, w których Wnioskodawca udowodni, że: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sposób realizacji projektu zapewnia wybór rozwiązań/metod eksploatacji urządzeń/sposobów realizacji prac B+R, mających pozytywny wpływ na ochronę środowiska, w szczególności poprzez dokonywanie zakupów dostaw i usług niezbędnych do realizacji projektu, </a:t>
                      </a: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 </a:t>
                      </a: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oparciu o wybór ofert (dostaw </a:t>
                      </a: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</a:t>
                      </a: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usług) najbardziej korzystnych pod względem gospodarczym i zarazem najbardziej korzystnych gdy chodzi </a:t>
                      </a: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 </a:t>
                      </a: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oddziaływanie na środowisko </a:t>
                      </a: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np. mniejsza energochłonność, zużycie wody, wykorzystanie materiałów pochodzących z recyclingu etc.),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przewidywanym rezultatem projektu jest powstanie rozwiązania (produktu/technologii/usługi) pozytywnie oddziałującego na ochronę środowiska; 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ytuł 1"/>
          <p:cNvSpPr txBox="1">
            <a:spLocks/>
          </p:cNvSpPr>
          <p:nvPr/>
        </p:nvSpPr>
        <p:spPr bwMode="auto">
          <a:xfrm>
            <a:off x="-97276" y="369650"/>
            <a:ext cx="8515350" cy="14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000" b="1" dirty="0" smtClean="0"/>
              <a:t>KRYTERIA SZCZEGÓŁOWE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538576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880923"/>
              </p:ext>
            </p:extLst>
          </p:nvPr>
        </p:nvGraphicFramePr>
        <p:xfrm>
          <a:off x="156292" y="1236840"/>
          <a:ext cx="8625840" cy="1967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189"/>
                <a:gridCol w="1887166"/>
                <a:gridCol w="5330757"/>
                <a:gridCol w="902728"/>
              </a:tblGrid>
              <a:tr h="95590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350" dirty="0" smtClean="0"/>
                    </a:p>
                  </a:txBody>
                  <a:tcPr anchor="ctr"/>
                </a:tc>
              </a:tr>
              <a:tr h="101192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10.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Samodzielność 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 </a:t>
                      </a: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realizacji projektu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Kryterium promuje samodzielność Wnioskodawcy i Partnerów w realizacji projektu.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ytuł 1"/>
          <p:cNvSpPr txBox="1">
            <a:spLocks/>
          </p:cNvSpPr>
          <p:nvPr/>
        </p:nvSpPr>
        <p:spPr bwMode="auto">
          <a:xfrm>
            <a:off x="-97276" y="369650"/>
            <a:ext cx="8515350" cy="14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000" b="1" dirty="0" smtClean="0"/>
              <a:t>KRYTERIA SZCZEGÓŁOWE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1189010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73552" y="1616576"/>
            <a:ext cx="8545513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200" dirty="0">
                <a:latin typeface="+mn-lt"/>
              </a:rPr>
              <a:t>Kryteria szczegółowe wyboru projektów konkursowych </a:t>
            </a:r>
            <a:r>
              <a:rPr lang="pl-PL" sz="3200" dirty="0" smtClean="0">
                <a:latin typeface="+mn-lt"/>
              </a:rPr>
              <a:t>w </a:t>
            </a:r>
            <a:r>
              <a:rPr lang="pl-PL" sz="3200" dirty="0">
                <a:latin typeface="+mn-lt"/>
              </a:rPr>
              <a:t>ramach Regionalnego Programu Operacyjnego Województwa Mazowieckiego na lata 2014 – 2020 </a:t>
            </a:r>
            <a:r>
              <a:rPr lang="pl-PL" sz="3200" dirty="0" smtClean="0">
                <a:latin typeface="+mn-lt"/>
              </a:rPr>
              <a:t/>
            </a:r>
            <a:br>
              <a:rPr lang="pl-PL" sz="3200" dirty="0" smtClean="0">
                <a:latin typeface="+mn-lt"/>
              </a:rPr>
            </a:br>
            <a:r>
              <a:rPr lang="pl-PL" sz="3200" dirty="0" smtClean="0">
                <a:latin typeface="+mn-lt"/>
              </a:rPr>
              <a:t>ze </a:t>
            </a:r>
            <a:r>
              <a:rPr lang="pl-PL" sz="3200" dirty="0">
                <a:latin typeface="+mn-lt"/>
              </a:rPr>
              <a:t>środków </a:t>
            </a:r>
            <a:r>
              <a:rPr lang="pl-PL" sz="3200" dirty="0" smtClean="0">
                <a:latin typeface="+mn-lt"/>
              </a:rPr>
              <a:t>EFRR</a:t>
            </a:r>
          </a:p>
          <a:p>
            <a:pPr algn="ctr" eaLnBrk="0" hangingPunct="0">
              <a:defRPr/>
            </a:pPr>
            <a:endParaRPr lang="pl-PL" sz="3200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3200" b="1" dirty="0" smtClean="0">
                <a:latin typeface="+mn-lt"/>
              </a:rPr>
              <a:t>Działanie 1.2 Działalność badawczo – rozwojowa przedsiębiorstw</a:t>
            </a:r>
          </a:p>
          <a:p>
            <a:pPr algn="ctr" eaLnBrk="0" hangingPunct="0">
              <a:defRPr/>
            </a:pPr>
            <a:r>
              <a:rPr lang="pl-PL" sz="3200" b="1" dirty="0" smtClean="0">
                <a:latin typeface="+mn-lt"/>
              </a:rPr>
              <a:t>Typ projektu:  </a:t>
            </a:r>
          </a:p>
          <a:p>
            <a:pPr algn="ctr" eaLnBrk="0" hangingPunct="0">
              <a:defRPr/>
            </a:pPr>
            <a:r>
              <a:rPr lang="pl-PL" sz="3200" b="1" dirty="0" smtClean="0">
                <a:latin typeface="+mn-lt"/>
              </a:rPr>
              <a:t>Projekty badawczo - rozwojowe</a:t>
            </a:r>
            <a:endParaRPr lang="pl-PL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069035"/>
              </p:ext>
            </p:extLst>
          </p:nvPr>
        </p:nvGraphicFramePr>
        <p:xfrm>
          <a:off x="156292" y="1236840"/>
          <a:ext cx="8625840" cy="4553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644"/>
                <a:gridCol w="1400783"/>
                <a:gridCol w="5797685"/>
                <a:gridCol w="902728"/>
              </a:tblGrid>
              <a:tr h="95590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350" dirty="0" smtClean="0"/>
                    </a:p>
                  </a:txBody>
                  <a:tcPr anchor="ctr"/>
                </a:tc>
              </a:tr>
              <a:tr h="101192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11.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Zdolność do wdrożenia wyników projektu 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 </a:t>
                      </a: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własnej działalności gospodarczej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Kryterium promuje przedsiębiorców, którzy  wdrożą pozytywne wyniki </a:t>
                      </a:r>
                      <a:r>
                        <a:rPr lang="pl-PL" sz="1800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prac</a:t>
                      </a: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przemysłowych </a:t>
                      </a: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lub </a:t>
                      </a: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rozwojowych </a:t>
                      </a: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realizowanych w ramach projektu. Wdrożenie powinno nastąpić w terminie 3 lat od rzeczowego zakończenia projektu.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 odniesieniu do projektów partnerskich wdrożenie może nastąpić u Wnioskodawcy lub Partnera nie będącego organizacją badawczą lub u obu naraz – przedsiębiorcy ustalają przekazywanie praw do wyników badań w porozumieniu lub umowie partnerskiej (obowiązkowo na zasadach rynkowych).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ytuł 1"/>
          <p:cNvSpPr txBox="1">
            <a:spLocks/>
          </p:cNvSpPr>
          <p:nvPr/>
        </p:nvSpPr>
        <p:spPr bwMode="auto">
          <a:xfrm>
            <a:off x="-97276" y="369650"/>
            <a:ext cx="8515350" cy="14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000" b="1" dirty="0" smtClean="0"/>
              <a:t>KRYTERIA SZCZEGÓŁOWE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327727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461967"/>
              </p:ext>
            </p:extLst>
          </p:nvPr>
        </p:nvGraphicFramePr>
        <p:xfrm>
          <a:off x="156292" y="1236840"/>
          <a:ext cx="8625840" cy="4553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644"/>
                <a:gridCol w="1400783"/>
                <a:gridCol w="5797685"/>
                <a:gridCol w="902728"/>
              </a:tblGrid>
              <a:tr h="95590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350" dirty="0" smtClean="0"/>
                    </a:p>
                  </a:txBody>
                  <a:tcPr anchor="ctr"/>
                </a:tc>
              </a:tr>
              <a:tr h="101192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11.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Zdolność do wdrożenia wyników projektu 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 </a:t>
                      </a: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własnej działalności gospodarczej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Kryterium promuje przedsiębiorców, którzy  wdrożą pozytywne wyniki </a:t>
                      </a:r>
                      <a:r>
                        <a:rPr lang="pl-PL" sz="1800" strike="sng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prac</a:t>
                      </a: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badań </a:t>
                      </a: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przemysłowych lub </a:t>
                      </a:r>
                      <a:r>
                        <a:rPr lang="pl-PL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prac</a:t>
                      </a: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rozwojowych realizowanych w ramach projektu. Wdrożenie powinno nastąpić w terminie 3 lat od rzeczowego zakończenia projektu.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 odniesieniu do projektów partnerskich wdrożenie może nastąpić u Wnioskodawcy lub Partnera nie będącego organizacją badawczą lub u obu naraz – przedsiębiorcy ustalają przekazywanie praw do wyników badań w porozumieniu lub umowie partnerskiej (obowiązkowo na zasadach rynkowych).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ytuł 1"/>
          <p:cNvSpPr txBox="1">
            <a:spLocks/>
          </p:cNvSpPr>
          <p:nvPr/>
        </p:nvSpPr>
        <p:spPr bwMode="auto">
          <a:xfrm>
            <a:off x="-97276" y="369650"/>
            <a:ext cx="8515350" cy="14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000" b="1" dirty="0" smtClean="0"/>
              <a:t>KRYTERIA SZCZEGÓŁOWE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4105386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 bwMode="auto">
          <a:xfrm>
            <a:off x="-97276" y="369650"/>
            <a:ext cx="8515350" cy="14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000" b="1" dirty="0" smtClean="0"/>
              <a:t>KRYTERIA SZCZEGÓŁOWE</a:t>
            </a:r>
            <a:endParaRPr lang="pl-PL" sz="20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547073"/>
              </p:ext>
            </p:extLst>
          </p:nvPr>
        </p:nvGraphicFramePr>
        <p:xfrm>
          <a:off x="156292" y="1236840"/>
          <a:ext cx="8625840" cy="4401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279"/>
                <a:gridCol w="1857982"/>
                <a:gridCol w="3570051"/>
                <a:gridCol w="2081719"/>
                <a:gridCol w="649809"/>
              </a:tblGrid>
              <a:tr h="95590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350" dirty="0" smtClean="0"/>
                    </a:p>
                  </a:txBody>
                  <a:tcPr anchor="ctr"/>
                </a:tc>
              </a:tr>
              <a:tr h="1011927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12.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Zapotrzebowanie rynkowe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 rezultaty projektu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Zgodnie z RPO WM 2014 – 2020, wykorzystanie </a:t>
                      </a: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 </a:t>
                      </a: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sferze gospodarczej wyników projektów badawczo-rozwojowych jest możliwe i zasadne</a:t>
                      </a:r>
                      <a:b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 punktu widzenia potrzeb rynkowych.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Wnioskodawca wykaże, że istnieje zapotrzebowanie rynkowe na wyniki badań przemysłowych lub prac rozwojowych</a:t>
                      </a: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Liczba przyznanych punktów oznacza, że projekt spełnia dane kryterium w stopniu: </a:t>
                      </a:r>
                      <a:endParaRPr lang="pl-PL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bardzo dobrym - </a:t>
                      </a:r>
                      <a:r>
                        <a:rPr lang="pl-PL" sz="1700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pl-PL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7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pkt</a:t>
                      </a:r>
                      <a:r>
                        <a:rPr lang="pl-PL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;</a:t>
                      </a:r>
                      <a:endParaRPr lang="pl-PL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dobrym - </a:t>
                      </a:r>
                      <a:r>
                        <a:rPr lang="pl-PL" sz="1700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pl-PL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7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pkt</a:t>
                      </a:r>
                      <a:r>
                        <a:rPr lang="pl-PL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;</a:t>
                      </a:r>
                      <a:endParaRPr lang="pl-PL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niskim lub brak informacji w tym zakresie </a:t>
                      </a:r>
                      <a:r>
                        <a:rPr lang="pl-PL" sz="17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pl-PL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pkt. </a:t>
                      </a:r>
                      <a:endParaRPr lang="pl-PL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pl-PL" sz="1800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479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 bwMode="auto">
          <a:xfrm>
            <a:off x="-97276" y="369650"/>
            <a:ext cx="8515350" cy="14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000" b="1" dirty="0" smtClean="0"/>
              <a:t>KRYTERIA SZCZEGÓŁOWE</a:t>
            </a:r>
            <a:endParaRPr lang="pl-PL" sz="20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084831"/>
              </p:ext>
            </p:extLst>
          </p:nvPr>
        </p:nvGraphicFramePr>
        <p:xfrm>
          <a:off x="156292" y="1236840"/>
          <a:ext cx="8625840" cy="4717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279"/>
                <a:gridCol w="1809344"/>
                <a:gridCol w="3482502"/>
                <a:gridCol w="2188723"/>
                <a:gridCol w="678992"/>
              </a:tblGrid>
              <a:tr h="95590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350" dirty="0" smtClean="0"/>
                    </a:p>
                  </a:txBody>
                  <a:tcPr anchor="ctr"/>
                </a:tc>
              </a:tr>
              <a:tr h="1011927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12.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Zapotrzebowanie rynkowe 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 </a:t>
                      </a: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rezultaty projektu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Zgodnie z RPO WM 2014 – 2020, wykorzystanie </a:t>
                      </a: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 </a:t>
                      </a: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sferze gospodarczej wyników projektów badawczo-rozwojowych jest możliwe i zasadne</a:t>
                      </a:r>
                      <a:b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 punktu widzenia potrzeb rynkowych.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Wnioskodawca wykaże, że istnieje zapotrzebowanie rynkowe na wyniki badań przemysłowych lub prac rozwojowych</a:t>
                      </a: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Liczba przyznanych punktów oznacza, że projekt spełnia dane kryterium w stopniu: </a:t>
                      </a:r>
                      <a:endParaRPr lang="pl-PL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bardzo dobrym - </a:t>
                      </a:r>
                      <a:r>
                        <a:rPr lang="pl-PL" sz="1700" strike="sng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pl-PL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7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</a:t>
                      </a:r>
                      <a:r>
                        <a:rPr lang="pl-PL" sz="17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pkt</a:t>
                      </a:r>
                      <a:r>
                        <a:rPr lang="pl-PL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;</a:t>
                      </a:r>
                      <a:endParaRPr lang="pl-PL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dobrym - </a:t>
                      </a:r>
                      <a:r>
                        <a:rPr lang="pl-PL" sz="1700" strike="sng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pl-PL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7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pl-PL" sz="17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pkt</a:t>
                      </a:r>
                      <a:r>
                        <a:rPr lang="pl-PL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;</a:t>
                      </a:r>
                      <a:endParaRPr lang="pl-PL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niskim lub brak informacji w tym zakresie </a:t>
                      </a:r>
                      <a:r>
                        <a:rPr lang="pl-PL" sz="17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pl-PL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pkt. </a:t>
                      </a:r>
                      <a:endParaRPr lang="pl-PL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strike="sng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pl-PL" sz="1800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10</a:t>
                      </a:r>
                      <a:endParaRPr lang="pl-PL" sz="1800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11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 bwMode="auto">
          <a:xfrm>
            <a:off x="0" y="350195"/>
            <a:ext cx="8515350" cy="14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000" b="1" dirty="0" smtClean="0"/>
              <a:t>KRYTERIA SZCZEGÓŁOWE</a:t>
            </a:r>
            <a:endParaRPr lang="pl-PL" sz="20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567345"/>
              </p:ext>
            </p:extLst>
          </p:nvPr>
        </p:nvGraphicFramePr>
        <p:xfrm>
          <a:off x="156292" y="1236840"/>
          <a:ext cx="8625840" cy="4531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279"/>
                <a:gridCol w="1459148"/>
                <a:gridCol w="3677055"/>
                <a:gridCol w="2120630"/>
                <a:gridCol w="902728"/>
              </a:tblGrid>
              <a:tr h="95590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350" dirty="0" smtClean="0"/>
                    </a:p>
                  </a:txBody>
                  <a:tcPr anchor="ctr"/>
                </a:tc>
              </a:tr>
              <a:tr h="1011927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13.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Nowość rezultatów prac B+R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Wnioskodawca przedstawił wiarygodne analizy, wskazujące, że zakładane nowe lub znacząco ulepszone produkty (wyroby, usługi) lub technologie produkcji, powstałe w wyniku zakładanego wdrożenia prac B+R, nie są jeszcze dostępne lub też są dostępne, ale oferują one nowe, innowacyjne funkcjonalności co najmniej </a:t>
                      </a:r>
                      <a:r>
                        <a:rPr lang="pl-PL" sz="17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 </a:t>
                      </a:r>
                      <a:r>
                        <a:rPr lang="pl-PL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skali rynku, na którym konkuruje przedsiębiorstwo z wyłączeniem rynku lokalnego.</a:t>
                      </a:r>
                      <a:endParaRPr lang="pl-PL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Liczba przyznanych punktów oznacza, że projekt spełnia dane kryterium w stopniu:</a:t>
                      </a:r>
                      <a:endParaRPr lang="pl-PL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bardzo dobrym - </a:t>
                      </a:r>
                      <a:r>
                        <a:rPr lang="pl-PL" sz="1700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pl-PL" sz="1700" strike="sng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7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pkt</a:t>
                      </a:r>
                      <a:r>
                        <a:rPr lang="pl-PL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;</a:t>
                      </a:r>
                      <a:endParaRPr lang="pl-PL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dobrym - </a:t>
                      </a:r>
                      <a:r>
                        <a:rPr lang="pl-PL" sz="1700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pl-PL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7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pkt</a:t>
                      </a:r>
                      <a:r>
                        <a:rPr lang="pl-PL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;</a:t>
                      </a:r>
                      <a:endParaRPr lang="pl-PL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niskim lub brak informacji w tym zakresie</a:t>
                      </a:r>
                      <a:br>
                        <a:rPr lang="pl-PL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- 0 pkt. </a:t>
                      </a:r>
                      <a:endParaRPr lang="pl-PL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pl-PL" sz="1800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12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 bwMode="auto">
          <a:xfrm>
            <a:off x="0" y="350195"/>
            <a:ext cx="8515350" cy="14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000" b="1" dirty="0" smtClean="0"/>
              <a:t>KRYTERIA SZCZEGÓŁOWE</a:t>
            </a:r>
            <a:endParaRPr lang="pl-PL" sz="20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798063"/>
              </p:ext>
            </p:extLst>
          </p:nvPr>
        </p:nvGraphicFramePr>
        <p:xfrm>
          <a:off x="156292" y="1236840"/>
          <a:ext cx="8625840" cy="4531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279"/>
                <a:gridCol w="1459148"/>
                <a:gridCol w="3677055"/>
                <a:gridCol w="2120630"/>
                <a:gridCol w="902728"/>
              </a:tblGrid>
              <a:tr h="95590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350" dirty="0" smtClean="0"/>
                    </a:p>
                  </a:txBody>
                  <a:tcPr anchor="ctr"/>
                </a:tc>
              </a:tr>
              <a:tr h="1011927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13.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Nowość rezultatów prac B+R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Wnioskodawca przedstawił wiarygodne analizy, wskazujące, że zakładane nowe lub znacząco ulepszone produkty (wyroby, usługi) lub technologie produkcji, powstałe w wyniku zakładanego wdrożenia prac B+R, nie są jeszcze dostępne lub też są dostępne, ale oferują one nowe, innowacyjne funkcjonalności co najmniej </a:t>
                      </a:r>
                      <a:r>
                        <a:rPr lang="pl-PL" sz="17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 </a:t>
                      </a:r>
                      <a:r>
                        <a:rPr lang="pl-PL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skali rynku, na którym konkuruje przedsiębiorstwo z wyłączeniem rynku lokalnego.</a:t>
                      </a:r>
                      <a:endParaRPr lang="pl-PL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Liczba przyznanych punktów oznacza, że projekt spełnia dane kryterium w stopniu:</a:t>
                      </a:r>
                      <a:endParaRPr lang="pl-PL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bardzo dobrym - </a:t>
                      </a:r>
                      <a:r>
                        <a:rPr lang="pl-PL" sz="1700" strike="sng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</a:t>
                      </a:r>
                      <a:r>
                        <a:rPr lang="pl-PL" sz="1700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</a:t>
                      </a:r>
                      <a:r>
                        <a:rPr lang="pl-PL" sz="17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pkt</a:t>
                      </a:r>
                      <a:r>
                        <a:rPr lang="pl-PL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;</a:t>
                      </a:r>
                      <a:endParaRPr lang="pl-PL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dobrym - </a:t>
                      </a:r>
                      <a:r>
                        <a:rPr lang="pl-PL" sz="1700" strike="sng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pl-PL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7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</a:t>
                      </a:r>
                      <a:r>
                        <a:rPr lang="pl-PL" sz="17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pkt</a:t>
                      </a:r>
                      <a:r>
                        <a:rPr lang="pl-PL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;</a:t>
                      </a:r>
                      <a:endParaRPr lang="pl-PL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niskim lub brak informacji w tym zakresie</a:t>
                      </a:r>
                      <a:br>
                        <a:rPr lang="pl-PL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- 0 pkt. </a:t>
                      </a:r>
                      <a:endParaRPr lang="pl-PL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strike="sng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pl-PL" sz="1800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10</a:t>
                      </a:r>
                      <a:endParaRPr lang="pl-PL" sz="1800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379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 bwMode="auto">
          <a:xfrm>
            <a:off x="-97276" y="369650"/>
            <a:ext cx="8515350" cy="14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000" b="1" dirty="0" smtClean="0"/>
              <a:t>KRYTERIA SZCZEGÓŁOWE</a:t>
            </a:r>
            <a:endParaRPr lang="pl-PL" sz="20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456940"/>
              </p:ext>
            </p:extLst>
          </p:nvPr>
        </p:nvGraphicFramePr>
        <p:xfrm>
          <a:off x="156292" y="1236840"/>
          <a:ext cx="8625840" cy="4395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921"/>
                <a:gridCol w="1653702"/>
                <a:gridCol w="3326859"/>
                <a:gridCol w="2120630"/>
                <a:gridCol w="902728"/>
              </a:tblGrid>
              <a:tr h="95590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350" dirty="0" smtClean="0"/>
                    </a:p>
                  </a:txBody>
                  <a:tcPr anchor="ctr"/>
                </a:tc>
              </a:tr>
              <a:tr h="101192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14.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Siedziba Wnioskodawcy</a:t>
                      </a:r>
                      <a:endParaRPr lang="pl-PL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Kryterium promuje Wnioskodawców  posiadających siedzibę na terenie województwa mazowieckiego, co zwiększy prawdopodobieństwo pozytywnego wpływu </a:t>
                      </a: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 </a:t>
                      </a: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rozwój infrastruktury B+R przyczyniając się </a:t>
                      </a: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 </a:t>
                      </a: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rozwoju ekonomicznego regionu. 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Wnioskodawca posiada siedzibę na terenie województwa mazowieckiego – 15 pkt.</a:t>
                      </a:r>
                      <a:endParaRPr lang="pl-PL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Brak spełnienia ww. warunku lub brak informacji w tym zakresie – 0 pkt.</a:t>
                      </a:r>
                      <a:endParaRPr lang="pl-PL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490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 bwMode="auto">
          <a:xfrm>
            <a:off x="-97276" y="369650"/>
            <a:ext cx="8515350" cy="14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000" b="1" dirty="0" smtClean="0"/>
              <a:t>KRYTERIA SZCZEGÓŁOWE</a:t>
            </a:r>
            <a:endParaRPr lang="pl-PL" sz="20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655089"/>
              </p:ext>
            </p:extLst>
          </p:nvPr>
        </p:nvGraphicFramePr>
        <p:xfrm>
          <a:off x="156292" y="1236840"/>
          <a:ext cx="8625840" cy="4395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921"/>
                <a:gridCol w="1653702"/>
                <a:gridCol w="3326859"/>
                <a:gridCol w="2120630"/>
                <a:gridCol w="902728"/>
              </a:tblGrid>
              <a:tr h="95590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350" dirty="0" smtClean="0"/>
                    </a:p>
                  </a:txBody>
                  <a:tcPr anchor="ctr"/>
                </a:tc>
              </a:tr>
              <a:tr h="101192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14.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Siedziba Wnioskodawcy</a:t>
                      </a:r>
                      <a:endParaRPr lang="pl-PL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Kryterium promuje Wnioskodawców  posiadających siedzibę na terenie województwa mazowieckiego, co zwiększy prawdopodobieństwo pozytywnego wpływu </a:t>
                      </a: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 </a:t>
                      </a: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rozwój infrastruktury B+R przyczyniając się </a:t>
                      </a: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 </a:t>
                      </a: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rozwoju ekonomicznego regionu. 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Wnioskodawca posiada siedzibę na terenie województwa mazowieckiego – </a:t>
                      </a:r>
                      <a:r>
                        <a:rPr lang="pl-PL" sz="1800" strike="sng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r>
                        <a:rPr lang="pl-PL" sz="1800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10</a:t>
                      </a: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pkt.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Brak spełnienia ww. warunku lub brak informacji w tym zakresie – 0 pkt.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strike="sng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r>
                        <a:rPr lang="pl-PL" sz="1800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10</a:t>
                      </a:r>
                      <a:endParaRPr lang="pl-PL" sz="1800" strike="sng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808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97276" y="369650"/>
            <a:ext cx="8515350" cy="1474011"/>
          </a:xfrm>
        </p:spPr>
        <p:txBody>
          <a:bodyPr/>
          <a:lstStyle/>
          <a:p>
            <a:r>
              <a:rPr lang="pl-PL" sz="2000" b="1" dirty="0" smtClean="0"/>
              <a:t>KRYTERIA DOSTĘPU</a:t>
            </a:r>
            <a:endParaRPr lang="pl-PL" sz="20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933722"/>
              </p:ext>
            </p:extLst>
          </p:nvPr>
        </p:nvGraphicFramePr>
        <p:xfrm>
          <a:off x="156292" y="1236840"/>
          <a:ext cx="8625840" cy="5143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279"/>
                <a:gridCol w="1400782"/>
                <a:gridCol w="5875508"/>
                <a:gridCol w="883271"/>
              </a:tblGrid>
              <a:tr h="95590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  <a:endParaRPr lang="pl-PL" sz="1350" dirty="0" smtClean="0"/>
                    </a:p>
                  </a:txBody>
                  <a:tcPr anchor="ctr"/>
                </a:tc>
              </a:tr>
              <a:tr h="1011927">
                <a:tc>
                  <a:txBody>
                    <a:bodyPr/>
                    <a:lstStyle/>
                    <a:p>
                      <a:pPr algn="l"/>
                      <a:r>
                        <a:rPr lang="pl-PL" sz="1550" dirty="0" smtClean="0"/>
                        <a:t>1</a:t>
                      </a:r>
                      <a:r>
                        <a:rPr lang="pl-PL" sz="1600" dirty="0" smtClean="0"/>
                        <a:t>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Potencjał Wnioskodawcy</a:t>
                      </a:r>
                      <a:endParaRPr lang="pl-PL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w ramach ocenianego kryterium wykazuje potencjał do prowadzenia prac badawczo-rozwojowych przewidzianych w projekcie. W szczególności ocenie będzie poddane czy:</a:t>
                      </a:r>
                    </a:p>
                    <a:p>
                      <a:pPr marL="174625" lvl="1" indent="-174625" algn="just">
                        <a:buFont typeface="Arial" panose="020B0604020202020204" pitchFamily="34" charset="0"/>
                        <a:buChar char="•"/>
                        <a:tabLst>
                          <a:tab pos="447675" algn="l"/>
                        </a:tabLst>
                      </a:pPr>
                      <a:r>
                        <a:rPr lang="pl-PL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dotychczasowe doświadczenie Wnioskodawcy lub Partnera w prowadzeniu prac badawczo-rozwojowych  (samodzielnie lub na zlecenie) pozwolą na merytoryczną i terminową realizację projektu;</a:t>
                      </a:r>
                    </a:p>
                    <a:p>
                      <a:pPr marL="174625" lvl="1" indent="-174625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lub Partner zapewniają zasoby kadrowe, w tym kluczowy personel zaangażowany w realizację projektu oraz zasoby rzeczowe, w tym infrastrukturę naukowo – badawczą (pomieszczenia, aparatura naukowo – badawcza oraz inne</a:t>
                      </a:r>
                      <a:r>
                        <a:rPr lang="pl-PL" sz="18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wyposażenie niezbędne do realizacji prac w projekcie), które</a:t>
                      </a:r>
                      <a:r>
                        <a:rPr lang="pl-PL" sz="18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pozwolą na merytoryczną i terminową realizację projektu. </a:t>
                      </a:r>
                      <a:r>
                        <a:rPr lang="pl-PL" sz="18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pl-PL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0/1</a:t>
                      </a:r>
                      <a:endParaRPr lang="pl-PL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65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97276" y="369650"/>
            <a:ext cx="8515350" cy="1474011"/>
          </a:xfrm>
        </p:spPr>
        <p:txBody>
          <a:bodyPr/>
          <a:lstStyle/>
          <a:p>
            <a:r>
              <a:rPr lang="pl-PL" sz="2000" b="1" dirty="0" smtClean="0"/>
              <a:t>KRYTERIA DOSTĘPU</a:t>
            </a:r>
            <a:endParaRPr lang="pl-PL" sz="20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453453"/>
              </p:ext>
            </p:extLst>
          </p:nvPr>
        </p:nvGraphicFramePr>
        <p:xfrm>
          <a:off x="156292" y="1236840"/>
          <a:ext cx="8625840" cy="4210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279"/>
                <a:gridCol w="1400782"/>
                <a:gridCol w="5875508"/>
                <a:gridCol w="883271"/>
              </a:tblGrid>
              <a:tr h="95590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  <a:endParaRPr lang="pl-PL" sz="1350" dirty="0" smtClean="0"/>
                    </a:p>
                  </a:txBody>
                  <a:tcPr anchor="ctr"/>
                </a:tc>
              </a:tr>
              <a:tr h="1011927">
                <a:tc>
                  <a:txBody>
                    <a:bodyPr/>
                    <a:lstStyle/>
                    <a:p>
                      <a:pPr algn="l"/>
                      <a:r>
                        <a:rPr lang="pl-PL" sz="1550" dirty="0" smtClean="0"/>
                        <a:t>2</a:t>
                      </a:r>
                      <a:r>
                        <a:rPr lang="pl-PL" sz="1600" dirty="0" smtClean="0"/>
                        <a:t>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Efekty dyfuzji działalności 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B+R</a:t>
                      </a:r>
                      <a:endParaRPr lang="pl-PL" sz="18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2014 – 2020, warunkiem otrzymania przez duże przedsiębiorstwo wsparcia w konkursie jest wykazanie efektu dyfuzji m.in. poprzez opis planowanej współpracy z MŚP lub organizacjami badawczymi w trakcie realizacji projektu lub w terminie 3 lat od rzeczowego zakończenia projektu. W przypadku MŚP kryterium uznaje się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spełnione. </a:t>
                      </a:r>
                      <a:endParaRPr lang="pl-PL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0/1</a:t>
                      </a:r>
                      <a:endParaRPr lang="pl-PL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11927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3.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</a:t>
                      </a:r>
                      <a:r>
                        <a:rPr lang="pl-PL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projektu z inteligentną specjalizacją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2014 - 2020, projekt musi być zgodny z priorytetowymi kierunkami badań określonymi dla obszarów inteligentnej specjalizacji województwa mazowieckiego, wskazanymi w Regulaminie Konkursu.</a:t>
                      </a:r>
                      <a:endParaRPr lang="pl-PL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0/1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53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97276" y="369650"/>
            <a:ext cx="8515350" cy="1474011"/>
          </a:xfrm>
        </p:spPr>
        <p:txBody>
          <a:bodyPr/>
          <a:lstStyle/>
          <a:p>
            <a:r>
              <a:rPr lang="pl-PL" sz="2000" b="1" dirty="0" smtClean="0"/>
              <a:t>KRYTERIA DOSTĘPU</a:t>
            </a:r>
            <a:endParaRPr lang="pl-PL" sz="20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23069"/>
              </p:ext>
            </p:extLst>
          </p:nvPr>
        </p:nvGraphicFramePr>
        <p:xfrm>
          <a:off x="156292" y="1236840"/>
          <a:ext cx="8625840" cy="2125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279"/>
                <a:gridCol w="1400782"/>
                <a:gridCol w="5875508"/>
                <a:gridCol w="883271"/>
              </a:tblGrid>
              <a:tr h="95590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  <a:endParaRPr lang="pl-PL" sz="1350" dirty="0" smtClean="0"/>
                    </a:p>
                  </a:txBody>
                  <a:tcPr anchor="ctr"/>
                </a:tc>
              </a:tr>
              <a:tr h="1011927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4.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Prace B+R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Prace B+R ujęte w projekcie obejmują jedynie badania przemysłowe i/lub prace rozwojowe.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Prace B+R zostały prawidłowo przyporządkowane do badań przemysłowych i/lub prac rozwojowych.</a:t>
                      </a:r>
                      <a:r>
                        <a:rPr lang="pl-PL" dirty="0" smtClean="0">
                          <a:effectLst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0/1</a:t>
                      </a:r>
                      <a:endParaRPr lang="pl-PL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67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694931"/>
              </p:ext>
            </p:extLst>
          </p:nvPr>
        </p:nvGraphicFramePr>
        <p:xfrm>
          <a:off x="156292" y="1236840"/>
          <a:ext cx="8625840" cy="5143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279"/>
                <a:gridCol w="1400782"/>
                <a:gridCol w="5875508"/>
                <a:gridCol w="883271"/>
              </a:tblGrid>
              <a:tr h="95590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  <a:endParaRPr lang="pl-PL" sz="1350" dirty="0" smtClean="0"/>
                    </a:p>
                  </a:txBody>
                  <a:tcPr anchor="ctr"/>
                </a:tc>
              </a:tr>
              <a:tr h="1011927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5.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Wykonalność finansowa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przedstawił wiarygodne analizy wskazujące, że:</a:t>
                      </a:r>
                      <a:endParaRPr lang="pl-PL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koszty są kwalifikowalne w ramach działania oraz niezbędne do realizacji projektu  i osiągnięcia jego celów;</a:t>
                      </a:r>
                      <a:endParaRPr lang="pl-PL" sz="20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analiza finansowa i ekonomiczna jest poprawna, założenia do analizy, w szczególności – analizy przychodów, są uzasadnione i rzetelne (ocena uwzględnia sytuację finansową Wnioskodawcy);</a:t>
                      </a:r>
                      <a:endParaRPr lang="pl-PL" sz="20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sytuacja finansowa Wnioskodawcy gwarantuje</a:t>
                      </a:r>
                      <a:r>
                        <a:rPr lang="pl-PL" sz="18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zdolność do realizacji projektu;</a:t>
                      </a:r>
                      <a:endParaRPr lang="pl-PL" sz="20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harmonogram rzeczowo-finansowy projektu jest</a:t>
                      </a:r>
                      <a:r>
                        <a:rPr lang="pl-PL" sz="18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czytelny i realny do przeprowadzenia, umożliwia</a:t>
                      </a:r>
                      <a:r>
                        <a:rPr lang="pl-PL" sz="18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prawidłową i terminową realizację przedsięwzięcia.</a:t>
                      </a:r>
                      <a:endParaRPr lang="pl-PL" sz="20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uznaje się za spełnione w sytuacji, gdy zostały spełnione wszystkie ww. warunki.</a:t>
                      </a:r>
                      <a:endParaRPr lang="pl-PL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0/1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ytuł 1"/>
          <p:cNvSpPr txBox="1">
            <a:spLocks/>
          </p:cNvSpPr>
          <p:nvPr/>
        </p:nvSpPr>
        <p:spPr bwMode="auto">
          <a:xfrm>
            <a:off x="-97276" y="369650"/>
            <a:ext cx="8515350" cy="14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000" b="1" dirty="0" smtClean="0"/>
              <a:t>KRYTERIA DOSTĘPU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376638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498745"/>
              </p:ext>
            </p:extLst>
          </p:nvPr>
        </p:nvGraphicFramePr>
        <p:xfrm>
          <a:off x="156292" y="1236840"/>
          <a:ext cx="8625840" cy="4817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279"/>
                <a:gridCol w="1400782"/>
                <a:gridCol w="5875508"/>
                <a:gridCol w="883271"/>
              </a:tblGrid>
              <a:tr h="95590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  <a:endParaRPr lang="pl-PL" sz="1350" dirty="0" smtClean="0"/>
                    </a:p>
                  </a:txBody>
                  <a:tcPr anchor="ctr"/>
                </a:tc>
              </a:tr>
              <a:tr h="1011927">
                <a:tc>
                  <a:txBody>
                    <a:bodyPr/>
                    <a:lstStyle/>
                    <a:p>
                      <a:pPr algn="l"/>
                      <a:r>
                        <a:rPr lang="pl-PL" sz="1550" dirty="0" smtClean="0"/>
                        <a:t>6</a:t>
                      </a:r>
                      <a:r>
                        <a:rPr lang="pl-PL" sz="1600" dirty="0" smtClean="0"/>
                        <a:t>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b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b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Własność </a:t>
                      </a: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intelektualna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 ramach kryterium ocenie podlega, czy Wnioskodawca zapewnił, że prawa własności intelektualnej nie stanowią bariery do realizacji projektu i zakładanego wdrożenia projektu: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Wnioskodawca dysponuje lub pozyska prawa własności intelektualnej, które są niezbędne dla prowadzenia prac B+R zaplanowanych w projekcie; 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Wnioskodawca uzasadnił, że zaplanowane wdrożenie rezultatów projektu nie narusza praw własności intelektualnej.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Kryterium uznaje się za spełnione w sytuacji, gdy zostały spełnione wszystkie ww. warunki.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0/1</a:t>
                      </a:r>
                      <a:endParaRPr lang="pl-PL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ytuł 1"/>
          <p:cNvSpPr txBox="1">
            <a:spLocks/>
          </p:cNvSpPr>
          <p:nvPr/>
        </p:nvSpPr>
        <p:spPr bwMode="auto">
          <a:xfrm>
            <a:off x="-97276" y="369650"/>
            <a:ext cx="8515350" cy="14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000" b="1" dirty="0" smtClean="0"/>
              <a:t>KRYTERIA DOSTĘPU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1245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341462"/>
              </p:ext>
            </p:extLst>
          </p:nvPr>
        </p:nvGraphicFramePr>
        <p:xfrm>
          <a:off x="156292" y="1236840"/>
          <a:ext cx="8625840" cy="3164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279"/>
                <a:gridCol w="1848255"/>
                <a:gridCol w="5428035"/>
                <a:gridCol w="883271"/>
              </a:tblGrid>
              <a:tr h="95590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  <a:endParaRPr lang="pl-PL" sz="1350" dirty="0" smtClean="0"/>
                    </a:p>
                  </a:txBody>
                  <a:tcPr anchor="ctr"/>
                </a:tc>
              </a:tr>
              <a:tr h="1011927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7.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Zasada zrównoważonego </a:t>
                      </a:r>
                      <a:r>
                        <a:rPr lang="pl-PL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rozwoju </a:t>
                      </a:r>
                      <a:endParaRPr lang="pl-PL" sz="1800" baseline="30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Wnioskodawca będący dużym przedsiębiorstwem zapewnia, że wkład finansowy z funduszy nie spowoduje znacznego ubytku liczby miejsc pracy w istniejących lokalizacjach tego Wnioskodawcy na terytorium Unii Europejskiej w związku z realizacją dofinansowywanego projektu. W przypadku MŚP kryterium uznaje się za </a:t>
                      </a: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spełnione.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0/1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ytuł 1"/>
          <p:cNvSpPr txBox="1">
            <a:spLocks/>
          </p:cNvSpPr>
          <p:nvPr/>
        </p:nvSpPr>
        <p:spPr bwMode="auto">
          <a:xfrm>
            <a:off x="-97276" y="369650"/>
            <a:ext cx="8515350" cy="14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000" b="1" dirty="0" smtClean="0"/>
              <a:t>KRYTERIA DOSTĘPU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361523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181655"/>
              </p:ext>
            </p:extLst>
          </p:nvPr>
        </p:nvGraphicFramePr>
        <p:xfrm>
          <a:off x="156292" y="1236840"/>
          <a:ext cx="8625840" cy="5527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279"/>
                <a:gridCol w="1673157"/>
                <a:gridCol w="5583676"/>
                <a:gridCol w="902728"/>
              </a:tblGrid>
              <a:tr h="95590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350" dirty="0" smtClean="0"/>
                    </a:p>
                  </a:txBody>
                  <a:tcPr anchor="ctr"/>
                </a:tc>
              </a:tr>
              <a:tr h="1011927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1.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Rozwój technologii, obszarów gospodarczych lub procesów usługowych, zidentyfikowanych jako kluczowe dla rozwoju regionu</a:t>
                      </a:r>
                      <a:endParaRPr lang="pl-PL" sz="1800" baseline="30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2014 – 2020, kryterium promuje Wnioskodawcę, który wykazał, że projekt ma związek z rozwojem przynajmniej jednego z następujących sektorów gospodarki, procesów usługowych lub technologii: </a:t>
                      </a:r>
                    </a:p>
                    <a:p>
                      <a:r>
                        <a:rPr lang="pl-PL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Sektory gospodarki: </a:t>
                      </a:r>
                      <a:endParaRPr lang="pl-PL" sz="1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sektor chemiczny,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sektor medyczny,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sektor rolno-spożywczy,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sektor energetyczny,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sektor IT,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sektor budowlany.</a:t>
                      </a:r>
                    </a:p>
                    <a:p>
                      <a:r>
                        <a:rPr lang="pl-PL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Technologie wiodące: </a:t>
                      </a:r>
                      <a:endParaRPr lang="pl-PL" sz="1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biotechnologia,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technologie informacyjno-komunikacyjne,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nanotechnologie,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fotonika,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elektronika.</a:t>
                      </a:r>
                    </a:p>
                    <a:p>
                      <a:r>
                        <a:rPr lang="pl-PL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Procesy usługowe: </a:t>
                      </a:r>
                      <a:endParaRPr lang="pl-PL" sz="1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usługi B2B,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usługi B+R.</a:t>
                      </a:r>
                      <a:endParaRPr lang="pl-PL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ytuł 1"/>
          <p:cNvSpPr txBox="1">
            <a:spLocks/>
          </p:cNvSpPr>
          <p:nvPr/>
        </p:nvSpPr>
        <p:spPr bwMode="auto">
          <a:xfrm>
            <a:off x="-97276" y="369650"/>
            <a:ext cx="8515350" cy="14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000" b="1" dirty="0" smtClean="0"/>
              <a:t>KRYTERIA SZCZEGÓŁOWE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7780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4067</TotalTime>
  <Words>1960</Words>
  <Application>Microsoft Office PowerPoint</Application>
  <PresentationFormat>Pokaz na ekranie (4:3)</PresentationFormat>
  <Paragraphs>344</Paragraphs>
  <Slides>28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4" baseType="lpstr">
      <vt:lpstr>Arial</vt:lpstr>
      <vt:lpstr>Calibri</vt:lpstr>
      <vt:lpstr>Symbol</vt:lpstr>
      <vt:lpstr>Times New Roman</vt:lpstr>
      <vt:lpstr>Wingdings</vt:lpstr>
      <vt:lpstr>Programy Regionalne</vt:lpstr>
      <vt:lpstr>Prezentacja programu PowerPoint</vt:lpstr>
      <vt:lpstr>Prezentacja programu PowerPoint</vt:lpstr>
      <vt:lpstr>KRYTERIA DOSTĘPU</vt:lpstr>
      <vt:lpstr>KRYTERIA DOSTĘPU</vt:lpstr>
      <vt:lpstr>KRYTERIA DOSTĘPU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Siębor Aleksandra</cp:lastModifiedBy>
  <cp:revision>609</cp:revision>
  <cp:lastPrinted>2016-01-14T07:13:19Z</cp:lastPrinted>
  <dcterms:created xsi:type="dcterms:W3CDTF">2015-04-20T12:46:14Z</dcterms:created>
  <dcterms:modified xsi:type="dcterms:W3CDTF">2016-02-18T12:51:12Z</dcterms:modified>
</cp:coreProperties>
</file>