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handoutMasterIdLst>
    <p:handoutMasterId r:id="rId9"/>
  </p:handoutMasterIdLst>
  <p:sldIdLst>
    <p:sldId id="263" r:id="rId3"/>
    <p:sldId id="259" r:id="rId4"/>
    <p:sldId id="260" r:id="rId5"/>
    <p:sldId id="261" r:id="rId6"/>
    <p:sldId id="264" r:id="rId7"/>
    <p:sldId id="265" r:id="rId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1F3CA-2BDE-4116-8B7A-568719E0D5BC}" type="datetimeFigureOut">
              <a:rPr lang="pl-PL" smtClean="0"/>
              <a:t>2016-03-21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A0CC-83F8-470F-A6DB-D5C216D2AE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26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3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29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8136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0643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842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349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9951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7192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7235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1014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0697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C8389-493D-4519-ADBD-AC2150272C8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222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Stan realizacji Regionalnego </a:t>
            </a:r>
            <a:r>
              <a:rPr lang="pl-PL" b="1" dirty="0">
                <a:solidFill>
                  <a:schemeClr val="tx1"/>
                </a:solidFill>
              </a:rPr>
              <a:t>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l-PL" b="1" dirty="0" smtClean="0">
                <a:solidFill>
                  <a:prstClr val="black"/>
                </a:solidFill>
                <a:cs typeface="Arial" pitchFamily="34" charset="0"/>
              </a:rPr>
              <a:t>21 marca 2016 r.</a:t>
            </a:r>
            <a:endParaRPr lang="pl-PL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cs typeface="Arial" pitchFamily="34" charset="0"/>
              </a:rPr>
              <a:t>Departament Rozwoju Regionalnego i Funduszy Europejskich</a:t>
            </a:r>
          </a:p>
        </p:txBody>
      </p:sp>
    </p:spTree>
    <p:extLst>
      <p:ext uri="{BB962C8B-B14F-4D97-AF65-F5344CB8AC3E}">
        <p14:creationId xmlns:p14="http://schemas.microsoft.com/office/powerpoint/2010/main" val="24830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Stan realizacji RPO WM na dzień </a:t>
            </a:r>
            <a:r>
              <a:rPr lang="pl-PL" sz="2400" b="1" dirty="0" smtClean="0"/>
              <a:t>29 lutego 2016 </a:t>
            </a:r>
            <a:r>
              <a:rPr lang="pl-PL" sz="2400" b="1" dirty="0"/>
              <a:t>r.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28650" y="1656783"/>
            <a:ext cx="7886700" cy="482549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l-PL" sz="1400" dirty="0" smtClean="0">
                <a:solidFill>
                  <a:prstClr val="black"/>
                </a:solidFill>
              </a:rPr>
              <a:t>Od </a:t>
            </a:r>
            <a:r>
              <a:rPr lang="pl-PL" sz="1400" dirty="0">
                <a:solidFill>
                  <a:prstClr val="black"/>
                </a:solidFill>
              </a:rPr>
              <a:t>początku uruchomienia </a:t>
            </a:r>
            <a:r>
              <a:rPr lang="pl-PL" sz="1400" dirty="0" smtClean="0">
                <a:solidFill>
                  <a:prstClr val="black"/>
                </a:solidFill>
              </a:rPr>
              <a:t>programu do 29 lutego 2016 r.: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 smtClean="0">
                <a:solidFill>
                  <a:prstClr val="black"/>
                </a:solidFill>
              </a:rPr>
              <a:t>ogłoszono </a:t>
            </a:r>
            <a:r>
              <a:rPr lang="pl-PL" sz="1400" b="1" dirty="0" smtClean="0">
                <a:solidFill>
                  <a:prstClr val="black"/>
                </a:solidFill>
              </a:rPr>
              <a:t>20 </a:t>
            </a:r>
            <a:r>
              <a:rPr lang="pl-PL" sz="1400" b="1" dirty="0">
                <a:solidFill>
                  <a:prstClr val="black"/>
                </a:solidFill>
              </a:rPr>
              <a:t>konkursów </a:t>
            </a:r>
            <a:r>
              <a:rPr lang="pl-PL" sz="1400" dirty="0">
                <a:solidFill>
                  <a:prstClr val="black"/>
                </a:solidFill>
              </a:rPr>
              <a:t>na </a:t>
            </a:r>
            <a:r>
              <a:rPr lang="pl-PL" sz="1400" dirty="0" smtClean="0">
                <a:solidFill>
                  <a:prstClr val="black"/>
                </a:solidFill>
              </a:rPr>
              <a:t>kwotę przeznaczoną </a:t>
            </a:r>
            <a:r>
              <a:rPr lang="pl-PL" sz="1400" dirty="0">
                <a:solidFill>
                  <a:prstClr val="black"/>
                </a:solidFill>
              </a:rPr>
              <a:t>na dofinansowanie projektów w </a:t>
            </a:r>
            <a:r>
              <a:rPr lang="pl-PL" sz="1400" dirty="0" smtClean="0">
                <a:solidFill>
                  <a:prstClr val="black"/>
                </a:solidFill>
              </a:rPr>
              <a:t>ogłoszeniu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>o </a:t>
            </a:r>
            <a:r>
              <a:rPr lang="pl-PL" sz="1400" dirty="0" smtClean="0">
                <a:solidFill>
                  <a:prstClr val="black"/>
                </a:solidFill>
              </a:rPr>
              <a:t>konkursie </a:t>
            </a:r>
            <a:r>
              <a:rPr lang="pl-PL" sz="1400" b="1" dirty="0" smtClean="0">
                <a:solidFill>
                  <a:prstClr val="black"/>
                </a:solidFill>
              </a:rPr>
              <a:t>702,9 mln zł </a:t>
            </a:r>
            <a:r>
              <a:rPr lang="pl-PL" sz="1400" dirty="0" smtClean="0">
                <a:solidFill>
                  <a:prstClr val="black"/>
                </a:solidFill>
              </a:rPr>
              <a:t>(środki UE),</a:t>
            </a:r>
          </a:p>
          <a:p>
            <a:pPr marL="180975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>
                <a:solidFill>
                  <a:prstClr val="black"/>
                </a:solidFill>
              </a:rPr>
              <a:t>na wykazie </a:t>
            </a:r>
            <a:r>
              <a:rPr lang="pl-PL" sz="1400" b="1" dirty="0">
                <a:solidFill>
                  <a:prstClr val="black"/>
                </a:solidFill>
              </a:rPr>
              <a:t>projektów pozakonkursowych </a:t>
            </a:r>
            <a:r>
              <a:rPr lang="pl-PL" sz="1400" dirty="0" smtClean="0">
                <a:solidFill>
                  <a:prstClr val="black"/>
                </a:solidFill>
              </a:rPr>
              <a:t>znajduje </a:t>
            </a:r>
            <a:r>
              <a:rPr lang="pl-PL" sz="1400" dirty="0">
                <a:solidFill>
                  <a:prstClr val="black"/>
                </a:solidFill>
              </a:rPr>
              <a:t>się </a:t>
            </a:r>
            <a:r>
              <a:rPr lang="pl-PL" sz="1400" b="1" dirty="0" smtClean="0">
                <a:solidFill>
                  <a:prstClr val="black"/>
                </a:solidFill>
              </a:rPr>
              <a:t>50 projektów </a:t>
            </a:r>
            <a:r>
              <a:rPr lang="pl-PL" sz="1400" dirty="0">
                <a:solidFill>
                  <a:prstClr val="black"/>
                </a:solidFill>
              </a:rPr>
              <a:t>o szacowanej wartości dofinansowania </a:t>
            </a:r>
            <a:r>
              <a:rPr lang="pl-PL" sz="1400" b="1" dirty="0" smtClean="0">
                <a:solidFill>
                  <a:prstClr val="black"/>
                </a:solidFill>
              </a:rPr>
              <a:t>354 </a:t>
            </a:r>
            <a:r>
              <a:rPr lang="pl-PL" sz="1400" b="1" dirty="0">
                <a:solidFill>
                  <a:prstClr val="black"/>
                </a:solidFill>
              </a:rPr>
              <a:t>mln zł</a:t>
            </a:r>
            <a:r>
              <a:rPr lang="pl-PL" sz="1400" dirty="0">
                <a:solidFill>
                  <a:prstClr val="black"/>
                </a:solidFill>
              </a:rPr>
              <a:t>, w tym </a:t>
            </a:r>
            <a:r>
              <a:rPr lang="pl-PL" sz="1400" b="1" dirty="0">
                <a:solidFill>
                  <a:prstClr val="black"/>
                </a:solidFill>
              </a:rPr>
              <a:t>dofinansowanie UE </a:t>
            </a:r>
            <a:r>
              <a:rPr lang="pl-PL" sz="1400" b="1" dirty="0" smtClean="0">
                <a:solidFill>
                  <a:prstClr val="black"/>
                </a:solidFill>
              </a:rPr>
              <a:t>307,1 </a:t>
            </a:r>
            <a:r>
              <a:rPr lang="pl-PL" sz="1400" b="1" dirty="0">
                <a:solidFill>
                  <a:prstClr val="black"/>
                </a:solidFill>
              </a:rPr>
              <a:t>mln </a:t>
            </a:r>
            <a:r>
              <a:rPr lang="pl-PL" sz="1400" b="1" dirty="0" smtClean="0">
                <a:solidFill>
                  <a:prstClr val="black"/>
                </a:solidFill>
              </a:rPr>
              <a:t>zł </a:t>
            </a:r>
            <a:r>
              <a:rPr lang="pl-PL" sz="1400" dirty="0" smtClean="0">
                <a:solidFill>
                  <a:prstClr val="black"/>
                </a:solidFill>
              </a:rPr>
              <a:t>(łącznie z projektami w ramach Osi XI Pomoc Techniczna),</a:t>
            </a:r>
            <a:endParaRPr lang="pl-PL" sz="1400" dirty="0">
              <a:solidFill>
                <a:prstClr val="black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b="1" dirty="0"/>
              <a:t>złożono </a:t>
            </a:r>
            <a:r>
              <a:rPr lang="pl-PL" sz="1400" b="1" dirty="0" smtClean="0"/>
              <a:t>1 595 wniosków </a:t>
            </a:r>
            <a:r>
              <a:rPr lang="pl-PL" sz="1400" dirty="0" smtClean="0"/>
              <a:t>na kwotę </a:t>
            </a:r>
            <a:r>
              <a:rPr lang="pl-PL" sz="1400" b="1" dirty="0"/>
              <a:t>dofinansowania </a:t>
            </a:r>
            <a:r>
              <a:rPr lang="pl-PL" sz="1400" b="1" dirty="0" smtClean="0"/>
              <a:t>UE  1 530,6 mln zł,</a:t>
            </a: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/>
              <a:t>poprawnych pod względem </a:t>
            </a:r>
            <a:r>
              <a:rPr lang="pl-PL" sz="1400" dirty="0" smtClean="0"/>
              <a:t>formalnym</a:t>
            </a:r>
            <a:r>
              <a:rPr lang="pl-PL" sz="1400" b="1" dirty="0"/>
              <a:t> </a:t>
            </a:r>
            <a:r>
              <a:rPr lang="pl-PL" sz="1400" b="1" dirty="0" smtClean="0"/>
              <a:t>było </a:t>
            </a:r>
            <a:r>
              <a:rPr lang="pl-PL" sz="1400" b="1" dirty="0" smtClean="0"/>
              <a:t>616 wniosków </a:t>
            </a:r>
            <a:r>
              <a:rPr lang="pl-PL" sz="1400" dirty="0" smtClean="0"/>
              <a:t>na kwotę </a:t>
            </a:r>
            <a:r>
              <a:rPr lang="pl-PL" sz="1400" dirty="0"/>
              <a:t>dofinansowania </a:t>
            </a:r>
            <a:r>
              <a:rPr lang="pl-PL" sz="1400" dirty="0" smtClean="0"/>
              <a:t>ze środków unijnych </a:t>
            </a:r>
            <a:r>
              <a:rPr lang="pl-PL" sz="1400" b="1" dirty="0" smtClean="0"/>
              <a:t>913 mln </a:t>
            </a:r>
            <a:r>
              <a:rPr lang="pl-PL" sz="1400" b="1" dirty="0"/>
              <a:t>zł</a:t>
            </a:r>
            <a:r>
              <a:rPr lang="pl-PL" sz="1400" b="1" dirty="0" smtClean="0"/>
              <a:t>,</a:t>
            </a:r>
            <a:endParaRPr lang="pl-PL" sz="1400" dirty="0">
              <a:solidFill>
                <a:srgbClr val="FF0000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b="1" dirty="0">
                <a:solidFill>
                  <a:prstClr val="black"/>
                </a:solidFill>
              </a:rPr>
              <a:t>zatwierdzono </a:t>
            </a:r>
            <a:r>
              <a:rPr lang="pl-PL" sz="1400" dirty="0">
                <a:solidFill>
                  <a:prstClr val="black"/>
                </a:solidFill>
              </a:rPr>
              <a:t>do realizacji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48 wniosków </a:t>
            </a:r>
            <a:r>
              <a:rPr lang="pl-PL" sz="1400" dirty="0">
                <a:solidFill>
                  <a:prstClr val="black"/>
                </a:solidFill>
              </a:rPr>
              <a:t>na kwotę dofinansowania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 242,8 mln zł, </a:t>
            </a:r>
            <a:r>
              <a:rPr lang="pl-PL" sz="1400" dirty="0" smtClean="0">
                <a:solidFill>
                  <a:prstClr val="black"/>
                </a:solidFill>
              </a:rPr>
              <a:t>w tym </a:t>
            </a:r>
            <a:r>
              <a:rPr lang="pl-PL" sz="1400" b="1" dirty="0" smtClean="0">
                <a:solidFill>
                  <a:prstClr val="black"/>
                </a:solidFill>
              </a:rPr>
              <a:t>wkład UE  218,5 mln zł</a:t>
            </a:r>
            <a:r>
              <a:rPr lang="pl-PL" sz="1400" dirty="0" smtClean="0">
                <a:solidFill>
                  <a:prstClr val="black"/>
                </a:solidFill>
              </a:rPr>
              <a:t>, </a:t>
            </a:r>
            <a:endParaRPr lang="pl-PL" sz="1400" dirty="0">
              <a:solidFill>
                <a:prstClr val="black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 smtClean="0">
                <a:solidFill>
                  <a:prstClr val="black"/>
                </a:solidFill>
              </a:rPr>
              <a:t>podpisano </a:t>
            </a:r>
            <a:r>
              <a:rPr lang="pl-PL" sz="1400" dirty="0">
                <a:solidFill>
                  <a:prstClr val="black"/>
                </a:solidFill>
              </a:rPr>
              <a:t>z beneficjentami </a:t>
            </a:r>
            <a:r>
              <a:rPr lang="pl-PL" sz="1400" b="1" dirty="0" smtClean="0">
                <a:solidFill>
                  <a:prstClr val="black"/>
                </a:solidFill>
              </a:rPr>
              <a:t>46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umów (w tym decyzji) </a:t>
            </a:r>
            <a:r>
              <a:rPr lang="pl-PL" sz="1400" b="1" dirty="0" smtClean="0">
                <a:solidFill>
                  <a:prstClr val="black"/>
                </a:solidFill>
              </a:rPr>
              <a:t>o dofinansowaniu </a:t>
            </a:r>
            <a:r>
              <a:rPr lang="pl-PL" sz="1400" dirty="0">
                <a:solidFill>
                  <a:prstClr val="black"/>
                </a:solidFill>
              </a:rPr>
              <a:t>o wartości dofinansowania ogółem </a:t>
            </a:r>
            <a:r>
              <a:rPr lang="pl-PL" sz="1400" b="1" dirty="0" smtClean="0">
                <a:solidFill>
                  <a:prstClr val="black"/>
                </a:solidFill>
              </a:rPr>
              <a:t>237,2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mln </a:t>
            </a:r>
            <a:r>
              <a:rPr lang="pl-PL" sz="1400" b="1" dirty="0">
                <a:solidFill>
                  <a:prstClr val="black"/>
                </a:solidFill>
              </a:rPr>
              <a:t>zł</a:t>
            </a:r>
            <a:r>
              <a:rPr lang="pl-PL" sz="1400" dirty="0">
                <a:solidFill>
                  <a:prstClr val="black"/>
                </a:solidFill>
              </a:rPr>
              <a:t>, w tym </a:t>
            </a:r>
            <a:r>
              <a:rPr lang="pl-PL" sz="1400" b="1" dirty="0">
                <a:solidFill>
                  <a:prstClr val="black"/>
                </a:solidFill>
              </a:rPr>
              <a:t>dofinansowanie UE </a:t>
            </a:r>
            <a:r>
              <a:rPr lang="pl-PL" sz="1400" dirty="0">
                <a:solidFill>
                  <a:prstClr val="black"/>
                </a:solidFill>
              </a:rPr>
              <a:t>wynosi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213,7 mln </a:t>
            </a:r>
            <a:r>
              <a:rPr lang="pl-PL" sz="1400" b="1" dirty="0">
                <a:solidFill>
                  <a:prstClr val="black"/>
                </a:solidFill>
              </a:rPr>
              <a:t>zł</a:t>
            </a:r>
            <a:r>
              <a:rPr lang="pl-PL" sz="1400" dirty="0">
                <a:solidFill>
                  <a:prstClr val="black"/>
                </a:solidFill>
              </a:rPr>
              <a:t>, co stanowi 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2,5% </a:t>
            </a:r>
            <a:r>
              <a:rPr lang="pl-PL" sz="1400" b="1" dirty="0">
                <a:solidFill>
                  <a:prstClr val="black"/>
                </a:solidFill>
              </a:rPr>
              <a:t>alokacji na lata </a:t>
            </a:r>
            <a:r>
              <a:rPr lang="pl-PL" sz="1400" b="1" dirty="0" smtClean="0">
                <a:solidFill>
                  <a:prstClr val="black"/>
                </a:solidFill>
              </a:rPr>
              <a:t>2014-2020,</a:t>
            </a:r>
            <a:endParaRPr lang="pl-PL" sz="1400" b="1" dirty="0">
              <a:solidFill>
                <a:prstClr val="black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b="1" dirty="0" smtClean="0">
                <a:solidFill>
                  <a:prstClr val="black"/>
                </a:solidFill>
              </a:rPr>
              <a:t>wartość </a:t>
            </a:r>
            <a:r>
              <a:rPr lang="pl-PL" sz="1400" b="1" dirty="0">
                <a:solidFill>
                  <a:prstClr val="black"/>
                </a:solidFill>
              </a:rPr>
              <a:t>wydatków beneficjentów uznanych za kwalifikowalne </a:t>
            </a:r>
            <a:r>
              <a:rPr lang="pl-PL" sz="1400" dirty="0">
                <a:solidFill>
                  <a:prstClr val="black"/>
                </a:solidFill>
              </a:rPr>
              <a:t>wynikająca z zatwierdzonych wniosków o płatność wyniosła </a:t>
            </a:r>
            <a:r>
              <a:rPr lang="pl-PL" sz="1400" b="1" dirty="0" smtClean="0">
                <a:solidFill>
                  <a:prstClr val="black"/>
                </a:solidFill>
              </a:rPr>
              <a:t>17,5 tys. </a:t>
            </a:r>
            <a:r>
              <a:rPr lang="pl-PL" sz="1400" b="1" dirty="0">
                <a:solidFill>
                  <a:prstClr val="black"/>
                </a:solidFill>
              </a:rPr>
              <a:t>zł</a:t>
            </a:r>
            <a:r>
              <a:rPr lang="pl-PL" sz="1400" dirty="0">
                <a:solidFill>
                  <a:prstClr val="black"/>
                </a:solidFill>
              </a:rPr>
              <a:t>, w tym </a:t>
            </a:r>
            <a:r>
              <a:rPr lang="pl-PL" sz="1400" b="1" dirty="0" smtClean="0">
                <a:solidFill>
                  <a:prstClr val="black"/>
                </a:solidFill>
              </a:rPr>
              <a:t>w </a:t>
            </a:r>
            <a:r>
              <a:rPr lang="pl-PL" sz="1400" b="1" dirty="0">
                <a:solidFill>
                  <a:prstClr val="black"/>
                </a:solidFill>
              </a:rPr>
              <a:t>części dofinansowania UE </a:t>
            </a:r>
            <a:r>
              <a:rPr lang="pl-PL" sz="1400" b="1" dirty="0" smtClean="0">
                <a:solidFill>
                  <a:prstClr val="black"/>
                </a:solidFill>
              </a:rPr>
              <a:t>14 tys. zł </a:t>
            </a:r>
            <a:r>
              <a:rPr lang="pl-PL" sz="1400" dirty="0" smtClean="0">
                <a:solidFill>
                  <a:prstClr val="black"/>
                </a:solidFill>
              </a:rPr>
              <a:t>(wszystkie płatności dotyczą Priorytetu XI Pomoc techniczna) </a:t>
            </a:r>
            <a:endParaRPr lang="pl-PL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5325" y="101758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Konkursy ogłoszone wg poziomów wdrażania</a:t>
            </a:r>
            <a:endParaRPr lang="pl-PL" sz="24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23998"/>
              </p:ext>
            </p:extLst>
          </p:nvPr>
        </p:nvGraphicFramePr>
        <p:xfrm>
          <a:off x="475791" y="1438691"/>
          <a:ext cx="8211467" cy="516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rkusz" r:id="rId3" imgW="11287041" imgH="7105538" progId="Excel.Sheet.12">
                  <p:embed/>
                </p:oleObj>
              </mc:Choice>
              <mc:Fallback>
                <p:oleObj name="Arkusz" r:id="rId3" imgW="11287041" imgH="7105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6000"/>
                      </a:blip>
                      <a:stretch>
                        <a:fillRect/>
                      </a:stretch>
                    </p:blipFill>
                    <p:spPr>
                      <a:xfrm>
                        <a:off x="475791" y="1438691"/>
                        <a:ext cx="8211467" cy="516851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1033465"/>
            <a:ext cx="7886700" cy="4905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Projekty pozakonkursowe</a:t>
            </a:r>
            <a:endParaRPr lang="pl-PL" sz="2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04352"/>
              </p:ext>
            </p:extLst>
          </p:nvPr>
        </p:nvGraphicFramePr>
        <p:xfrm>
          <a:off x="342901" y="1647731"/>
          <a:ext cx="8486776" cy="4669158"/>
        </p:xfrm>
        <a:graphic>
          <a:graphicData uri="http://schemas.openxmlformats.org/drawingml/2006/table">
            <a:tbl>
              <a:tblPr/>
              <a:tblGrid>
                <a:gridCol w="1090597"/>
                <a:gridCol w="822568"/>
                <a:gridCol w="822568"/>
                <a:gridCol w="739387"/>
                <a:gridCol w="702417"/>
                <a:gridCol w="702417"/>
                <a:gridCol w="573025"/>
                <a:gridCol w="573025"/>
                <a:gridCol w="600751"/>
                <a:gridCol w="603063"/>
                <a:gridCol w="628479"/>
                <a:gridCol w="628479"/>
              </a:tblGrid>
              <a:tr h="5969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Działanie/ Poddziałanie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Projekty znajdujące się na wykazie projektów zidentyfikowanych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Wnioski o dofinansowanie poprawne formalnie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Wnioski zatwierdzone do dofinansowania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Podpisane umowy o dofinansowanie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Wydatki we wnioskach o płatność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735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Szacowana wartość dofinansowania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tym 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299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RPMA.07.01.00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tabLst>
                          <a:tab pos="715963" algn="l"/>
                        </a:tabLst>
                      </a:pP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RPMA.08.01.00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8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RPMA.09.03.00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RPMA.10.01.03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10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41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11 Pomoc techniczna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41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Programu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220,3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218,5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973911"/>
            <a:ext cx="7886700" cy="5667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Planowane nabory w trybie konkursowym w 2016 r. (1/2)</a:t>
            </a:r>
            <a:endParaRPr lang="pl-PL" sz="2400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26039"/>
              </p:ext>
            </p:extLst>
          </p:nvPr>
        </p:nvGraphicFramePr>
        <p:xfrm>
          <a:off x="887240" y="1665838"/>
          <a:ext cx="7315201" cy="2901007"/>
        </p:xfrm>
        <a:graphic>
          <a:graphicData uri="http://schemas.openxmlformats.org/drawingml/2006/table">
            <a:tbl>
              <a:tblPr/>
              <a:tblGrid>
                <a:gridCol w="1903357"/>
                <a:gridCol w="2117369"/>
                <a:gridCol w="1516504"/>
                <a:gridCol w="1777971"/>
              </a:tblGrid>
              <a:tr h="6139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Planowany termin naboru</a:t>
                      </a:r>
                    </a:p>
                  </a:txBody>
                  <a:tcPr marL="7704" marR="7704" marT="7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Priorytet/Działanie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Poddziałanie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4" marR="7704" marT="7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naborów</a:t>
                      </a:r>
                    </a:p>
                  </a:txBody>
                  <a:tcPr marL="7704" marR="7704" marT="7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Budżet naboru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(wkład UE) w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</a:t>
                      </a:r>
                    </a:p>
                  </a:txBody>
                  <a:tcPr marL="7704" marR="7704" marT="7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 kwartał</a:t>
                      </a:r>
                    </a:p>
                  </a:txBody>
                  <a:tcPr marL="7704" marR="7704" marT="7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62 598 855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RPMA.01.02.00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RPMA.02.01.01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14 998 261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RPMA.03.01.01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RPMA.03.02.02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RPMA.07.01.00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34 800 000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15 605 432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RPMA.10.03.03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156 002 548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4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290" y="965033"/>
            <a:ext cx="7886700" cy="5667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Planowane nabory w trybie konkursowym w 2016 r</a:t>
            </a:r>
            <a:r>
              <a:rPr lang="pl-PL" sz="2400" b="1" dirty="0"/>
              <a:t>. </a:t>
            </a:r>
            <a:r>
              <a:rPr lang="pl-PL" sz="2400" b="1" dirty="0" smtClean="0"/>
              <a:t>(2/2</a:t>
            </a:r>
            <a:r>
              <a:rPr lang="pl-PL" sz="2400" b="1" dirty="0"/>
              <a:t>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88991"/>
              </p:ext>
            </p:extLst>
          </p:nvPr>
        </p:nvGraphicFramePr>
        <p:xfrm>
          <a:off x="896294" y="1695451"/>
          <a:ext cx="7432894" cy="4876795"/>
        </p:xfrm>
        <a:graphic>
          <a:graphicData uri="http://schemas.openxmlformats.org/drawingml/2006/table">
            <a:tbl>
              <a:tblPr/>
              <a:tblGrid>
                <a:gridCol w="1882673"/>
                <a:gridCol w="2053826"/>
                <a:gridCol w="1545336"/>
                <a:gridCol w="1951059"/>
              </a:tblGrid>
              <a:tr h="5937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Planowany termin naboru</a:t>
                      </a:r>
                    </a:p>
                  </a:txBody>
                  <a:tcPr marL="7934" marR="7934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Priorytet/Działanie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Poddziałanie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4" marR="7934" marT="7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naborów</a:t>
                      </a:r>
                    </a:p>
                  </a:txBody>
                  <a:tcPr marL="7934" marR="7934" marT="7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Budżet naboru 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(wkład UE) w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</a:t>
                      </a:r>
                    </a:p>
                  </a:txBody>
                  <a:tcPr marL="7934" marR="7934" marT="7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 kwartał</a:t>
                      </a:r>
                    </a:p>
                  </a:txBody>
                  <a:tcPr marL="7934" marR="7934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RPMA.03.01.02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RPMA.03.03.00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13 500 000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35 675 492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RPMA.05.01.00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11 350 000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RPMA.06.02.00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RPMA.08.03.01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4 120 000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RPMA.08.03.02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4 260 000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RPMA.09.02.01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3 291 428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128 196 920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357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 kwartał</a:t>
                      </a:r>
                    </a:p>
                  </a:txBody>
                  <a:tcPr marL="7934" marR="7934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RPMA.02.01.01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23 039 976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RPMA.03.02.02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34 731 628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13 512 164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RPMA.05.03.00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8 929 585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RPMA.06.02.00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11 509 527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RPMA.09.02.01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111 722 880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16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4" marR="7934" marT="79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465 481 518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05994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1704</TotalTime>
  <Words>518</Words>
  <Application>Microsoft Office PowerPoint</Application>
  <PresentationFormat>Pokaz na ekranie (4:3)</PresentationFormat>
  <Paragraphs>271</Paragraphs>
  <Slides>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Programy Regionalne</vt:lpstr>
      <vt:lpstr>1_Programy Regionalne</vt:lpstr>
      <vt:lpstr>Arkusz</vt:lpstr>
      <vt:lpstr>Prezentacja programu PowerPoint</vt:lpstr>
      <vt:lpstr>Stan realizacji RPO WM na dzień 29 lutego 2016 r. </vt:lpstr>
      <vt:lpstr>Konkursy ogłoszone wg poziomów wdrażania</vt:lpstr>
      <vt:lpstr>Projekty pozakonkursowe</vt:lpstr>
      <vt:lpstr>Planowane nabory w trybie konkursowym w 2016 r. (1/2)</vt:lpstr>
      <vt:lpstr>Planowane nabory w trybie konkursowym w 2016 r. (2/2)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Pawlak Marcin</cp:lastModifiedBy>
  <cp:revision>64</cp:revision>
  <cp:lastPrinted>2016-03-15T07:57:39Z</cp:lastPrinted>
  <dcterms:created xsi:type="dcterms:W3CDTF">2015-04-20T12:46:14Z</dcterms:created>
  <dcterms:modified xsi:type="dcterms:W3CDTF">2016-03-21T07:17:19Z</dcterms:modified>
</cp:coreProperties>
</file>