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391" r:id="rId10"/>
    <p:sldId id="385" r:id="rId11"/>
    <p:sldId id="401" r:id="rId12"/>
    <p:sldId id="402" r:id="rId13"/>
    <p:sldId id="403" r:id="rId14"/>
    <p:sldId id="404" r:id="rId15"/>
    <p:sldId id="408" r:id="rId16"/>
    <p:sldId id="409" r:id="rId17"/>
    <p:sldId id="410" r:id="rId18"/>
    <p:sldId id="411" r:id="rId19"/>
    <p:sldId id="387" r:id="rId2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085" autoAdjust="0"/>
  </p:normalViewPr>
  <p:slideViewPr>
    <p:cSldViewPr snapToGrid="0">
      <p:cViewPr varScale="1">
        <p:scale>
          <a:sx n="95" d="100"/>
          <a:sy n="95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2016-04-13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operacji finansowych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22 kwietnia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12797"/>
              </p:ext>
            </p:extLst>
          </p:nvPr>
        </p:nvGraphicFramePr>
        <p:xfrm>
          <a:off x="301752" y="1911097"/>
          <a:ext cx="8549639" cy="341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03"/>
                <a:gridCol w="6809068"/>
                <a:gridCol w="1191168"/>
              </a:tblGrid>
              <a:tr h="42227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98792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objęcia wsparciem w ramach projektu osób bezrobotnych, preferowane będą osoby zakwalifikowane do III profilu pomocy zgodnie z ustawą z dnia 20 kwietnia 2004 r.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promocji zatrudnienia i instytucjach rynku pracy.	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172" y="1006413"/>
            <a:ext cx="2400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88222"/>
              </p:ext>
            </p:extLst>
          </p:nvPr>
        </p:nvGraphicFramePr>
        <p:xfrm>
          <a:off x="338328" y="1878015"/>
          <a:ext cx="8522208" cy="368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685"/>
                <a:gridCol w="6732395"/>
                <a:gridCol w="1024128"/>
              </a:tblGrid>
              <a:tr h="47329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20824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Ośrodek Pomocy Społecznej zapewnia, że wsparcie osób odbywać się będzie na podstawie ścieżki reintegracji stworzonej indywidualnie dla każdej osoby, z uwzględnieniem diagnozy sytuacji problemowej lub zagrożenia sytuacją problemową, zasobów, potencjału, predyspozycji, potrzeb.	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1" y="1034671"/>
            <a:ext cx="2318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740" y="1397379"/>
            <a:ext cx="327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66613"/>
              </p:ext>
            </p:extLst>
          </p:nvPr>
        </p:nvGraphicFramePr>
        <p:xfrm>
          <a:off x="283465" y="1655064"/>
          <a:ext cx="8403335" cy="408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2"/>
                <a:gridCol w="6802629"/>
                <a:gridCol w="1060704"/>
              </a:tblGrid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68713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9.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obejmuje wsparcie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postaci szkoleń prowadzących do uzyskania kwalifikacji zawodowych muszą zostać one zweryfikowane poprzez przeprowadzenie odpowiedniego sprawdzenia przyswojonej wiedzy i uzyskanych kwalifikacji (np. w formie egzaminu) oraz być potwierdzone odpowiednim dokumentem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(np. certyfikatem).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997269"/>
            <a:ext cx="2343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64017"/>
              </p:ext>
            </p:extLst>
          </p:nvPr>
        </p:nvGraphicFramePr>
        <p:xfrm>
          <a:off x="283465" y="1655064"/>
          <a:ext cx="8567926" cy="3622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78"/>
                <a:gridCol w="6935869"/>
                <a:gridCol w="1081479"/>
              </a:tblGrid>
              <a:tr h="33053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19321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Ośrodek Pomocy Społecznej zapewnia, że preferowane do objęcia wsparciem w ramach projektu są osoby lub rodziny korzystające  z Programu Operacyjnego Pomoc Żywnościowa 2014-2020 (PO PŻ), a zakres wsparcia dla tych osób lub rodzin nie będzie powielał działań, które dana osoba lub rodzina otrzymała lub otrzymuje z PO PŻ  w ramach działań towarzyszących,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których mowa w PO PŻ.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997269"/>
            <a:ext cx="2343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89963"/>
              </p:ext>
            </p:extLst>
          </p:nvPr>
        </p:nvGraphicFramePr>
        <p:xfrm>
          <a:off x="283465" y="1655064"/>
          <a:ext cx="8567926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78"/>
                <a:gridCol w="6965789"/>
                <a:gridCol w="1051559"/>
              </a:tblGrid>
              <a:tr h="33053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19321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oświadcza, że inwestycje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infrastrukturę, w ramach cross-</a:t>
                      </a:r>
                      <a:r>
                        <a:rPr lang="pl-P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będą finansowane wyłącznie, jeżeli zostanie zagwarantowana trwałość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inwestycji z EFS.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997269"/>
            <a:ext cx="2343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65904"/>
              </p:ext>
            </p:extLst>
          </p:nvPr>
        </p:nvGraphicFramePr>
        <p:xfrm>
          <a:off x="205740" y="1870674"/>
          <a:ext cx="8545067" cy="440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12"/>
                <a:gridCol w="3199701"/>
                <a:gridCol w="3563123"/>
                <a:gridCol w="1083631"/>
              </a:tblGrid>
              <a:tr h="62266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67523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wsparciem osoby zamieszkujące na obszarach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 gminach) poniżej progu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określonego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Mazowieckim barometrze ubóstwa i wykluczenia społecznego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 tym na obszarach wiejskich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będą realizowane: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na obszarach poniżej progu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 pkt.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na obszarach wiejskich poniżej progu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50309"/>
              </p:ext>
            </p:extLst>
          </p:nvPr>
        </p:nvGraphicFramePr>
        <p:xfrm>
          <a:off x="205740" y="1870674"/>
          <a:ext cx="854506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12"/>
                <a:gridCol w="2803490"/>
                <a:gridCol w="3959334"/>
                <a:gridCol w="1083631"/>
              </a:tblGrid>
              <a:tr h="62266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67523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z podmiotem w ekonomii społecznej - 10 pkt;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z podmiotem z innego sektora - 5 pkt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14852"/>
              </p:ext>
            </p:extLst>
          </p:nvPr>
        </p:nvGraphicFramePr>
        <p:xfrm>
          <a:off x="205740" y="1488249"/>
          <a:ext cx="8536325" cy="520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897"/>
                <a:gridCol w="4507094"/>
                <a:gridCol w="2338870"/>
                <a:gridCol w="992464"/>
              </a:tblGrid>
              <a:tr h="7236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470267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skierowany do osób zagrożonych ubóstwem lub wykluczeniem społecznym, doświadczających wielokrotnego wykluczenia społecznego rozumianego jako wykluczenie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powodu więcej niż jednej z przesłanek, o których mowa w 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w obszarze włączenia społecznego </a:t>
                      </a:r>
                      <a:br>
                        <a:rPr lang="pl-PL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zwalczania ubóstwa z wykorzystaniem środków Europejskiego Funduszu Społecznego i Europejskiego Funduszu Rozwoju Regionalnego na lata 2014- 2020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które stanowią co najmniej 80% uczestników projektu </a:t>
                      </a:r>
                      <a:endParaRPr lang="pl-PL" sz="1600" dirty="0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do osób doświadczających wielokrotnego wykluczenia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(minimum 80% uczestników) – 10 pkt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5969"/>
              </p:ext>
            </p:extLst>
          </p:nvPr>
        </p:nvGraphicFramePr>
        <p:xfrm>
          <a:off x="205740" y="1488250"/>
          <a:ext cx="8545068" cy="508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12"/>
                <a:gridCol w="3652003"/>
                <a:gridCol w="3200973"/>
                <a:gridCol w="993480"/>
              </a:tblGrid>
              <a:tr h="71204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5123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wykorzystuje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produkty finalne (rozwiązania, instrumenty, narzędzia i metody pracy) wypracowane w ramach projektów innowacyjnych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Programie Inicjatywy Wspólnotowej EQUAL oraz Programie Operacyjnym Kapitał Ludzki.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i efektywnych rozwiązań, instrumentów, narzędzi i metod pracy wypracowanych w ramach projektów innowacyjnych Programu Inicjatywy Wspólnotowej EQUAL, Programu Operacyjnego Kapitał Ludzki– 5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b="1" dirty="0">
                <a:latin typeface="+mn-lt"/>
              </a:rPr>
              <a:t>Kryteria dostępu </a:t>
            </a:r>
            <a:r>
              <a:rPr lang="pl-PL" sz="3200" dirty="0">
                <a:latin typeface="+mn-lt"/>
              </a:rPr>
              <a:t>oraz </a:t>
            </a:r>
            <a:r>
              <a:rPr lang="pl-PL" sz="3200" b="1" dirty="0">
                <a:latin typeface="+mn-lt"/>
              </a:rPr>
              <a:t>szczegółowe </a:t>
            </a:r>
            <a:r>
              <a:rPr lang="pl-PL" sz="3200" b="1" dirty="0" smtClean="0">
                <a:latin typeface="+mn-lt"/>
              </a:rPr>
              <a:t>kryteria </a:t>
            </a:r>
            <a:r>
              <a:rPr lang="pl-PL" sz="3200" b="1" dirty="0">
                <a:latin typeface="+mn-lt"/>
              </a:rPr>
              <a:t>merytoryczne </a:t>
            </a:r>
            <a:r>
              <a:rPr lang="pl-PL" sz="3200" dirty="0" smtClean="0">
                <a:latin typeface="+mn-lt"/>
              </a:rPr>
              <a:t>wyboru </a:t>
            </a:r>
            <a:r>
              <a:rPr lang="pl-PL" sz="3200" dirty="0">
                <a:latin typeface="+mn-lt"/>
              </a:rPr>
              <a:t>projektów konkursowych </a:t>
            </a:r>
            <a:r>
              <a:rPr lang="pl-PL" sz="3200" dirty="0" smtClean="0">
                <a:latin typeface="+mn-lt"/>
              </a:rPr>
              <a:t>w </a:t>
            </a:r>
            <a:r>
              <a:rPr lang="pl-PL" sz="3200" dirty="0">
                <a:latin typeface="+mn-lt"/>
              </a:rPr>
              <a:t>ramach Regionalnego Programu Operacyjnego Województwa Mazowieckiego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na </a:t>
            </a:r>
            <a:r>
              <a:rPr lang="pl-PL" sz="3200" dirty="0">
                <a:latin typeface="+mn-lt"/>
              </a:rPr>
              <a:t>lata 2014 – 2020 </a:t>
            </a: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EFS </a:t>
            </a:r>
          </a:p>
          <a:p>
            <a:pPr algn="ctr" eaLnBrk="0" hangingPunct="0">
              <a:defRPr/>
            </a:pPr>
            <a:endParaRPr lang="pl-PL" sz="3200" dirty="0" smtClean="0">
              <a:latin typeface="+mn-lt"/>
            </a:endParaRPr>
          </a:p>
          <a:p>
            <a:pPr algn="ctr"/>
            <a:r>
              <a:rPr lang="pl-PL" sz="3200" dirty="0">
                <a:latin typeface="+mn-lt"/>
              </a:rPr>
              <a:t>Działanie 9.1 Aktywizacja społeczno-zawodowa osób wykluczonych i przeciwdziałanie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wykluczeniu </a:t>
            </a:r>
            <a:r>
              <a:rPr lang="pl-PL" sz="3200" dirty="0">
                <a:latin typeface="+mn-lt"/>
              </a:rPr>
              <a:t>społecznemu</a:t>
            </a: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7" y="1627504"/>
            <a:ext cx="829360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>
                <a:latin typeface="+mn-lt"/>
              </a:rPr>
              <a:t>D</a:t>
            </a:r>
            <a:r>
              <a:rPr lang="pl-PL" sz="2800" b="1" dirty="0" smtClean="0">
                <a:latin typeface="+mn-lt"/>
              </a:rPr>
              <a:t>ziałanie 9.1 (9i)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pPr algn="just"/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 – </a:t>
            </a:r>
            <a:r>
              <a:rPr lang="pl-PL" sz="2400" dirty="0">
                <a:latin typeface="+mn-lt"/>
              </a:rPr>
              <a:t>Aktywna integracja dla włączenia społecznego realizowana </a:t>
            </a:r>
            <a:r>
              <a:rPr lang="pl-PL" sz="2400" dirty="0" smtClean="0">
                <a:latin typeface="+mn-lt"/>
              </a:rPr>
              <a:t>przez Ośrodki Pomocy Społecznej 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18076"/>
              </p:ext>
            </p:extLst>
          </p:nvPr>
        </p:nvGraphicFramePr>
        <p:xfrm>
          <a:off x="402336" y="1773937"/>
          <a:ext cx="8449056" cy="245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96"/>
                <a:gridCol w="6910846"/>
                <a:gridCol w="1005914"/>
              </a:tblGrid>
              <a:tr h="3931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06589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maksymalnie 24 miesiące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kończy się nie później niż 31 grudnia 2018 r.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58859"/>
              </p:ext>
            </p:extLst>
          </p:nvPr>
        </p:nvGraphicFramePr>
        <p:xfrm>
          <a:off x="310896" y="2048256"/>
          <a:ext cx="8449057" cy="19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56"/>
                <a:gridCol w="6767343"/>
                <a:gridCol w="1184158"/>
              </a:tblGrid>
              <a:tr h="3620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63136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nie przekracza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kwoty 10 800 PLN.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07102"/>
              </p:ext>
            </p:extLst>
          </p:nvPr>
        </p:nvGraphicFramePr>
        <p:xfrm>
          <a:off x="310895" y="1775083"/>
          <a:ext cx="8449056" cy="368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37"/>
                <a:gridCol w="6675120"/>
                <a:gridCol w="1142999"/>
              </a:tblGrid>
              <a:tr h="4194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266568">
                <a:tc>
                  <a:txBody>
                    <a:bodyPr/>
                    <a:lstStyle/>
                    <a:p>
                      <a:pPr algn="l"/>
                      <a:r>
                        <a:rPr lang="pl-PL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efektywności społeczno-zatrudnieniowej dla uczestników projektu mierzony na zakończenie udziału w projekcie: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odniesieniu do osób zagrożonych ubóstwem lub wykluczeniem społecznym minimalny poziom efektywności społeczno-zatrudnieniowej wynosi 56%, w tym minimalny poziom efektywności zatrudnieniowej  - 22%.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o znacznym stopniu niepełnosprawności, </a:t>
                      </a:r>
                      <a:b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osób z niepełnosprawnością intelektualną oraz osób </a:t>
                      </a:r>
                      <a:b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niepełnosprawnościami sprzężonymi minimalny poziom efektywności społeczno-zatrudnieniowej wynosi 46%, w tym minimalny poziom efektywności zatrudnieniowej -12%.</a:t>
                      </a:r>
                      <a:endParaRPr lang="pl-PL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5798"/>
              </p:ext>
            </p:extLst>
          </p:nvPr>
        </p:nvGraphicFramePr>
        <p:xfrm>
          <a:off x="347472" y="1545531"/>
          <a:ext cx="8522207" cy="225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4"/>
                <a:gridCol w="7051759"/>
                <a:gridCol w="1035494"/>
              </a:tblGrid>
              <a:tr h="26489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</a:tr>
              <a:tr h="194775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4</a:t>
                      </a:r>
                      <a:r>
                        <a:rPr lang="pl-PL" sz="1750" dirty="0" smtClean="0">
                          <a:latin typeface="+mn-lt"/>
                        </a:rPr>
                        <a:t>.</a:t>
                      </a:r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z niepełnosprawnością stanowią, co najmniej 10% uczestników projektu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22160"/>
              </p:ext>
            </p:extLst>
          </p:nvPr>
        </p:nvGraphicFramePr>
        <p:xfrm>
          <a:off x="365760" y="1871983"/>
          <a:ext cx="8449055" cy="248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97"/>
                <a:gridCol w="6890050"/>
                <a:gridCol w="1026708"/>
              </a:tblGrid>
              <a:tr h="5302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95033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5.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Ośrodek Pomocy Społecznej zobowiązuje się, że usługi aktywnej integracji o charakterze zawodowym będą realizowane przez podmioty wyspecjalizowane w tym zakresie.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23688"/>
              </p:ext>
            </p:extLst>
          </p:nvPr>
        </p:nvGraphicFramePr>
        <p:xfrm>
          <a:off x="329184" y="1874520"/>
          <a:ext cx="8439912" cy="275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20"/>
                <a:gridCol w="6882595"/>
                <a:gridCol w="1025597"/>
              </a:tblGrid>
              <a:tr h="4934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26372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6.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Ośrodek Pomocy Społecznej zapewnia,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że z każdym uczestnikiem projektu podpisywany jest kontrakt socjalny lub indywidualny program,  o których mowa  w ustawie z dnia 12 marca 2004 r. o pomocy społecznej.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3983</TotalTime>
  <Words>676</Words>
  <Application>Microsoft Office PowerPoint</Application>
  <PresentationFormat>Pokaz na ekranie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636</cp:revision>
  <dcterms:created xsi:type="dcterms:W3CDTF">2015-04-20T12:46:14Z</dcterms:created>
  <dcterms:modified xsi:type="dcterms:W3CDTF">2016-04-13T11:23:28Z</dcterms:modified>
</cp:coreProperties>
</file>