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5"/>
  </p:notesMasterIdLst>
  <p:sldIdLst>
    <p:sldId id="258" r:id="rId2"/>
    <p:sldId id="382" r:id="rId3"/>
    <p:sldId id="384" r:id="rId4"/>
    <p:sldId id="387" r:id="rId5"/>
    <p:sldId id="386" r:id="rId6"/>
    <p:sldId id="389" r:id="rId7"/>
    <p:sldId id="390" r:id="rId8"/>
    <p:sldId id="391" r:id="rId9"/>
    <p:sldId id="354" r:id="rId10"/>
    <p:sldId id="355" r:id="rId11"/>
    <p:sldId id="356" r:id="rId12"/>
    <p:sldId id="392" r:id="rId13"/>
    <p:sldId id="357" r:id="rId14"/>
    <p:sldId id="393" r:id="rId15"/>
    <p:sldId id="394" r:id="rId16"/>
    <p:sldId id="395" r:id="rId17"/>
    <p:sldId id="396" r:id="rId18"/>
    <p:sldId id="397" r:id="rId19"/>
    <p:sldId id="398" r:id="rId20"/>
    <p:sldId id="358" r:id="rId21"/>
    <p:sldId id="399" r:id="rId22"/>
    <p:sldId id="360" r:id="rId23"/>
    <p:sldId id="324" r:id="rId2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1919" autoAdjust="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2015-10-16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983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993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025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5432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733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833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556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991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01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98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5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09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069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914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16 </a:t>
            </a:r>
            <a:r>
              <a:rPr lang="pl-PL" dirty="0" smtClean="0">
                <a:latin typeface="+mj-lt"/>
              </a:rPr>
              <a:t>października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96237"/>
              </p:ext>
            </p:extLst>
          </p:nvPr>
        </p:nvGraphicFramePr>
        <p:xfrm>
          <a:off x="337537" y="1546014"/>
          <a:ext cx="86258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331938"/>
                <a:gridCol w="921247"/>
                <a:gridCol w="884975"/>
              </a:tblGrid>
              <a:tr h="4521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26604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Wnioskodawca gwarantuje, że zakupione w ramach projektu pomoce sprzęt/wyposażenie będą wykorzystywane w ciągu 1-go roku po zakończeniu projektu.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248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 przygotowaniem  wniosku o dofinansowanie projektu przeprowadza diagnozę potrzeb szkół lub placówek systemu oświaty w zakresie obszaru wsparcia, uwzględniającą  inwentaryzację posiadanego sprzętu (ze szczególnym uwzględnieniem sprzętu zakupionego ze środków UE we wcześniejszych perspektywach finansowych i wciąż używanego) i zatwierdzaną przez organ prowadzący, oraz zapewnia zgodność proponowanego w projekcie wsparcia z przeprowadzoną diagnozą.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87562"/>
              </p:ext>
            </p:extLst>
          </p:nvPr>
        </p:nvGraphicFramePr>
        <p:xfrm>
          <a:off x="314960" y="1478280"/>
          <a:ext cx="8625840" cy="482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5945001"/>
                <a:gridCol w="1308184"/>
                <a:gridCol w="884975"/>
              </a:tblGrid>
              <a:tr h="39567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1049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uwzględnienie w ramach podejmowanych działań potrzeb lokalnego/regionalnego rynku pracy w odniesieniu do określonych zawodów/wykształcenia w określonych branżach z uwzględnieniem inteligentnych specjalizacji regionu.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472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Działania podejmowane w ramach projektu uwzględniają indywidualne potrzeby rozwojowe i edukacyjne oraz możliwości psychofizyczne uczniów/słuchaczy objętych wsparciem.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2285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94"/>
              </p:ext>
            </p:extLst>
          </p:nvPr>
        </p:nvGraphicFramePr>
        <p:xfrm>
          <a:off x="303671" y="1523436"/>
          <a:ext cx="862584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008063"/>
                <a:gridCol w="1245122"/>
                <a:gridCol w="8849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5181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Przedsięwzięcia finansowane w ramach projektu ze środków EFS stanowią uzupełnienie działań prowadzonych przez szkoły lub placówki systemu oświaty  przed rozpoczęciem realizacji projektu. Nakłady ponoszone na rzecz powyższych przedsięwzięć nie zmniejszą się w stosunku do okresu 12 miesięcy poprzedzających realizację projektu.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7612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przewiduje wysoką jakość praktyk zawodowych i staży zawodowych, odpowiadającą normom i standardom przedstawionym w Polskich Ramach Jakości Staży i Praktyk.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1569"/>
              </p:ext>
            </p:extLst>
          </p:nvPr>
        </p:nvGraphicFramePr>
        <p:xfrm>
          <a:off x="243840" y="1557302"/>
          <a:ext cx="8625840" cy="445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5948116"/>
                <a:gridCol w="1305069"/>
                <a:gridCol w="884975"/>
              </a:tblGrid>
              <a:tr h="3843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2889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podejmuje się działania zapewniające budowanie sieci współpracy szkół/placówek systemu oświaty prowadzących kształcenie zawodowe, np. w zakresie korzystania ze sprzętu do nauki zawodu.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0/3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472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organizację praktyk zawodowych lub staży u przedsiębiorców/pracodawców dla uczniów/słuchaczy ostatnich roczników szkolnych w toku kształcenia w poszczególnych typach szkół/placówek systemu oświaty prowadzących kształcenie zawodowe. 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0/3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</a:p>
        </p:txBody>
      </p:sp>
    </p:spTree>
    <p:extLst>
      <p:ext uri="{BB962C8B-B14F-4D97-AF65-F5344CB8AC3E}">
        <p14:creationId xmlns:p14="http://schemas.microsoft.com/office/powerpoint/2010/main" val="4123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18102"/>
              </p:ext>
            </p:extLst>
          </p:nvPr>
        </p:nvGraphicFramePr>
        <p:xfrm>
          <a:off x="243840" y="1636325"/>
          <a:ext cx="8625840" cy="348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061004"/>
                <a:gridCol w="1192181"/>
                <a:gridCol w="884975"/>
              </a:tblGrid>
              <a:tr h="53114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2400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Realizowane w ramach projektu praktyki zawodowe lub staże dla uczniów/słuchaczy szkół placówek systemu oświaty prowadzących kształcenie zawodowe trwają w roku szkolnym 3 miesiące lub dłużej.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0/3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368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projektu podejmuje się działania zwiększające kompetencje miękkie uczestników projektu.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0/3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</a:p>
        </p:txBody>
      </p:sp>
    </p:spTree>
    <p:extLst>
      <p:ext uri="{BB962C8B-B14F-4D97-AF65-F5344CB8AC3E}">
        <p14:creationId xmlns:p14="http://schemas.microsoft.com/office/powerpoint/2010/main" val="17762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06518"/>
              </p:ext>
            </p:extLst>
          </p:nvPr>
        </p:nvGraphicFramePr>
        <p:xfrm>
          <a:off x="243840" y="1546014"/>
          <a:ext cx="86258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3859671"/>
                <a:gridCol w="3393514"/>
                <a:gridCol w="884975"/>
              </a:tblGrid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1049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jest realizowany w partnerstwie z pracodawcami/przedsiębiorcami (co najmniej jedna szkoła i jeden przedsiębiorca/organizacja przedsiębiorców) posiadającymi profil działalności zbieżny z kierunkami kształcenia w danej szkole/placówce.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Liczba przedsiębiorców w partnerstwie: </a:t>
                      </a:r>
                      <a:endParaRPr lang="pl-PL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partnerstwa – 0 pkt,</a:t>
                      </a:r>
                      <a:endParaRPr lang="pl-PL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20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przedsiębiorca/organizacja przedsiębiorców</a:t>
                      </a:r>
                      <a:r>
                        <a:rPr lang="pl-PL" sz="20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pkt,  </a:t>
                      </a:r>
                      <a:endParaRPr lang="pl-PL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20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przedsiębiorców/organizacje przedsiębiorców i więcej – 4pkt.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4 pkt</a:t>
                      </a:r>
                    </a:p>
                    <a:p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0112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wykorzystane są pozytywnie zwalidowane produkty projektów innowacyjnych zrealizowanych w latach 2007 – 2013 w ramach POKL.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0/5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</a:p>
        </p:txBody>
      </p:sp>
    </p:spTree>
    <p:extLst>
      <p:ext uri="{BB962C8B-B14F-4D97-AF65-F5344CB8AC3E}">
        <p14:creationId xmlns:p14="http://schemas.microsoft.com/office/powerpoint/2010/main" val="890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78431"/>
              </p:ext>
            </p:extLst>
          </p:nvPr>
        </p:nvGraphicFramePr>
        <p:xfrm>
          <a:off x="349374" y="1523435"/>
          <a:ext cx="8625840" cy="508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367671"/>
                <a:gridCol w="2885514"/>
                <a:gridCol w="884975"/>
              </a:tblGrid>
              <a:tr h="2827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1049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ramach projektu kontynuowana jest współpraca nawiązana przez szkoły lub placówki systemu oświaty z otoczeniem społeczno-gospodarczym w trakcie realizacji projektów w latach 2007-2013, która przy organizacji praktyk i staży zawodowych dotyczyć będzie przynajmniej 10 % uczniów/słuchaczy.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392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8.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przewiduje partycypację finansową przedsiębiorców na poziomie minimum 5% w kosztach organizacji i prowadzenia praktyki zawodowej.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dirty="0" smtClean="0"/>
                        <a:t>Partycypacja finansowa na poziomie: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dirty="0" smtClean="0"/>
                        <a:t>poniżej 5% - 0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dirty="0" smtClean="0"/>
                        <a:t>ponad 5% do 10% - 3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dirty="0" smtClean="0"/>
                        <a:t>ponad 10%  - 5 pkt</a:t>
                      </a:r>
                    </a:p>
                    <a:p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pkt</a:t>
                      </a:r>
                    </a:p>
                    <a:p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</a:p>
        </p:txBody>
      </p:sp>
    </p:spTree>
    <p:extLst>
      <p:ext uri="{BB962C8B-B14F-4D97-AF65-F5344CB8AC3E}">
        <p14:creationId xmlns:p14="http://schemas.microsoft.com/office/powerpoint/2010/main" val="28757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87350"/>
              </p:ext>
            </p:extLst>
          </p:nvPr>
        </p:nvGraphicFramePr>
        <p:xfrm>
          <a:off x="243840" y="1532481"/>
          <a:ext cx="8625840" cy="3769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006427"/>
                <a:gridCol w="3246758"/>
                <a:gridCol w="884975"/>
              </a:tblGrid>
              <a:tr h="4611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25122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9.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zapewnia wyrównanie szans </a:t>
                      </a:r>
                      <a:r>
                        <a:rPr lang="pl-PL" sz="20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edukacyjnych i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rozwojowych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uczniów/słuchaczy </a:t>
                      </a:r>
                      <a:endParaRPr lang="pl-PL" sz="20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grup defaworyzowanych poprzez objęcie wsparciem klas/grup szkół/placówek systemu oświaty, w obrębie których minimum 20% stanowią takie osoby.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Uczestnictwo w projekcie uczniów/słuchaczy z grup defaworyzowanych: 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poniżej 20%-0 pkt, 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 20% uczestników – 1 pkt,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 40% uczestników – 2 pkt,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 60% uczestników – 3 pkt,</a:t>
                      </a:r>
                      <a:endParaRPr lang="pl-PL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 80% uczestników – 4 pkt,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spcBef>
                          <a:spcPts val="300"/>
                        </a:spcBef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100 % uczestników – 5 pkt.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5 pkt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</a:p>
        </p:txBody>
      </p:sp>
    </p:spTree>
    <p:extLst>
      <p:ext uri="{BB962C8B-B14F-4D97-AF65-F5344CB8AC3E}">
        <p14:creationId xmlns:p14="http://schemas.microsoft.com/office/powerpoint/2010/main" val="16887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80695"/>
              </p:ext>
            </p:extLst>
          </p:nvPr>
        </p:nvGraphicFramePr>
        <p:xfrm>
          <a:off x="314960" y="1478280"/>
          <a:ext cx="8625840" cy="459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07"/>
                <a:gridCol w="4345819"/>
                <a:gridCol w="2863339"/>
                <a:gridCol w="8849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15325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10.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/>
                        <a:t>Zgodnie z zapisami RPO projekt sprzyja oszczędnemu, efektywnemu i wydajnemu wydatkowaniu środków oraz zapewnia realizację wskaźników z zachowaniem efektywności kosztowej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 objęcia wsparciem jednego ucznia powyżej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2 750 euro lub brak wskaźnika - 0 pkt,</a:t>
                      </a:r>
                      <a:endParaRPr lang="pl-PL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 objęcia wsparciem jednego ucznia </a:t>
                      </a: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powyżej 2500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2 750 euro - 3 pkt,</a:t>
                      </a:r>
                      <a:endParaRPr lang="pl-PL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 objęcia wsparciem jednego ucznia do 2 500 euro - 5 pkt</a:t>
                      </a:r>
                      <a:endParaRPr lang="pl-PL" sz="2000" dirty="0" smtClean="0"/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5 pkt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SZCZEGÓŁOWE - PREMIUJĄCE</a:t>
            </a:r>
          </a:p>
        </p:txBody>
      </p:sp>
    </p:spTree>
    <p:extLst>
      <p:ext uri="{BB962C8B-B14F-4D97-AF65-F5344CB8AC3E}">
        <p14:creationId xmlns:p14="http://schemas.microsoft.com/office/powerpoint/2010/main" val="8892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69568" y="2753117"/>
            <a:ext cx="8545513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000" b="1" dirty="0" smtClean="0"/>
              <a:t>Poddziałanie 10.3.1 (10iv) - </a:t>
            </a:r>
            <a:r>
              <a:rPr lang="pl-PL" sz="2000" b="1" dirty="0"/>
              <a:t>Doskonalenie zawodowe uczniów.</a:t>
            </a:r>
            <a:endParaRPr lang="pl-PL" sz="2000" dirty="0"/>
          </a:p>
          <a:p>
            <a:pPr algn="ctr"/>
            <a:endParaRPr lang="pl-PL" sz="2000" b="1" dirty="0"/>
          </a:p>
          <a:p>
            <a:r>
              <a:rPr lang="pl-PL" sz="2000" dirty="0" smtClean="0"/>
              <a:t>Rodzaj </a:t>
            </a:r>
            <a:r>
              <a:rPr lang="pl-PL" sz="2000" dirty="0"/>
              <a:t>przedsięwzięcia </a:t>
            </a:r>
            <a:r>
              <a:rPr lang="pl-PL" sz="2000" dirty="0" smtClean="0"/>
              <a:t>- </a:t>
            </a:r>
            <a:r>
              <a:rPr lang="pl-PL" sz="2000" b="1" dirty="0" smtClean="0">
                <a:solidFill>
                  <a:srgbClr val="FF0000"/>
                </a:solidFill>
              </a:rPr>
              <a:t>Modernizacji </a:t>
            </a:r>
            <a:r>
              <a:rPr lang="pl-PL" sz="2000" b="1" dirty="0">
                <a:solidFill>
                  <a:srgbClr val="FF0000"/>
                </a:solidFill>
              </a:rPr>
              <a:t>oferty kształcenia zawodowego poprzez prowadzenie doradztwa edukacyjno-zawodowego i rozwój współpracy z rynkiem pracy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/>
              <a:t>w zakresie dostosowywania do jego potrzeb w wymiarze regionalnym i lokalnym oferty edukacyjnej w szkołach i w formach pozaszkolnych.</a:t>
            </a:r>
            <a:endParaRPr lang="pl-P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EFS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10.3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95432"/>
              </p:ext>
            </p:extLst>
          </p:nvPr>
        </p:nvGraphicFramePr>
        <p:xfrm>
          <a:off x="303671" y="1658903"/>
          <a:ext cx="8625840" cy="404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006374"/>
                <a:gridCol w="1246811"/>
                <a:gridCol w="8849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0631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751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Wnioskodawca/Partner zapewnia wkład własny w wysokości minimum 10%.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55279"/>
              </p:ext>
            </p:extLst>
          </p:nvPr>
        </p:nvGraphicFramePr>
        <p:xfrm>
          <a:off x="314960" y="1478281"/>
          <a:ext cx="8625840" cy="514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128738"/>
                <a:gridCol w="1124447"/>
                <a:gridCol w="8849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64156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Przygotowanie wniosku o dofinansowanie następuje po analizie:</a:t>
                      </a:r>
                      <a:endParaRPr lang="pl-PL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dostępności, jakości i efektywności usług świadczonych w ramach doradztwa edukacyjno-zawodowego w szkołach/placówkach systemu oświaty</a:t>
                      </a:r>
                      <a:endParaRPr lang="pl-PL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 </a:t>
                      </a:r>
                      <a:endParaRPr lang="pl-PL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możliwości wykorzystania przez szkoły/placówki systemu oświaty</a:t>
                      </a:r>
                      <a:r>
                        <a:rPr lang="pl-PL" sz="2000" strike="sng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z </a:t>
                      </a: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zewnętrznego wsparcia w obszarze doradztwa edukacyjno-zawodowego.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487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Wnioskodawca zapewnia kompleksowość wsparcia w zakresie doradztwa edukacyjno-zawodowego w szkołach i placówkach systemu oświaty, w tym przewiduje współpracę z rynkiem pracy m.in. z przedsiębiorcami.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94169"/>
              </p:ext>
            </p:extLst>
          </p:nvPr>
        </p:nvGraphicFramePr>
        <p:xfrm>
          <a:off x="243840" y="1579880"/>
          <a:ext cx="8625840" cy="4572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109547"/>
                <a:gridCol w="1143638"/>
                <a:gridCol w="884975"/>
              </a:tblGrid>
              <a:tr h="13603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43538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projekcie wykorzystane są pozytywnie zwalidowane produkty projektów innowacyjnych zrealizowanych w latach 2007 – 2013 w ramach POKL.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0/5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791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 jest realizowany w partnerstwie z instytucjami otoczenia społeczno-gospodarczego szkół i placówek systemu oświaty w tym z przedsiębiorcami.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0/5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pkt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1111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ramach projektu podejmuje się działania zwiększające kompetencje miękkie uczestników projektu.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0/3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SZCZEGÓŁOWE - PREMIUJĄCE</a:t>
            </a:r>
          </a:p>
        </p:txBody>
      </p:sp>
    </p:spTree>
    <p:extLst>
      <p:ext uri="{BB962C8B-B14F-4D97-AF65-F5344CB8AC3E}">
        <p14:creationId xmlns:p14="http://schemas.microsoft.com/office/powerpoint/2010/main" val="21700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 smtClean="0"/>
              <a:t>Poddziałanie 10.3.1 (10iv) - </a:t>
            </a:r>
            <a:r>
              <a:rPr lang="pl-PL" sz="2400" b="1" dirty="0"/>
              <a:t>Doskonalenie zawodowe </a:t>
            </a:r>
            <a:r>
              <a:rPr lang="pl-PL" sz="2400" b="1" dirty="0" smtClean="0"/>
              <a:t>uczniów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dirty="0" smtClean="0"/>
              <a:t>Rodzaj </a:t>
            </a:r>
            <a:r>
              <a:rPr lang="pl-PL" sz="2400" dirty="0"/>
              <a:t>przedsięwzięcia</a:t>
            </a:r>
            <a:r>
              <a:rPr lang="pl-PL" sz="2400" b="1" dirty="0"/>
              <a:t> -</a:t>
            </a:r>
            <a:r>
              <a:rPr lang="pl-PL" sz="2400" dirty="0"/>
              <a:t> </a:t>
            </a:r>
            <a:r>
              <a:rPr lang="pl-PL" sz="2400" b="1" dirty="0">
                <a:solidFill>
                  <a:srgbClr val="FF0000"/>
                </a:solidFill>
              </a:rPr>
              <a:t>Doskonalenie umiejętności i kompetencji zawodowych nauczycieli zawodu i instruktorów praktycznej nauki zawodu</a:t>
            </a:r>
            <a:r>
              <a:rPr lang="pl-PL" sz="2400" b="1" dirty="0" smtClean="0">
                <a:solidFill>
                  <a:srgbClr val="FF0000"/>
                </a:solidFill>
              </a:rPr>
              <a:t>.</a:t>
            </a:r>
            <a:endParaRPr lang="pl-PL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38968"/>
              </p:ext>
            </p:extLst>
          </p:nvPr>
        </p:nvGraphicFramePr>
        <p:xfrm>
          <a:off x="314960" y="1602458"/>
          <a:ext cx="8625840" cy="4177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5979160"/>
                <a:gridCol w="1167581"/>
                <a:gridCol w="991419"/>
              </a:tblGrid>
              <a:tr h="1811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0791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1377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Wnioskodawca/Partner zapewnia wkład własny w wysokości minimum 10%.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91487"/>
              </p:ext>
            </p:extLst>
          </p:nvPr>
        </p:nvGraphicFramePr>
        <p:xfrm>
          <a:off x="314960" y="1478280"/>
          <a:ext cx="862584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015849"/>
                <a:gridCol w="1130892"/>
                <a:gridCol w="991419"/>
              </a:tblGrid>
              <a:tr h="30536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10496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Przygotowanie wniosku o dofinansowanie projektu poprzedza diagnoza zapotrzebowania szkół lub placówek systemu oświaty prowadzących kształcenie zawodowe dotyczącą zgodności w zakresie potrzeb wynikających z planu rozwoju szkoły oraz nabywania przez nauczycieli kształcenia zawodowego określonych kwalifikacji lub kompetencji w perspektywie potrzeb rynku pracy.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472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uczestnictwo instytucji otoczenia społeczno-gospodarczego szkół lub placówek systemu oświaty prowadzących kształcenie zawodowe w ramach realizacji różnych form doskonalenia zawodowego nauczycieli kształcenia zawodowego.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270557"/>
              </p:ext>
            </p:extLst>
          </p:nvPr>
        </p:nvGraphicFramePr>
        <p:xfrm>
          <a:off x="243840" y="1459880"/>
          <a:ext cx="8625840" cy="514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360"/>
                <a:gridCol w="6321778"/>
                <a:gridCol w="993422"/>
                <a:gridCol w="843280"/>
              </a:tblGrid>
              <a:tr h="2827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69680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przygotowanie nauczycieli do wykonywania zawodu nauczyciela kształcenia zawodowego adekwatnie do aktualnych potrzeb w zakresie kształcenia zawodowego wskazywanych przez pracodawców lokalnych/regionalnych oraz do programów wspomagania danej szkoły lub placówki systemu oświaty.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0/10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0409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ramach projektu zostanie skierowane w pierwszej kolejności do nauczycieli szkół/placówek systemu oświaty osiągających najsłabsze wyniki edukacyjne.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968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rgbClr val="FF0000"/>
                          </a:solidFill>
                        </a:rPr>
                        <a:t>Projekt bazuje na już istniejących materiałach edukacyjnych, w tym zasobach dostępnych swobodnie, na wolnych licencjach.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SZCZEGÓŁOWE - PREMIUJĄCE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28244"/>
              </p:ext>
            </p:extLst>
          </p:nvPr>
        </p:nvGraphicFramePr>
        <p:xfrm>
          <a:off x="243839" y="1524000"/>
          <a:ext cx="8764693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15"/>
                <a:gridCol w="4060657"/>
                <a:gridCol w="3386667"/>
                <a:gridCol w="857954"/>
              </a:tblGrid>
              <a:tr h="4137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507782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realizowany w partnerstwie z  pracodawcami/przedsiębiorcami (co najmniej jedna szkoła i jeden przedsiębiorca/organizacja przedsiębiorców) posiadającymi profil działalności zbieżny z kierunkami kształcenia w danej szkole/placówce.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przedsiębiorców w partnerstwie: 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partnerstwa - 0 pkt,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przedsiębiorca/organizacja przedsiębiorców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pkt, </a:t>
                      </a: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przedsiębiorców/organizacje przedsiębiorców i więcej – 4 pkt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451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W projekcie wykorzystane są pozytywnie zwalidowane produkty projektów innowacyjnych zrealizowanych w latach 2007 – 2013 w ramach POKL.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0/5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pkt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418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SZCZEGÓŁOWE - PREMIUJĄCE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4253" y="1316203"/>
            <a:ext cx="8545513" cy="4965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000" b="1" dirty="0" smtClean="0"/>
              <a:t>Poddziałanie 10.3.1 (10iv) - </a:t>
            </a:r>
            <a:r>
              <a:rPr lang="pl-PL" sz="2000" b="1" dirty="0"/>
              <a:t>Doskonalenie zawodowe uczniów.</a:t>
            </a:r>
            <a:endParaRPr lang="pl-PL" sz="2000" dirty="0"/>
          </a:p>
          <a:p>
            <a:pPr algn="ctr"/>
            <a:endParaRPr lang="pl-PL" sz="2000" b="1" dirty="0"/>
          </a:p>
          <a:p>
            <a:r>
              <a:rPr lang="pl-PL" sz="2000" dirty="0" smtClean="0"/>
              <a:t>Rodzaj </a:t>
            </a:r>
            <a:r>
              <a:rPr lang="pl-PL" sz="2000" dirty="0"/>
              <a:t>przedsięwzięcia </a:t>
            </a:r>
            <a:r>
              <a:rPr lang="pl-PL" sz="2000" dirty="0" smtClean="0"/>
              <a:t>- </a:t>
            </a:r>
            <a:r>
              <a:rPr lang="pl-PL" sz="2000" b="1" dirty="0" smtClean="0">
                <a:solidFill>
                  <a:srgbClr val="FF0000"/>
                </a:solidFill>
              </a:rPr>
              <a:t>Modernizacji </a:t>
            </a:r>
            <a:r>
              <a:rPr lang="pl-PL" sz="2000" b="1" dirty="0">
                <a:solidFill>
                  <a:srgbClr val="FF0000"/>
                </a:solidFill>
              </a:rPr>
              <a:t>oferty kształcenia zawodowego</a:t>
            </a:r>
            <a:r>
              <a:rPr lang="pl-PL" sz="2000" b="1" dirty="0"/>
              <a:t> </a:t>
            </a:r>
            <a:r>
              <a:rPr lang="pl-PL" sz="2000" dirty="0"/>
              <a:t>poprzez:</a:t>
            </a:r>
          </a:p>
          <a:p>
            <a:pPr marL="457200" lvl="0" indent="-457200">
              <a:spcBef>
                <a:spcPts val="1000"/>
              </a:spcBef>
              <a:buFont typeface="+mj-lt"/>
              <a:buAutoNum type="arabicParenR"/>
            </a:pPr>
            <a:r>
              <a:rPr lang="pl-PL" sz="2000" b="1" dirty="0"/>
              <a:t>rozwój współpracy szkół lub placówek systemu oświaty prowadzących kształcenie zawodowe z otoczeniem społeczno-gospodarczym, stymulującej podnoszenie umiejętności oraz uzyskiwanie kwalifikacji zawodowych przez uczniów/słuchaczy, w tym realizacja staży i praktyk zawodowych. </a:t>
            </a:r>
            <a:endParaRPr lang="pl-PL" sz="2000" dirty="0"/>
          </a:p>
          <a:p>
            <a:pPr marL="457200" indent="-457200">
              <a:spcBef>
                <a:spcPts val="1000"/>
              </a:spcBef>
              <a:buFont typeface="+mj-lt"/>
              <a:buAutoNum type="arabicParenR"/>
            </a:pPr>
            <a:r>
              <a:rPr lang="pl-PL" sz="2000" b="1" dirty="0"/>
              <a:t>tworzenie w szkołach lub placówkach systemu oświaty prowadzących kształcenie zawodowe* (tj. centrów kształcenia zawodowego </a:t>
            </a:r>
            <a:r>
              <a:rPr lang="pl-PL" sz="2000" b="1" dirty="0" smtClean="0"/>
              <a:t> </a:t>
            </a:r>
            <a:r>
              <a:rPr lang="pl-PL" sz="2000" b="1" dirty="0"/>
              <a:t>i ustawicznego i/lub jednostek systemu oświaty realizujących zadania** ckziu) warunków odzwierciedlających naturalne warunki pracy właściwe dla nauczanych zawodów – wyłącznie jako element projektu</a:t>
            </a:r>
            <a:r>
              <a:rPr lang="pl-PL" sz="2000" dirty="0"/>
              <a:t>.</a:t>
            </a:r>
            <a:endParaRPr lang="pl-PL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54355"/>
              </p:ext>
            </p:extLst>
          </p:nvPr>
        </p:nvGraphicFramePr>
        <p:xfrm>
          <a:off x="303671" y="1670191"/>
          <a:ext cx="8625840" cy="3601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6038427"/>
                <a:gridCol w="1214758"/>
                <a:gridCol w="884975"/>
              </a:tblGrid>
              <a:tr h="50856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8213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24 miesięcy lub długości kształcenia w poszczególnych typach szkół  (w uzasadnionych specyfiką podejmowanych działań przypadkach).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0142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Wnioskodawca/Partner zapewnia wkład własny w wysokości minimum 10%.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pkt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3560</TotalTime>
  <Words>1528</Words>
  <Application>Microsoft Office PowerPoint</Application>
  <PresentationFormat>Pokaz na ekranie (4:3)</PresentationFormat>
  <Paragraphs>286</Paragraphs>
  <Slides>23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UMWM</cp:lastModifiedBy>
  <cp:revision>524</cp:revision>
  <dcterms:created xsi:type="dcterms:W3CDTF">2015-04-20T12:46:14Z</dcterms:created>
  <dcterms:modified xsi:type="dcterms:W3CDTF">2015-10-16T11:28:17Z</dcterms:modified>
</cp:coreProperties>
</file>